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y="6858000" cx="9144000"/>
  <p:notesSz cx="6858000" cy="9144000"/>
  <p:embeddedFontLst>
    <p:embeddedFont>
      <p:font typeface="Libre Franklin"/>
      <p:regular r:id="rId31"/>
      <p:bold r:id="rId32"/>
      <p:italic r:id="rId33"/>
      <p:boldItalic r:id="rId34"/>
    </p:embeddedFont>
    <p:embeddedFont>
      <p:font typeface="Libre Baskerville"/>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Kmh7gocIGKCBdRbK+tXBd5hnf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LibreFranklin-regular.fntdata"/><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LibreFranklin-italic.fntdata"/><Relationship Id="rId10" Type="http://schemas.openxmlformats.org/officeDocument/2006/relationships/slide" Target="slides/slide1.xml"/><Relationship Id="rId32" Type="http://schemas.openxmlformats.org/officeDocument/2006/relationships/font" Target="fonts/LibreFranklin-bold.fntdata"/><Relationship Id="rId13" Type="http://schemas.openxmlformats.org/officeDocument/2006/relationships/slide" Target="slides/slide4.xml"/><Relationship Id="rId35" Type="http://schemas.openxmlformats.org/officeDocument/2006/relationships/font" Target="fonts/LibreBaskerville-regular.fntdata"/><Relationship Id="rId12" Type="http://schemas.openxmlformats.org/officeDocument/2006/relationships/slide" Target="slides/slide3.xml"/><Relationship Id="rId34" Type="http://schemas.openxmlformats.org/officeDocument/2006/relationships/font" Target="fonts/LibreFranklin-boldItalic.fntdata"/><Relationship Id="rId15" Type="http://schemas.openxmlformats.org/officeDocument/2006/relationships/slide" Target="slides/slide6.xml"/><Relationship Id="rId37" Type="http://schemas.openxmlformats.org/officeDocument/2006/relationships/font" Target="fonts/LibreBaskerville-italic.fntdata"/><Relationship Id="rId14" Type="http://schemas.openxmlformats.org/officeDocument/2006/relationships/slide" Target="slides/slide5.xml"/><Relationship Id="rId36" Type="http://schemas.openxmlformats.org/officeDocument/2006/relationships/font" Target="fonts/LibreBaskerville-bold.fntdata"/><Relationship Id="rId17" Type="http://schemas.openxmlformats.org/officeDocument/2006/relationships/slide" Target="slides/slide8.xml"/><Relationship Id="rId16" Type="http://schemas.openxmlformats.org/officeDocument/2006/relationships/slide" Target="slides/slide7.xml"/><Relationship Id="rId38" Type="http://customschemas.google.com/relationships/presentationmetadata" Target="meta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3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5"/>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35"/>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37"/>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37"/>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26"/>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3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3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3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31"/>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33"/>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3"/>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22"/>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22"/>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22"/>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22"/>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2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3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2"/>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0" name="Google Shape;80;p32"/>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2"/>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32"/>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3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3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3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3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3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3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3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6"/>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36"/>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36"/>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36"/>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36"/>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3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3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Factory Method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Structure</a:t>
            </a:r>
            <a:endParaRPr/>
          </a:p>
        </p:txBody>
      </p:sp>
      <p:pic>
        <p:nvPicPr>
          <p:cNvPr id="187" name="Google Shape;187;p10"/>
          <p:cNvPicPr preferRelativeResize="0"/>
          <p:nvPr/>
        </p:nvPicPr>
        <p:blipFill rotWithShape="1">
          <a:blip r:embed="rId3">
            <a:alphaModFix/>
          </a:blip>
          <a:srcRect b="0" l="0" r="0" t="0"/>
          <a:stretch/>
        </p:blipFill>
        <p:spPr>
          <a:xfrm>
            <a:off x="76200" y="1752600"/>
            <a:ext cx="8905875" cy="458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Example</a:t>
            </a:r>
            <a:endParaRPr/>
          </a:p>
        </p:txBody>
      </p:sp>
      <p:sp>
        <p:nvSpPr>
          <p:cNvPr id="193" name="Google Shape;193;p11"/>
          <p:cNvSpPr txBox="1"/>
          <p:nvPr>
            <p:ph idx="1" type="body"/>
          </p:nvPr>
        </p:nvSpPr>
        <p:spPr>
          <a:xfrm>
            <a:off x="517125" y="14176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Let us design the functionality to log messages in an application.</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Because the message logging functionality could be needed by many different clients, it would be a good idea to keep the actual message logging functionality inside a common utility class so that client objects do not have to repeat these details.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Message Logging Utility Class Hierarchy</a:t>
            </a:r>
            <a:endParaRPr/>
          </a:p>
        </p:txBody>
      </p:sp>
      <p:pic>
        <p:nvPicPr>
          <p:cNvPr id="199" name="Google Shape;199;p12"/>
          <p:cNvPicPr preferRelativeResize="0"/>
          <p:nvPr/>
        </p:nvPicPr>
        <p:blipFill rotWithShape="1">
          <a:blip r:embed="rId3">
            <a:alphaModFix/>
          </a:blip>
          <a:srcRect b="0" l="0" r="0" t="0"/>
          <a:stretch/>
        </p:blipFill>
        <p:spPr>
          <a:xfrm>
            <a:off x="125412" y="1824037"/>
            <a:ext cx="8866187" cy="3967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Logger Implementers</a:t>
            </a:r>
            <a:br>
              <a:rPr b="0" i="0" lang="en-US" sz="4000" u="none">
                <a:solidFill>
                  <a:schemeClr val="dk2"/>
                </a:solidFill>
                <a:latin typeface="Libre Franklin"/>
                <a:ea typeface="Libre Franklin"/>
                <a:cs typeface="Libre Franklin"/>
                <a:sym typeface="Libre Franklin"/>
              </a:rPr>
            </a:br>
            <a:endParaRPr/>
          </a:p>
        </p:txBody>
      </p:sp>
      <p:sp>
        <p:nvSpPr>
          <p:cNvPr id="205" name="Google Shape;205;p13"/>
          <p:cNvSpPr txBox="1"/>
          <p:nvPr>
            <p:ph idx="1" type="body"/>
          </p:nvPr>
        </p:nvSpPr>
        <p:spPr>
          <a:xfrm>
            <a:off x="0" y="1447800"/>
            <a:ext cx="8915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1" i="0" lang="en-US" sz="2600" u="none" cap="none" strike="noStrike">
                <a:solidFill>
                  <a:schemeClr val="dk1"/>
                </a:solidFill>
                <a:latin typeface="Libre Baskerville"/>
                <a:ea typeface="Libre Baskerville"/>
                <a:cs typeface="Libre Baskerville"/>
                <a:sym typeface="Libre Baskerville"/>
              </a:rPr>
              <a:t>Implementer	</a:t>
            </a:r>
            <a:r>
              <a:rPr b="0" i="0" lang="en-US" sz="2600" u="none" cap="none" strike="noStrike">
                <a:solidFill>
                  <a:schemeClr val="dk1"/>
                </a:solidFill>
                <a:latin typeface="Libre Baskerville"/>
                <a:ea typeface="Libre Baskerville"/>
                <a:cs typeface="Libre Baskerville"/>
                <a:sym typeface="Libre Baskerville"/>
              </a:rPr>
              <a:t>		</a:t>
            </a:r>
            <a:r>
              <a:rPr b="1" i="0" lang="en-US" sz="2600" u="none" cap="none" strike="noStrike">
                <a:solidFill>
                  <a:schemeClr val="dk1"/>
                </a:solidFill>
                <a:latin typeface="Libre Baskerville"/>
                <a:ea typeface="Libre Baskerville"/>
                <a:cs typeface="Libre Baskerville"/>
                <a:sym typeface="Libre Baskerville"/>
              </a:rPr>
              <a:t>Functionality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FileLogger 			Stores incoming messages to a log file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ConsoleLogger 		Displays incoming messages on the screen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914400" y="274631"/>
            <a:ext cx="7772400" cy="5421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Implementation details</a:t>
            </a:r>
            <a:endParaRPr/>
          </a:p>
        </p:txBody>
      </p:sp>
      <p:sp>
        <p:nvSpPr>
          <p:cNvPr id="211" name="Google Shape;211;p14"/>
          <p:cNvSpPr txBox="1"/>
          <p:nvPr>
            <p:ph idx="1" type="body"/>
          </p:nvPr>
        </p:nvSpPr>
        <p:spPr>
          <a:xfrm>
            <a:off x="454425" y="716000"/>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Let us define a Java interface Logger that declares the interface to be used by the client objects to log messages.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Each of the Logger implementer classes  offers the respective functionality  inside the log method declared by the Logger interface.</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Consider an application object LoggerTest that intends to use the services provided by the  Logger implementers. Suppose that the overall application message logging configuration can be specified using the logger.properties property file.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Sample logger.properties file contents</a:t>
            </a:r>
            <a:endParaRPr sz="2500"/>
          </a:p>
          <a:p>
            <a:pPr indent="-273050" lvl="0" marL="273050" marR="0" rtl="0" algn="just">
              <a:lnSpc>
                <a:spcPct val="100000"/>
              </a:lnSpc>
              <a:spcBef>
                <a:spcPts val="500"/>
              </a:spcBef>
              <a:spcAft>
                <a:spcPts val="0"/>
              </a:spcAft>
              <a:buClr>
                <a:schemeClr val="accent1"/>
              </a:buClr>
              <a:buSzPts val="2210"/>
              <a:buFont typeface="Noto Sans Symbols"/>
              <a:buNone/>
            </a:pPr>
            <a:r>
              <a:rPr b="0" i="0" lang="en-US" sz="2500" u="none" cap="none" strike="noStrike">
                <a:solidFill>
                  <a:schemeClr val="dk1"/>
                </a:solidFill>
                <a:latin typeface="Libre Baskerville"/>
                <a:ea typeface="Libre Baskerville"/>
                <a:cs typeface="Libre Baskerville"/>
                <a:sym typeface="Libre Baskerville"/>
              </a:rPr>
              <a:t>		FileLogging=OFF</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Client LoggerTest Accessing Logger Implementers Directly</a:t>
            </a:r>
            <a:endParaRPr/>
          </a:p>
        </p:txBody>
      </p:sp>
      <p:pic>
        <p:nvPicPr>
          <p:cNvPr id="217" name="Google Shape;217;p15"/>
          <p:cNvPicPr preferRelativeResize="0"/>
          <p:nvPr/>
        </p:nvPicPr>
        <p:blipFill rotWithShape="1">
          <a:blip r:embed="rId3">
            <a:alphaModFix/>
          </a:blip>
          <a:srcRect b="0" l="0" r="0" t="0"/>
          <a:stretch/>
        </p:blipFill>
        <p:spPr>
          <a:xfrm>
            <a:off x="76200" y="1600200"/>
            <a:ext cx="8991600"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533400" y="274637"/>
            <a:ext cx="9296400" cy="18589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3900" u="none">
                <a:solidFill>
                  <a:schemeClr val="dk2"/>
                </a:solidFill>
                <a:latin typeface="Libre Franklin"/>
                <a:ea typeface="Libre Franklin"/>
                <a:cs typeface="Libre Franklin"/>
                <a:sym typeface="Libre Franklin"/>
              </a:rPr>
              <a:t>The Client LoggerTest Accessing the Logger Class Hierarchy after the </a:t>
            </a:r>
            <a:br>
              <a:rPr b="0" i="0" lang="en-US" sz="3900" u="none">
                <a:solidFill>
                  <a:schemeClr val="dk2"/>
                </a:solidFill>
                <a:latin typeface="Libre Franklin"/>
                <a:ea typeface="Libre Franklin"/>
                <a:cs typeface="Libre Franklin"/>
                <a:sym typeface="Libre Franklin"/>
              </a:rPr>
            </a:br>
            <a:r>
              <a:rPr b="0" i="0" lang="en-US" sz="3900" u="none">
                <a:solidFill>
                  <a:schemeClr val="dk2"/>
                </a:solidFill>
                <a:latin typeface="Libre Franklin"/>
                <a:ea typeface="Libre Franklin"/>
                <a:cs typeface="Libre Franklin"/>
                <a:sym typeface="Libre Franklin"/>
              </a:rPr>
              <a:t>Factory Method Pattern Is Applied</a:t>
            </a:r>
            <a:endParaRPr sz="3900"/>
          </a:p>
        </p:txBody>
      </p:sp>
      <p:pic>
        <p:nvPicPr>
          <p:cNvPr id="223" name="Google Shape;223;p16"/>
          <p:cNvPicPr preferRelativeResize="0"/>
          <p:nvPr/>
        </p:nvPicPr>
        <p:blipFill rotWithShape="1">
          <a:blip r:embed="rId3">
            <a:alphaModFix/>
          </a:blip>
          <a:srcRect b="0" l="0" r="0" t="0"/>
          <a:stretch/>
        </p:blipFill>
        <p:spPr>
          <a:xfrm>
            <a:off x="139700" y="2200275"/>
            <a:ext cx="8851900" cy="4021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29" name="Google Shape;229;p17"/>
          <p:cNvSpPr txBox="1"/>
          <p:nvPr>
            <p:ph idx="1" type="body"/>
          </p:nvPr>
        </p:nvSpPr>
        <p:spPr>
          <a:xfrm>
            <a:off x="914400" y="762000"/>
            <a:ext cx="7772400" cy="525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interface Logger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public void log(String msg);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class FileLogger implements Logger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public void log(String msg)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FileUtil futil = new FileUtil();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futil.writeToFile("log.txt”, msg, true, true);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class ConsoleLogger implements Logger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public void log(String msg)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System.out.println(msg);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35" name="Google Shape;235;p18"/>
          <p:cNvSpPr txBox="1"/>
          <p:nvPr>
            <p:ph idx="1" type="body"/>
          </p:nvPr>
        </p:nvSpPr>
        <p:spPr>
          <a:xfrm>
            <a:off x="152400" y="609600"/>
            <a:ext cx="87342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public class LoggerFactory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public boolean isFileLoggingEnabled()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Properties p = new Properties();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try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p.load(ClassLoader.getSystemResourceAsStream("Logger.properties"));</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String fileLoggingValue = p.getProperty("FileLogging");</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if (fileLoggingValue.equalsIgnoreCase("ON") == true)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return true;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else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return false;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 catch (IOException e)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	return false;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cap="none" strike="noStrike">
                <a:solidFill>
                  <a:schemeClr val="dk1"/>
                </a:solidFill>
                <a:latin typeface="Libre Baskerville"/>
                <a:ea typeface="Libre Baskerville"/>
                <a:cs typeface="Libre Baskerville"/>
                <a:sym typeface="Libre Baskerville"/>
              </a:rPr>
              <a: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41" name="Google Shape;241;p19"/>
          <p:cNvSpPr txBox="1"/>
          <p:nvPr>
            <p:ph idx="1" type="body"/>
          </p:nvPr>
        </p:nvSpPr>
        <p:spPr>
          <a:xfrm>
            <a:off x="152400" y="990600"/>
            <a:ext cx="9829800" cy="541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//Factory Method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Logger getLogger()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if (isFileLoggingEnabled())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return new FileLogger();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else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return new ConsoleLogger(); 		}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public class LoggerTest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public static void main(String[] args)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LoggerFactory factory = new LoggerFactory();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Logger logger = factory.getLogger();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logger.log("A Message to Log");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Intent</a:t>
            </a:r>
            <a:endParaRPr/>
          </a:p>
        </p:txBody>
      </p:sp>
      <p:sp>
        <p:nvSpPr>
          <p:cNvPr id="139" name="Google Shape;139;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Define an interface for creating an object, but let subclasses decide which class to instantiate. Factory Method lets a class defer instantiation to subclasses.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Self Study</a:t>
            </a:r>
            <a:endParaRPr/>
          </a:p>
        </p:txBody>
      </p:sp>
      <p:sp>
        <p:nvSpPr>
          <p:cNvPr id="247" name="Google Shape;247;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Add a new logger DBLogger that logs messages to a database.</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Create a subclass of the LoggerFactory class and override the getLogger implementation to implement a different class selection criterion.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304800" y="274637"/>
            <a:ext cx="8763000" cy="18589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3800" u="none">
                <a:solidFill>
                  <a:schemeClr val="dk2"/>
                </a:solidFill>
                <a:latin typeface="Libre Franklin"/>
                <a:ea typeface="Libre Franklin"/>
                <a:cs typeface="Libre Franklin"/>
                <a:sym typeface="Libre Franklin"/>
              </a:rPr>
              <a:t>Message Flow When a Client Uses the LoggerFactory to Create an Appropriate Logger to Log a Message</a:t>
            </a:r>
            <a:endParaRPr sz="3800"/>
          </a:p>
        </p:txBody>
      </p:sp>
      <p:pic>
        <p:nvPicPr>
          <p:cNvPr id="253" name="Google Shape;253;p21"/>
          <p:cNvPicPr preferRelativeResize="0"/>
          <p:nvPr/>
        </p:nvPicPr>
        <p:blipFill rotWithShape="1">
          <a:blip r:embed="rId3">
            <a:alphaModFix/>
          </a:blip>
          <a:srcRect b="0" l="0" r="0" t="0"/>
          <a:stretch/>
        </p:blipFill>
        <p:spPr>
          <a:xfrm>
            <a:off x="76200" y="2333625"/>
            <a:ext cx="9023350" cy="368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Also Known As</a:t>
            </a:r>
            <a:endParaRPr/>
          </a:p>
        </p:txBody>
      </p:sp>
      <p:sp>
        <p:nvSpPr>
          <p:cNvPr id="145" name="Google Shape;145;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Virtual Constructor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914400" y="274631"/>
            <a:ext cx="7772400" cy="5841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 (Partha Kuchana)</a:t>
            </a:r>
            <a:endParaRPr/>
          </a:p>
        </p:txBody>
      </p:sp>
      <p:sp>
        <p:nvSpPr>
          <p:cNvPr id="151" name="Google Shape;151;p4"/>
          <p:cNvSpPr txBox="1"/>
          <p:nvPr>
            <p:ph idx="1" type="body"/>
          </p:nvPr>
        </p:nvSpPr>
        <p:spPr>
          <a:xfrm>
            <a:off x="512700" y="733275"/>
            <a:ext cx="81186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In general, all subclasses in a class hierarchy inherit the methods implemented by the parent class.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subclass may override the parent class implementation to offer a different type of functionality for the same method.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When an application object is aware of the exact functionality it needs, it can directly instantiate the class from the class hierarchy that offers the required functionality.</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An application object needs to implement the class selection criteria to instantiate an appropriate class from the hierarchy to access its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914400" y="274632"/>
            <a:ext cx="7772400" cy="500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Design without Factory Method </a:t>
            </a:r>
            <a:endParaRPr/>
          </a:p>
        </p:txBody>
      </p:sp>
      <p:sp>
        <p:nvSpPr>
          <p:cNvPr id="157" name="Google Shape;157;p5"/>
          <p:cNvSpPr txBox="1"/>
          <p:nvPr>
            <p:ph idx="1" type="body"/>
          </p:nvPr>
        </p:nvSpPr>
        <p:spPr>
          <a:xfrm>
            <a:off x="475325" y="611475"/>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Because every application object that intends to use the services offered by the class hierarchy needs to implement the class selection criteria, it results in a high degree of coupling between an application object and the service provider class hierarchy.</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Whenever the class selection criteria change, every application object that uses the class hierarchy must undergo a corresponding change.</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cap="none" strike="noStrike">
                <a:solidFill>
                  <a:schemeClr val="dk1"/>
                </a:solidFill>
                <a:latin typeface="Libre Baskerville"/>
                <a:ea typeface="Libre Baskerville"/>
                <a:cs typeface="Libre Baskerville"/>
                <a:sym typeface="Libre Baskerville"/>
              </a:rPr>
              <a:t>Because class selection criteria needs to take all the factors that could affect the selection process into account, the implementation of an application object could contain inelegant conditional statements.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Factory method</a:t>
            </a:r>
            <a:endParaRPr/>
          </a:p>
        </p:txBody>
      </p:sp>
      <p:sp>
        <p:nvSpPr>
          <p:cNvPr id="163" name="Google Shape;163;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Selects an appropriate class from a class hierarchy based on the application context and other influencing factors.</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Instantiates the selected class and returns it as an instance of the parent class type.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914400" y="274626"/>
            <a:ext cx="7772400" cy="1734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Client Object Directly Accessing a Service Provider Class Hierarchy</a:t>
            </a:r>
            <a:endParaRPr/>
          </a:p>
        </p:txBody>
      </p:sp>
      <p:pic>
        <p:nvPicPr>
          <p:cNvPr id="169" name="Google Shape;169;p7"/>
          <p:cNvPicPr preferRelativeResize="0"/>
          <p:nvPr/>
        </p:nvPicPr>
        <p:blipFill rotWithShape="1">
          <a:blip r:embed="rId3">
            <a:alphaModFix/>
          </a:blip>
          <a:srcRect b="0" l="0" r="0" t="0"/>
          <a:stretch/>
        </p:blipFill>
        <p:spPr>
          <a:xfrm>
            <a:off x="457200" y="2008625"/>
            <a:ext cx="8497887" cy="453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0" y="152400"/>
            <a:ext cx="9144000" cy="1905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Client Object Accessing a Service Provider Class Hierarchy Using a Factory Method</a:t>
            </a:r>
            <a:endParaRPr/>
          </a:p>
        </p:txBody>
      </p:sp>
      <p:pic>
        <p:nvPicPr>
          <p:cNvPr id="175" name="Google Shape;175;p8"/>
          <p:cNvPicPr preferRelativeResize="0"/>
          <p:nvPr/>
        </p:nvPicPr>
        <p:blipFill rotWithShape="1">
          <a:blip r:embed="rId3">
            <a:alphaModFix/>
          </a:blip>
          <a:srcRect b="0" l="0" r="0" t="0"/>
          <a:stretch/>
        </p:blipFill>
        <p:spPr>
          <a:xfrm>
            <a:off x="1752600" y="2057400"/>
            <a:ext cx="7315200" cy="472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914400" y="274631"/>
            <a:ext cx="7772400" cy="5841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2 ways of Implementation</a:t>
            </a:r>
            <a:endParaRPr/>
          </a:p>
        </p:txBody>
      </p:sp>
      <p:sp>
        <p:nvSpPr>
          <p:cNvPr id="181" name="Google Shape;181;p9"/>
          <p:cNvSpPr txBox="1"/>
          <p:nvPr>
            <p:ph idx="1" type="body"/>
          </p:nvPr>
        </p:nvSpPr>
        <p:spPr>
          <a:xfrm>
            <a:off x="397675" y="987825"/>
            <a:ext cx="82890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One of the simplest ways of designing a factory method is to create an abstract class or an interface that just declares the factory method. Different subclasses(or implementer classes in the case of an interface) can be designed to implement the factory method in its entirety.</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Another strategy is to create a concrete creator class with default implementation for the factory method in it. Different subclasses of this concrete class can override the factory method to implement specialized class selection criteria.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cp:coreProperties>
</file>