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Lst>
  <p:sldSz cy="6858000" cx="9144000"/>
  <p:notesSz cx="6858000" cy="9144000"/>
  <p:embeddedFontLst>
    <p:embeddedFont>
      <p:font typeface="Libre Franklin"/>
      <p:regular r:id="rId27"/>
      <p:bold r:id="rId28"/>
      <p:italic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i2gENZMu0EIhaxEGQv91qYC9Z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ibreFranklin-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LibreBaskerville-regular.fntdata"/><Relationship Id="rId30" Type="http://schemas.openxmlformats.org/officeDocument/2006/relationships/font" Target="fonts/LibreFranklin-boldItalic.fntdata"/><Relationship Id="rId11" Type="http://schemas.openxmlformats.org/officeDocument/2006/relationships/slide" Target="slides/slide2.xml"/><Relationship Id="rId33" Type="http://schemas.openxmlformats.org/officeDocument/2006/relationships/font" Target="fonts/LibreBaskerville-italic.fntdata"/><Relationship Id="rId10" Type="http://schemas.openxmlformats.org/officeDocument/2006/relationships/slide" Target="slides/slide1.xml"/><Relationship Id="rId32" Type="http://schemas.openxmlformats.org/officeDocument/2006/relationships/font" Target="fonts/LibreBaskerville-bold.fntdata"/><Relationship Id="rId13" Type="http://schemas.openxmlformats.org/officeDocument/2006/relationships/slide" Target="slides/slide4.xml"/><Relationship Id="rId12" Type="http://schemas.openxmlformats.org/officeDocument/2006/relationships/slide" Target="slides/slide3.xml"/><Relationship Id="rId34" Type="http://customschemas.google.com/relationships/presentationmetadata" Target="meta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9"/>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19"/>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3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7" name="Google Shape;107;p31"/>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33"/>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3"/>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5" name="Google Shape;125;p33"/>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3"/>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2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9" name="Google Shape;49;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2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2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2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2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2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8" name="Shape 88"/>
        <p:cNvGrpSpPr/>
        <p:nvPr/>
      </p:nvGrpSpPr>
      <p:grpSpPr>
        <a:xfrm>
          <a:off x="0" y="0"/>
          <a:ext cx="0" cy="0"/>
          <a:chOff x="0" y="0"/>
          <a:chExt cx="0" cy="0"/>
        </a:xfrm>
      </p:grpSpPr>
      <p:sp>
        <p:nvSpPr>
          <p:cNvPr id="89" name="Google Shape;89;p2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1" name="Google Shape;91;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9"/>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8"/>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8"/>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8"/>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8"/>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2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0"/>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2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28"/>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28"/>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0" name="Google Shape;80;p28"/>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28"/>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28"/>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2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4" name="Google Shape;84;p2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5" name="Google Shape;85;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2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2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3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30"/>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3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30"/>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0" name="Google Shape;100;p3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1" name="Google Shape;101;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3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32"/>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32"/>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32"/>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8" name="Google Shape;118;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9" name="Google Shape;119;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32"/>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3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Singleton</a:t>
            </a:r>
            <a:br>
              <a:rPr b="0" i="0" lang="en-US" sz="4000" u="none">
                <a:solidFill>
                  <a:srgbClr val="FFFFFF"/>
                </a:solidFill>
                <a:latin typeface="Libre Franklin"/>
                <a:ea typeface="Libre Franklin"/>
                <a:cs typeface="Libre Franklin"/>
                <a:sym typeface="Libre Franklin"/>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idx="1" type="body"/>
          </p:nvPr>
        </p:nvSpPr>
        <p:spPr>
          <a:xfrm>
            <a:off x="685800" y="304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 Create a static method to get instance.</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public static MySingleTon getInstance(){</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if(myObj == null){</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myObj = new MySingleTon();</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return myObj;</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public void getSomeThing(){</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 do something here</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System.out.println("I am here....");</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public static void main(String a[]){</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MySingleTon st = MySingleTon.getInstance();</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st.getSomeThing();</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Hints</a:t>
            </a:r>
            <a:endParaRPr/>
          </a:p>
        </p:txBody>
      </p:sp>
      <p:sp>
        <p:nvSpPr>
          <p:cNvPr id="194" name="Google Shape;194;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Make the Constructor Private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Static Public Interface to Access an Instance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Related patterns </a:t>
            </a:r>
            <a:endParaRPr/>
          </a:p>
        </p:txBody>
      </p:sp>
      <p:sp>
        <p:nvSpPr>
          <p:cNvPr id="200" name="Google Shape;200;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Abstract Factory, Builder, and Prototype can use Singleton in their implementation.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Facade objects are often Singletons because only one Facade object is required.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State objects are often Singletons.</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Nton</a:t>
            </a:r>
            <a:endParaRPr/>
          </a:p>
        </p:txBody>
      </p:sp>
      <p:sp>
        <p:nvSpPr>
          <p:cNvPr id="206" name="Google Shape;206;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Means the application is provided with N-instances of a particular class.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Each call to </a:t>
            </a:r>
            <a:r>
              <a:rPr b="1" i="0" lang="en-US" sz="2600" u="none">
                <a:solidFill>
                  <a:schemeClr val="dk1"/>
                </a:solidFill>
                <a:latin typeface="Libre Baskerville"/>
                <a:ea typeface="Libre Baskerville"/>
                <a:cs typeface="Libre Baskerville"/>
                <a:sym typeface="Libre Baskerville"/>
              </a:rPr>
              <a:t>getInstance</a:t>
            </a:r>
            <a:r>
              <a:rPr b="0" i="0" lang="en-US" sz="2600" u="none">
                <a:solidFill>
                  <a:schemeClr val="dk1"/>
                </a:solidFill>
                <a:latin typeface="Libre Baskerville"/>
                <a:ea typeface="Libre Baskerville"/>
                <a:cs typeface="Libre Baskerville"/>
                <a:sym typeface="Libre Baskerville"/>
              </a:rPr>
              <a:t> method is served with one of the available instances in round robin fashion.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number of instances required by the application is configurable.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914400" y="274630"/>
            <a:ext cx="7772400" cy="646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Behavior and Advantages</a:t>
            </a:r>
            <a:endParaRPr/>
          </a:p>
        </p:txBody>
      </p:sp>
      <p:sp>
        <p:nvSpPr>
          <p:cNvPr id="212" name="Google Shape;212;p14"/>
          <p:cNvSpPr txBox="1"/>
          <p:nvPr>
            <p:ph idx="1" type="body"/>
          </p:nvPr>
        </p:nvSpPr>
        <p:spPr>
          <a:xfrm>
            <a:off x="685800" y="9214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number of instances required by the application should be configurable.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class should have a private constructor to avoid creation of external instances.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should have static synchronized method which returns one of the available instances in round robin fashion (Thread synchronized has to be taken care to avoid creation of duplicate instances)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case of service based Nton's, this provides a way of load balancing by delegating the responsibility of handling the request to one of the available and identical services. </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18" name="Google Shape;218;p15"/>
          <p:cNvSpPr txBox="1"/>
          <p:nvPr>
            <p:ph idx="1" type="body"/>
          </p:nvPr>
        </p:nvSpPr>
        <p:spPr>
          <a:xfrm>
            <a:off x="0" y="1447800"/>
            <a:ext cx="9144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import </a:t>
            </a:r>
            <a:r>
              <a:rPr b="0" i="0" lang="en-US" sz="2400" u="none">
                <a:solidFill>
                  <a:schemeClr val="dk1"/>
                </a:solidFill>
                <a:latin typeface="Libre Baskerville"/>
                <a:ea typeface="Libre Baskerville"/>
                <a:cs typeface="Libre Baskerville"/>
                <a:sym typeface="Libre Baskerville"/>
              </a:rPr>
              <a:t>java.util.ArrayList;</a:t>
            </a:r>
            <a:endParaRPr/>
          </a:p>
          <a:p>
            <a:pPr indent="-273050" lvl="0" marL="273050" marR="0" rtl="0" algn="l">
              <a:lnSpc>
                <a:spcPct val="100000"/>
              </a:lnSpc>
              <a:spcBef>
                <a:spcPts val="50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import </a:t>
            </a:r>
            <a:r>
              <a:rPr b="0" i="0" lang="en-US" sz="2400" u="none">
                <a:solidFill>
                  <a:schemeClr val="dk1"/>
                </a:solidFill>
                <a:latin typeface="Libre Baskerville"/>
                <a:ea typeface="Libre Baskerville"/>
                <a:cs typeface="Libre Baskerville"/>
                <a:sym typeface="Libre Baskerville"/>
              </a:rPr>
              <a:t>java.util.List;</a:t>
            </a:r>
            <a:endParaRPr/>
          </a:p>
          <a:p>
            <a:pPr indent="-273050" lvl="0" marL="273050" marR="0" rtl="0" algn="l">
              <a:lnSpc>
                <a:spcPct val="100000"/>
              </a:lnSpc>
              <a:spcBef>
                <a:spcPts val="50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public class </a:t>
            </a:r>
            <a:r>
              <a:rPr b="0" i="0" lang="en-US" sz="2400" u="none">
                <a:solidFill>
                  <a:schemeClr val="dk1"/>
                </a:solidFill>
                <a:latin typeface="Libre Baskerville"/>
                <a:ea typeface="Libre Baskerville"/>
                <a:cs typeface="Libre Baskerville"/>
                <a:sym typeface="Libre Baskerville"/>
              </a:rPr>
              <a:t>Nton {</a:t>
            </a:r>
            <a:endParaRPr/>
          </a:p>
          <a:p>
            <a:pPr indent="-273050" lvl="0" marL="273050" marR="0" rtl="0" algn="l">
              <a:lnSpc>
                <a:spcPct val="100000"/>
              </a:lnSpc>
              <a:spcBef>
                <a:spcPts val="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	private static final int </a:t>
            </a:r>
            <a:r>
              <a:rPr b="0" i="0" lang="en-US" sz="2400" u="none">
                <a:solidFill>
                  <a:schemeClr val="dk1"/>
                </a:solidFill>
                <a:latin typeface="Libre Baskerville"/>
                <a:ea typeface="Libre Baskerville"/>
                <a:cs typeface="Libre Baskerville"/>
                <a:sym typeface="Libre Baskerville"/>
              </a:rPr>
              <a:t>NUM_OF_INSTANCES = 5;</a:t>
            </a:r>
            <a:br>
              <a:rPr b="0" i="0" lang="en-US" sz="2400" u="none">
                <a:solidFill>
                  <a:schemeClr val="dk1"/>
                </a:solidFill>
                <a:latin typeface="Libre Baskerville"/>
                <a:ea typeface="Libre Baskerville"/>
                <a:cs typeface="Libre Baskerville"/>
                <a:sym typeface="Libre Baskerville"/>
              </a:rPr>
            </a:br>
            <a:r>
              <a:rPr b="1" i="0" lang="en-US" sz="2400" u="none">
                <a:solidFill>
                  <a:schemeClr val="dk1"/>
                </a:solidFill>
                <a:latin typeface="Libre Baskerville"/>
                <a:ea typeface="Libre Baskerville"/>
                <a:cs typeface="Libre Baskerville"/>
                <a:sym typeface="Libre Baskerville"/>
              </a:rPr>
              <a:t>private static final </a:t>
            </a:r>
            <a:r>
              <a:rPr b="0" i="0" lang="en-US" sz="2400" u="none">
                <a:solidFill>
                  <a:schemeClr val="dk1"/>
                </a:solidFill>
                <a:latin typeface="Libre Baskerville"/>
                <a:ea typeface="Libre Baskerville"/>
                <a:cs typeface="Libre Baskerville"/>
                <a:sym typeface="Libre Baskerville"/>
              </a:rPr>
              <a:t>List&lt;Nton&gt; instanceList = </a:t>
            </a:r>
            <a:r>
              <a:rPr b="1" i="0" lang="en-US" sz="2400" u="none">
                <a:solidFill>
                  <a:schemeClr val="dk1"/>
                </a:solidFill>
                <a:latin typeface="Libre Baskerville"/>
                <a:ea typeface="Libre Baskerville"/>
                <a:cs typeface="Libre Baskerville"/>
                <a:sym typeface="Libre Baskerville"/>
              </a:rPr>
              <a:t>new </a:t>
            </a:r>
            <a:r>
              <a:rPr b="0" i="0" lang="en-US" sz="2400" u="none">
                <a:solidFill>
                  <a:schemeClr val="dk1"/>
                </a:solidFill>
                <a:latin typeface="Libre Baskerville"/>
                <a:ea typeface="Libre Baskerville"/>
                <a:cs typeface="Libre Baskerville"/>
                <a:sym typeface="Libre Baskerville"/>
              </a:rPr>
              <a:t>ArrayList&lt;Nton&gt;();</a:t>
            </a:r>
            <a:br>
              <a:rPr b="0" i="0" lang="en-US" sz="2400" u="none">
                <a:solidFill>
                  <a:schemeClr val="dk1"/>
                </a:solidFill>
                <a:latin typeface="Libre Baskerville"/>
                <a:ea typeface="Libre Baskerville"/>
                <a:cs typeface="Libre Baskerville"/>
                <a:sym typeface="Libre Baskerville"/>
              </a:rPr>
            </a:br>
            <a:r>
              <a:rPr b="1" i="0" lang="en-US" sz="2400" u="none">
                <a:solidFill>
                  <a:schemeClr val="dk1"/>
                </a:solidFill>
                <a:latin typeface="Libre Baskerville"/>
                <a:ea typeface="Libre Baskerville"/>
                <a:cs typeface="Libre Baskerville"/>
                <a:sym typeface="Libre Baskerville"/>
              </a:rPr>
              <a:t>private static int </a:t>
            </a:r>
            <a:r>
              <a:rPr b="0" i="0" lang="en-US" sz="2400" u="none">
                <a:solidFill>
                  <a:schemeClr val="dk1"/>
                </a:solidFill>
                <a:latin typeface="Libre Baskerville"/>
                <a:ea typeface="Libre Baskerville"/>
                <a:cs typeface="Libre Baskerville"/>
                <a:sym typeface="Libre Baskerville"/>
              </a:rPr>
              <a:t>instanceRequestCount = 0;</a:t>
            </a:r>
            <a:br>
              <a:rPr b="0" i="0" lang="en-US" sz="2400" u="none">
                <a:solidFill>
                  <a:schemeClr val="dk1"/>
                </a:solidFill>
                <a:latin typeface="Libre Baskerville"/>
                <a:ea typeface="Libre Baskerville"/>
                <a:cs typeface="Libre Baskerville"/>
                <a:sym typeface="Libre Baskerville"/>
              </a:rPr>
            </a:br>
            <a:r>
              <a:rPr b="1" i="0" lang="en-US" sz="2400" u="none">
                <a:solidFill>
                  <a:schemeClr val="dk1"/>
                </a:solidFill>
                <a:latin typeface="Libre Baskerville"/>
                <a:ea typeface="Libre Baskerville"/>
                <a:cs typeface="Libre Baskerville"/>
                <a:sym typeface="Libre Baskerville"/>
              </a:rPr>
              <a:t>private int </a:t>
            </a:r>
            <a:r>
              <a:rPr b="0" i="0" lang="en-US" sz="2400" u="none">
                <a:solidFill>
                  <a:schemeClr val="dk1"/>
                </a:solidFill>
                <a:latin typeface="Libre Baskerville"/>
                <a:ea typeface="Libre Baskerville"/>
                <a:cs typeface="Libre Baskerville"/>
                <a:sym typeface="Libre Baskerville"/>
              </a:rPr>
              <a:t>instance Num;</a:t>
            </a:r>
            <a:endParaRPr/>
          </a:p>
          <a:p>
            <a:pPr indent="-273050" lvl="0" marL="273050" marR="0" rtl="0" algn="l">
              <a:lnSpc>
                <a:spcPct val="100000"/>
              </a:lnSpc>
              <a:spcBef>
                <a:spcPts val="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	private </a:t>
            </a:r>
            <a:r>
              <a:rPr b="0" i="0" lang="en-US" sz="2400" u="none">
                <a:solidFill>
                  <a:schemeClr val="dk1"/>
                </a:solidFill>
                <a:latin typeface="Libre Baskerville"/>
                <a:ea typeface="Libre Baskerville"/>
                <a:cs typeface="Libre Baskerville"/>
                <a:sym typeface="Libre Baskerville"/>
              </a:rPr>
              <a:t>Nton()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24" name="Google Shape;224;p16"/>
          <p:cNvSpPr txBox="1"/>
          <p:nvPr>
            <p:ph idx="1" type="body"/>
          </p:nvPr>
        </p:nvSpPr>
        <p:spPr>
          <a:xfrm>
            <a:off x="0" y="1447800"/>
            <a:ext cx="9144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public static synchronized </a:t>
            </a:r>
            <a:r>
              <a:rPr b="0" i="0" lang="en-US" sz="2200" u="none">
                <a:solidFill>
                  <a:schemeClr val="dk1"/>
                </a:solidFill>
                <a:latin typeface="Libre Baskerville"/>
                <a:ea typeface="Libre Baskerville"/>
                <a:cs typeface="Libre Baskerville"/>
                <a:sym typeface="Libre Baskerville"/>
              </a:rPr>
              <a:t>Nton getInstance() {</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Nton instance = </a:t>
            </a:r>
            <a:r>
              <a:rPr b="1" i="0" lang="en-US" sz="2200" u="none">
                <a:solidFill>
                  <a:schemeClr val="dk1"/>
                </a:solidFill>
                <a:latin typeface="Libre Baskerville"/>
                <a:ea typeface="Libre Baskerville"/>
                <a:cs typeface="Libre Baskerville"/>
                <a:sym typeface="Libre Baskerville"/>
              </a:rPr>
              <a:t>null;</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if </a:t>
            </a:r>
            <a:r>
              <a:rPr b="0" i="0" lang="en-US" sz="2200" u="none">
                <a:solidFill>
                  <a:schemeClr val="dk1"/>
                </a:solidFill>
                <a:latin typeface="Libre Baskerville"/>
                <a:ea typeface="Libre Baskerville"/>
                <a:cs typeface="Libre Baskerville"/>
                <a:sym typeface="Libre Baskerville"/>
              </a:rPr>
              <a:t>(instanceList.size() == NUM_OF_INSTANCES) {</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instance = instanceList.get(instanceRequestCount % NUM_OF_INSTANCES);} </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else</a:t>
            </a:r>
            <a:br>
              <a:rPr b="0" i="0" lang="en-US" sz="2200" u="none">
                <a:solidFill>
                  <a:schemeClr val="dk1"/>
                </a:solidFill>
                <a:latin typeface="Libre Baskerville"/>
                <a:ea typeface="Libre Baskerville"/>
                <a:cs typeface="Libre Baskerville"/>
                <a:sym typeface="Libre Baskerville"/>
              </a:rPr>
            </a:br>
            <a:r>
              <a:rPr b="0" i="0" lang="en-US" sz="2200" u="none">
                <a:solidFill>
                  <a:schemeClr val="dk1"/>
                </a:solidFill>
                <a:latin typeface="Libre Baskerville"/>
                <a:ea typeface="Libre Baskerville"/>
                <a:cs typeface="Libre Baskerville"/>
                <a:sym typeface="Libre Baskerville"/>
              </a:rPr>
              <a:t>	instance = </a:t>
            </a:r>
            <a:r>
              <a:rPr b="1" i="0" lang="en-US" sz="2200" u="none">
                <a:solidFill>
                  <a:schemeClr val="dk1"/>
                </a:solidFill>
                <a:latin typeface="Libre Baskerville"/>
                <a:ea typeface="Libre Baskerville"/>
                <a:cs typeface="Libre Baskerville"/>
                <a:sym typeface="Libre Baskerville"/>
              </a:rPr>
              <a:t>new </a:t>
            </a:r>
            <a:r>
              <a:rPr b="0" i="0" lang="en-US" sz="2200" u="none">
                <a:solidFill>
                  <a:schemeClr val="dk1"/>
                </a:solidFill>
                <a:latin typeface="Libre Baskerville"/>
                <a:ea typeface="Libre Baskerville"/>
                <a:cs typeface="Libre Baskerville"/>
                <a:sym typeface="Libre Baskerville"/>
              </a:rPr>
              <a:t>Nton();</a:t>
            </a:r>
            <a:br>
              <a:rPr b="0" i="0" lang="en-US" sz="2200" u="none">
                <a:solidFill>
                  <a:schemeClr val="dk1"/>
                </a:solidFill>
                <a:latin typeface="Libre Baskerville"/>
                <a:ea typeface="Libre Baskerville"/>
                <a:cs typeface="Libre Baskerville"/>
                <a:sym typeface="Libre Baskerville"/>
              </a:rPr>
            </a:br>
            <a:r>
              <a:rPr b="0" i="0" lang="en-US" sz="2200" u="none">
                <a:solidFill>
                  <a:schemeClr val="dk1"/>
                </a:solidFill>
                <a:latin typeface="Libre Baskerville"/>
                <a:ea typeface="Libre Baskerville"/>
                <a:cs typeface="Libre Baskerville"/>
                <a:sym typeface="Libre Baskerville"/>
              </a:rPr>
              <a:t>      	instance.instanceNum = instanceList.size() + 1;</a:t>
            </a:r>
            <a:br>
              <a:rPr b="0" i="0" lang="en-US" sz="2200" u="none">
                <a:solidFill>
                  <a:schemeClr val="dk1"/>
                </a:solidFill>
                <a:latin typeface="Libre Baskerville"/>
                <a:ea typeface="Libre Baskerville"/>
                <a:cs typeface="Libre Baskerville"/>
                <a:sym typeface="Libre Baskerville"/>
              </a:rPr>
            </a:br>
            <a:r>
              <a:rPr b="0" i="0" lang="en-US" sz="2200" u="none">
                <a:solidFill>
                  <a:schemeClr val="dk1"/>
                </a:solidFill>
                <a:latin typeface="Libre Baskerville"/>
                <a:ea typeface="Libre Baskerville"/>
                <a:cs typeface="Libre Baskerville"/>
                <a:sym typeface="Libre Baskerville"/>
              </a:rPr>
              <a:t>      	instanceList.add(instance);</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instanceRequestCount ++;</a:t>
            </a:r>
            <a:br>
              <a:rPr b="0" i="0" lang="en-US" sz="2200" u="none">
                <a:solidFill>
                  <a:schemeClr val="dk1"/>
                </a:solidFill>
                <a:latin typeface="Libre Baskerville"/>
                <a:ea typeface="Libre Baskerville"/>
                <a:cs typeface="Libre Baskerville"/>
                <a:sym typeface="Libre Baskerville"/>
              </a:rPr>
            </a:br>
            <a:r>
              <a:rPr b="1" i="0" lang="en-US" sz="2200" u="none">
                <a:solidFill>
                  <a:schemeClr val="dk1"/>
                </a:solidFill>
                <a:latin typeface="Libre Baskerville"/>
                <a:ea typeface="Libre Baskerville"/>
                <a:cs typeface="Libre Baskerville"/>
                <a:sym typeface="Libre Baskerville"/>
              </a:rPr>
              <a:t>return </a:t>
            </a:r>
            <a:r>
              <a:rPr b="0" i="0" lang="en-US" sz="2200" u="none">
                <a:solidFill>
                  <a:schemeClr val="dk1"/>
                </a:solidFill>
                <a:latin typeface="Libre Baskerville"/>
                <a:ea typeface="Libre Baskerville"/>
                <a:cs typeface="Libre Baskerville"/>
                <a:sym typeface="Libre Baskerville"/>
              </a:rPr>
              <a:t>instance;</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914400" y="76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30" name="Google Shape;230;p17"/>
          <p:cNvSpPr txBox="1"/>
          <p:nvPr>
            <p:ph idx="1" type="body"/>
          </p:nvPr>
        </p:nvSpPr>
        <p:spPr>
          <a:xfrm>
            <a:off x="914400" y="1066800"/>
            <a:ext cx="77724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public int </a:t>
            </a:r>
            <a:r>
              <a:rPr b="0" i="0" lang="en-US" sz="2200" u="none">
                <a:solidFill>
                  <a:schemeClr val="dk1"/>
                </a:solidFill>
                <a:latin typeface="Libre Baskerville"/>
                <a:ea typeface="Libre Baskerville"/>
                <a:cs typeface="Libre Baskerville"/>
                <a:sym typeface="Libre Baskerville"/>
              </a:rPr>
              <a:t>getInstanceNum() {</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return </a:t>
            </a:r>
            <a:r>
              <a:rPr b="0" i="0" lang="en-US" sz="2200" u="none">
                <a:solidFill>
                  <a:schemeClr val="dk1"/>
                </a:solidFill>
                <a:latin typeface="Libre Baskerville"/>
                <a:ea typeface="Libre Baskerville"/>
                <a:cs typeface="Libre Baskerville"/>
                <a:sym typeface="Libre Baskerville"/>
              </a:rPr>
              <a:t>instanceNum;</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public </a:t>
            </a:r>
            <a:r>
              <a:rPr b="0" i="0" lang="en-US" sz="2200" u="none">
                <a:solidFill>
                  <a:schemeClr val="dk1"/>
                </a:solidFill>
                <a:latin typeface="Libre Baskerville"/>
                <a:ea typeface="Libre Baskerville"/>
                <a:cs typeface="Libre Baskerville"/>
                <a:sym typeface="Libre Baskerville"/>
              </a:rPr>
              <a:t>String toString() {</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return </a:t>
            </a:r>
            <a:r>
              <a:rPr b="0" i="0" lang="en-US" sz="2200" u="none">
                <a:solidFill>
                  <a:schemeClr val="dk1"/>
                </a:solidFill>
                <a:latin typeface="Libre Baskerville"/>
                <a:ea typeface="Libre Baskerville"/>
                <a:cs typeface="Libre Baskerville"/>
                <a:sym typeface="Libre Baskerville"/>
              </a:rPr>
              <a:t>"Nton : " + getInstanceNum();</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public class </a:t>
            </a:r>
            <a:r>
              <a:rPr b="0" i="0" lang="en-US" sz="2200" u="none">
                <a:solidFill>
                  <a:schemeClr val="dk1"/>
                </a:solidFill>
                <a:latin typeface="Libre Baskerville"/>
                <a:ea typeface="Libre Baskerville"/>
                <a:cs typeface="Libre Baskerville"/>
                <a:sym typeface="Libre Baskerville"/>
              </a:rPr>
              <a:t>Test {</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public static void </a:t>
            </a:r>
            <a:r>
              <a:rPr b="0" i="0" lang="en-US" sz="2200" u="none">
                <a:solidFill>
                  <a:schemeClr val="dk1"/>
                </a:solidFill>
                <a:latin typeface="Libre Baskerville"/>
                <a:ea typeface="Libre Baskerville"/>
                <a:cs typeface="Libre Baskerville"/>
                <a:sym typeface="Libre Baskerville"/>
              </a:rPr>
              <a:t>main (String [] args) {</a:t>
            </a:r>
            <a:endParaRPr/>
          </a:p>
          <a:p>
            <a:pPr indent="-273050" lvl="0" marL="273050" marR="0" rtl="0" algn="l">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		for </a:t>
            </a:r>
            <a:r>
              <a:rPr b="0" i="0" lang="en-US" sz="2200" u="none">
                <a:solidFill>
                  <a:schemeClr val="dk1"/>
                </a:solidFill>
                <a:latin typeface="Libre Baskerville"/>
                <a:ea typeface="Libre Baskerville"/>
                <a:cs typeface="Libre Baskerville"/>
                <a:sym typeface="Libre Baskerville"/>
              </a:rPr>
              <a:t>(</a:t>
            </a:r>
            <a:r>
              <a:rPr b="1" i="0" lang="en-US" sz="2200" u="none">
                <a:solidFill>
                  <a:schemeClr val="dk1"/>
                </a:solidFill>
                <a:latin typeface="Libre Baskerville"/>
                <a:ea typeface="Libre Baskerville"/>
                <a:cs typeface="Libre Baskerville"/>
                <a:sym typeface="Libre Baskerville"/>
              </a:rPr>
              <a:t>int </a:t>
            </a:r>
            <a:r>
              <a:rPr b="0" i="0" lang="en-US" sz="2200" u="none">
                <a:solidFill>
                  <a:schemeClr val="dk1"/>
                </a:solidFill>
                <a:latin typeface="Libre Baskerville"/>
                <a:ea typeface="Libre Baskerville"/>
                <a:cs typeface="Libre Baskerville"/>
                <a:sym typeface="Libre Baskerville"/>
              </a:rPr>
              <a:t>i = 0 ; i &lt; 20 ; i ++) {</a:t>
            </a:r>
            <a:br>
              <a:rPr b="0" i="0" lang="en-US" sz="2200" u="none">
                <a:solidFill>
                  <a:schemeClr val="dk1"/>
                </a:solidFill>
                <a:latin typeface="Libre Baskerville"/>
                <a:ea typeface="Libre Baskerville"/>
                <a:cs typeface="Libre Baskerville"/>
                <a:sym typeface="Libre Baskerville"/>
              </a:rPr>
            </a:br>
            <a:r>
              <a:rPr b="0" i="0" lang="en-US" sz="2200" u="none">
                <a:solidFill>
                  <a:schemeClr val="dk1"/>
                </a:solidFill>
                <a:latin typeface="Libre Baskerville"/>
                <a:ea typeface="Libre Baskerville"/>
                <a:cs typeface="Libre Baskerville"/>
                <a:sym typeface="Libre Baskerville"/>
              </a:rPr>
              <a:t>      		System.out.println(Nton.getInstance());</a:t>
            </a:r>
            <a:br>
              <a:rPr b="0" i="0" lang="en-US" sz="2200" u="none">
                <a:solidFill>
                  <a:schemeClr val="dk1"/>
                </a:solidFill>
                <a:latin typeface="Libre Baskerville"/>
                <a:ea typeface="Libre Baskerville"/>
                <a:cs typeface="Libre Baskerville"/>
                <a:sym typeface="Libre Baskerville"/>
              </a:rPr>
            </a:br>
            <a:r>
              <a:rPr b="0" i="0" lang="en-US" sz="22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Intent</a:t>
            </a:r>
            <a:endParaRPr/>
          </a:p>
        </p:txBody>
      </p:sp>
      <p:sp>
        <p:nvSpPr>
          <p:cNvPr id="139" name="Google Shape;139;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Ensure a class only has one instance, and provide a global point of access to it.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 </a:t>
            </a:r>
            <a:endParaRPr/>
          </a:p>
        </p:txBody>
      </p:sp>
      <p:sp>
        <p:nvSpPr>
          <p:cNvPr id="145" name="Google Shape;145;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It's important for some classes to have exactly one instance.</a:t>
            </a:r>
            <a:endParaRPr/>
          </a:p>
          <a:p>
            <a:pPr indent="-273050" lvl="0" marL="273050" marR="0" rtl="0" algn="l">
              <a:lnSpc>
                <a:spcPct val="100000"/>
              </a:lnSpc>
              <a:spcBef>
                <a:spcPts val="500"/>
              </a:spcBef>
              <a:spcAft>
                <a:spcPts val="0"/>
              </a:spcAft>
              <a:buClr>
                <a:schemeClr val="accent1"/>
              </a:buClr>
              <a:buSzPts val="2210"/>
              <a:buFont typeface="Libre Franklin"/>
              <a:buAutoNum type="arabicPeriod"/>
            </a:pPr>
            <a:r>
              <a:rPr b="0" i="0" lang="en-US" sz="2600" u="none" cap="none" strike="noStrike">
                <a:solidFill>
                  <a:srgbClr val="C00000"/>
                </a:solidFill>
                <a:latin typeface="Libre Baskerville"/>
                <a:ea typeface="Libre Baskerville"/>
                <a:cs typeface="Libre Baskerville"/>
                <a:sym typeface="Libre Baskerville"/>
              </a:rPr>
              <a:t>Although there can be many printers in a system, there should be only one printer spooler. </a:t>
            </a:r>
            <a:endParaRPr/>
          </a:p>
          <a:p>
            <a:pPr indent="-273050" lvl="0" marL="273050" marR="0" rtl="0" algn="l">
              <a:lnSpc>
                <a:spcPct val="100000"/>
              </a:lnSpc>
              <a:spcBef>
                <a:spcPts val="500"/>
              </a:spcBef>
              <a:spcAft>
                <a:spcPts val="0"/>
              </a:spcAft>
              <a:buClr>
                <a:schemeClr val="accent1"/>
              </a:buClr>
              <a:buSzPts val="2210"/>
              <a:buFont typeface="Libre Franklin"/>
              <a:buAutoNum type="arabicPeriod"/>
            </a:pPr>
            <a:r>
              <a:rPr b="0" i="0" lang="en-US" sz="2600" u="none" cap="none" strike="noStrike">
                <a:solidFill>
                  <a:srgbClr val="C00000"/>
                </a:solidFill>
                <a:latin typeface="Libre Baskerville"/>
                <a:ea typeface="Libre Baskerville"/>
                <a:cs typeface="Libre Baskerville"/>
                <a:sym typeface="Libre Baskerville"/>
              </a:rPr>
              <a:t>There should be only one file system and one window manager. </a:t>
            </a:r>
            <a:endParaRPr/>
          </a:p>
          <a:p>
            <a:pPr indent="-273050" lvl="0" marL="273050" marR="0" rtl="0" algn="l">
              <a:lnSpc>
                <a:spcPct val="100000"/>
              </a:lnSpc>
              <a:spcBef>
                <a:spcPts val="500"/>
              </a:spcBef>
              <a:spcAft>
                <a:spcPts val="0"/>
              </a:spcAft>
              <a:buClr>
                <a:schemeClr val="accent1"/>
              </a:buClr>
              <a:buSzPts val="2210"/>
              <a:buFont typeface="Libre Franklin"/>
              <a:buAutoNum type="arabicPeriod"/>
            </a:pPr>
            <a:r>
              <a:rPr b="0" i="0" lang="en-US" sz="2600" u="none" cap="none" strike="noStrike">
                <a:solidFill>
                  <a:srgbClr val="C00000"/>
                </a:solidFill>
                <a:latin typeface="Libre Baskerville"/>
                <a:ea typeface="Libre Baskerville"/>
                <a:cs typeface="Libre Baskerville"/>
                <a:sym typeface="Libre Baskerville"/>
              </a:rPr>
              <a:t>A digital filter will have one A/D converter. </a:t>
            </a:r>
            <a:endParaRPr/>
          </a:p>
          <a:p>
            <a:pPr indent="-273050" lvl="0" marL="273050" marR="0" rtl="0" algn="l">
              <a:lnSpc>
                <a:spcPct val="100000"/>
              </a:lnSpc>
              <a:spcBef>
                <a:spcPts val="500"/>
              </a:spcBef>
              <a:spcAft>
                <a:spcPts val="0"/>
              </a:spcAft>
              <a:buClr>
                <a:schemeClr val="accent1"/>
              </a:buClr>
              <a:buSzPts val="2210"/>
              <a:buFont typeface="Libre Franklin"/>
              <a:buAutoNum type="arabicPeriod"/>
            </a:pPr>
            <a:r>
              <a:rPr b="0" i="0" lang="en-US" sz="2600" u="none" cap="none" strike="noStrike">
                <a:solidFill>
                  <a:srgbClr val="C00000"/>
                </a:solidFill>
                <a:latin typeface="Libre Baskerville"/>
                <a:ea typeface="Libre Baskerville"/>
                <a:cs typeface="Libre Baskerville"/>
                <a:sym typeface="Libre Baskerville"/>
              </a:rPr>
              <a:t>An accounting system will be dedicated to serving one company.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How to implement</a:t>
            </a:r>
            <a:endParaRPr/>
          </a:p>
        </p:txBody>
      </p:sp>
      <p:sp>
        <p:nvSpPr>
          <p:cNvPr id="151" name="Google Shape;151;p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global variable makes an object accessible, but it doesn't keep you from instantiating multiple objects.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better solution is to make the class itself responsible for keeping track of its sole instance. The class can ensure that no other instance can be created (by intercepting requests to create new objects), and it can provide a way to access the instance. This is the Singleton pattern.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Applicability</a:t>
            </a:r>
            <a:endParaRPr/>
          </a:p>
        </p:txBody>
      </p:sp>
      <p:sp>
        <p:nvSpPr>
          <p:cNvPr id="157" name="Google Shape;157;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Use the Singleton pattern when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must be exactly one instance of a class, and it must be accessible to clients from a well-known access point.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when the sole instance should be extensible by subclassing, and clients should be able to use an extended instance without modifying their code.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Structure</a:t>
            </a:r>
            <a:endParaRPr/>
          </a:p>
        </p:txBody>
      </p:sp>
      <p:sp>
        <p:nvSpPr>
          <p:cNvPr descr="Scheme of Singleton" id="163" name="Google Shape;163;p6"/>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4" name="Google Shape;164;p6"/>
          <p:cNvPicPr preferRelativeResize="0"/>
          <p:nvPr/>
        </p:nvPicPr>
        <p:blipFill rotWithShape="1">
          <a:blip r:embed="rId3">
            <a:alphaModFix/>
          </a:blip>
          <a:srcRect b="0" l="0" r="0" t="0"/>
          <a:stretch/>
        </p:blipFill>
        <p:spPr>
          <a:xfrm>
            <a:off x="2133600" y="1295400"/>
            <a:ext cx="4495800" cy="2286000"/>
          </a:xfrm>
          <a:prstGeom prst="rect">
            <a:avLst/>
          </a:prstGeom>
          <a:noFill/>
          <a:ln>
            <a:noFill/>
          </a:ln>
        </p:spPr>
      </p:pic>
      <p:pic>
        <p:nvPicPr>
          <p:cNvPr id="165" name="Google Shape;165;p6"/>
          <p:cNvPicPr preferRelativeResize="0"/>
          <p:nvPr/>
        </p:nvPicPr>
        <p:blipFill rotWithShape="1">
          <a:blip r:embed="rId4">
            <a:alphaModFix/>
          </a:blip>
          <a:srcRect b="0" l="0" r="0" t="0"/>
          <a:stretch/>
        </p:blipFill>
        <p:spPr>
          <a:xfrm>
            <a:off x="2438400" y="3733800"/>
            <a:ext cx="3581400"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Participants</a:t>
            </a:r>
            <a:endParaRPr/>
          </a:p>
        </p:txBody>
      </p:sp>
      <p:sp>
        <p:nvSpPr>
          <p:cNvPr id="171" name="Google Shape;171;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Singleton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defines an Instance operation that lets clients access its unique instance. Instance is a class operation (that is, a class method in Smalltalk and a static member function in C++).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may be responsible for creating its own unique instance.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914400" y="4"/>
            <a:ext cx="7772400" cy="754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Example</a:t>
            </a:r>
            <a:endParaRPr/>
          </a:p>
        </p:txBody>
      </p:sp>
      <p:sp>
        <p:nvSpPr>
          <p:cNvPr id="177" name="Google Shape;177;p8"/>
          <p:cNvSpPr txBox="1"/>
          <p:nvPr>
            <p:ph idx="1" type="body"/>
          </p:nvPr>
        </p:nvSpPr>
        <p:spPr>
          <a:xfrm>
            <a:off x="914400" y="6621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One of the implementers of the </a:t>
            </a:r>
            <a:r>
              <a:rPr b="0" i="1" lang="en-US" sz="2600" u="none" cap="none" strike="noStrike">
                <a:solidFill>
                  <a:schemeClr val="dk1"/>
                </a:solidFill>
                <a:latin typeface="Libre Baskerville"/>
                <a:ea typeface="Libre Baskerville"/>
                <a:cs typeface="Libre Baskerville"/>
                <a:sym typeface="Libre Baskerville"/>
              </a:rPr>
              <a:t>Logger</a:t>
            </a:r>
            <a:r>
              <a:rPr b="0" i="0" lang="en-US" sz="2600" u="none" cap="none" strike="noStrike">
                <a:solidFill>
                  <a:schemeClr val="dk1"/>
                </a:solidFill>
                <a:latin typeface="Libre Baskerville"/>
                <a:ea typeface="Libre Baskerville"/>
                <a:cs typeface="Libre Baskerville"/>
                <a:sym typeface="Libre Baskerville"/>
              </a:rPr>
              <a:t> interface, the </a:t>
            </a:r>
            <a:r>
              <a:rPr b="0" i="1" lang="en-US" sz="2600" u="none" cap="none" strike="noStrike">
                <a:solidFill>
                  <a:schemeClr val="dk1"/>
                </a:solidFill>
                <a:latin typeface="Libre Baskerville"/>
                <a:ea typeface="Libre Baskerville"/>
                <a:cs typeface="Libre Baskerville"/>
                <a:sym typeface="Libre Baskerville"/>
              </a:rPr>
              <a:t>FileLogger</a:t>
            </a:r>
            <a:r>
              <a:rPr b="0" i="0" lang="en-US" sz="2600" u="none" cap="none" strike="noStrike">
                <a:solidFill>
                  <a:schemeClr val="dk1"/>
                </a:solidFill>
                <a:latin typeface="Libre Baskerville"/>
                <a:ea typeface="Libre Baskerville"/>
                <a:cs typeface="Libre Baskerville"/>
                <a:sym typeface="Libre Baskerville"/>
              </a:rPr>
              <a:t> class, logs incoming messages to the file </a:t>
            </a:r>
            <a:r>
              <a:rPr b="0" i="1" lang="en-US" sz="2600" u="none" cap="none" strike="noStrike">
                <a:solidFill>
                  <a:schemeClr val="dk1"/>
                </a:solidFill>
                <a:latin typeface="Libre Baskerville"/>
                <a:ea typeface="Libre Baskerville"/>
                <a:cs typeface="Libre Baskerville"/>
                <a:sym typeface="Libre Baskerville"/>
              </a:rPr>
              <a:t>log.txt.</a:t>
            </a: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Having a singleton is helpful when there is only one physical instance of what the object represents. This is true in case of the </a:t>
            </a:r>
            <a:r>
              <a:rPr b="0" i="1" lang="en-US" sz="2600" u="none" cap="none" strike="noStrike">
                <a:solidFill>
                  <a:schemeClr val="dk1"/>
                </a:solidFill>
                <a:latin typeface="Libre Baskerville"/>
                <a:ea typeface="Libre Baskerville"/>
                <a:cs typeface="Libre Baskerville"/>
                <a:sym typeface="Libre Baskerville"/>
              </a:rPr>
              <a:t>FileLogger</a:t>
            </a:r>
            <a:r>
              <a:rPr b="0" i="0" lang="en-US" sz="2600" u="none" cap="none" strike="noStrike">
                <a:solidFill>
                  <a:schemeClr val="dk1"/>
                </a:solidFill>
                <a:latin typeface="Libre Baskerville"/>
                <a:ea typeface="Libre Baskerville"/>
                <a:cs typeface="Libre Baskerville"/>
                <a:sym typeface="Libre Baskerville"/>
              </a:rPr>
              <a:t> because there is only one physical log file. In an application, when different client objects try to log messages to the file, there could potentially be multiple instances of the </a:t>
            </a:r>
            <a:r>
              <a:rPr b="0" i="1" lang="en-US" sz="2600" u="none" cap="none" strike="noStrike">
                <a:solidFill>
                  <a:schemeClr val="dk1"/>
                </a:solidFill>
                <a:latin typeface="Libre Baskerville"/>
                <a:ea typeface="Libre Baskerville"/>
                <a:cs typeface="Libre Baskerville"/>
                <a:sym typeface="Libre Baskerville"/>
              </a:rPr>
              <a:t>FileLogger</a:t>
            </a:r>
            <a:r>
              <a:rPr b="0" i="0" lang="en-US" sz="2600" u="none" cap="none" strike="noStrike">
                <a:solidFill>
                  <a:schemeClr val="dk1"/>
                </a:solidFill>
                <a:latin typeface="Libre Baskerville"/>
                <a:ea typeface="Libre Baskerville"/>
                <a:cs typeface="Libre Baskerville"/>
                <a:sym typeface="Libre Baskerville"/>
              </a:rPr>
              <a:t> class in use by each of the client objects.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This could lead to different issues due to the concurrent access to the same file by different objects.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183" name="Google Shape;183;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package com.myjava.constructors;</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public class MySingleTon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private static MySingleTon myObj;</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Create private constructor</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private MySingleTon(){</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cp:coreProperties>
</file>