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embeddedFontLst>
    <p:embeddedFont>
      <p:font typeface="Abril Fatface" panose="02000503000000020003" pitchFamily="2" charset="0"/>
      <p:regular r:id="rId32"/>
    </p:embeddedFont>
    <p:embeddedFont>
      <p:font typeface="Calibri" panose="020F0502020204030204" pitchFamily="34" charset="0"/>
      <p:regular r:id="rId33"/>
      <p:bold r:id="rId34"/>
      <p:italic r:id="rId35"/>
      <p:boldItalic r:id="rId36"/>
    </p:embeddedFont>
    <p:embeddedFont>
      <p:font typeface="Caveat SemiBold" panose="020B0604020202020204" charset="0"/>
      <p:regular r:id="rId37"/>
      <p:bold r:id="rId38"/>
    </p:embeddedFont>
    <p:embeddedFont>
      <p:font typeface="Century Gothic" panose="020B0502020202020204" pitchFamily="34" charset="0"/>
      <p:regular r:id="rId39"/>
      <p:bold r:id="rId40"/>
      <p:italic r:id="rId41"/>
      <p:boldItalic r:id="rId42"/>
    </p:embeddedFont>
    <p:embeddedFont>
      <p:font typeface="Quattrocento Sans" panose="020B0502050000020003" pitchFamily="34" charset="0"/>
      <p:regular r:id="rId43"/>
      <p:bold r:id="rId44"/>
      <p:italic r:id="rId45"/>
      <p:boldItalic r:id="rId46"/>
    </p:embeddedFont>
    <p:embeddedFont>
      <p:font typeface="Segoe UI" panose="020B0502040204020203"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1" roundtripDataSignature="AMtx7mjfclnNWniiI8c0g+rcOLFRL+E0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81e88be0d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81e88be0d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g2081e88be0d_0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a:solidFill>
                  <a:srgbClr val="0E4ABC"/>
                </a:solidFill>
                <a:latin typeface="Arial"/>
                <a:ea typeface="Arial"/>
                <a:cs typeface="Arial"/>
                <a:sym typeface="Arial"/>
              </a:rPr>
              <a:t>If we have such a sequence, we can cut it in different ways. It means that created classes can do more than one functionality, or quite the opposite – only some part of the functionality. That’s the only reason why in the hierarchy of cohesion types it stands below the last one, which is functional cohesion.</a:t>
            </a:r>
            <a:endParaRPr/>
          </a:p>
        </p:txBody>
      </p:sp>
      <p:sp>
        <p:nvSpPr>
          <p:cNvPr id="174" name="Google Shape;17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a:latin typeface="Arial"/>
                <a:ea typeface="Arial"/>
                <a:cs typeface="Arial"/>
                <a:sym typeface="Arial"/>
              </a:rPr>
              <a:t>Sequential cohesion in this module can be seen as follows:</a:t>
            </a:r>
            <a:endParaRPr/>
          </a:p>
          <a:p>
            <a:pPr marL="0" marR="0" lvl="0" indent="0" algn="l" rtl="0">
              <a:lnSpc>
                <a:spcPct val="100000"/>
              </a:lnSpc>
              <a:spcBef>
                <a:spcPts val="0"/>
              </a:spcBef>
              <a:spcAft>
                <a:spcPts val="0"/>
              </a:spcAft>
              <a:buClr>
                <a:schemeClr val="dk1"/>
              </a:buClr>
              <a:buSzPts val="1200"/>
              <a:buFont typeface="Calibri"/>
              <a:buNone/>
            </a:pP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a:latin typeface="Arial"/>
                <a:ea typeface="Arial"/>
                <a:cs typeface="Arial"/>
                <a:sym typeface="Arial"/>
              </a:rPr>
              <a:t>Each function in this module serves a single purpose and builds on the previous one, leading to a clear, cohesive, and modular design.</a:t>
            </a:r>
            <a:endParaRPr/>
          </a:p>
          <a:p>
            <a:pPr marL="0" lvl="0" indent="0" algn="l" rtl="0">
              <a:spcBef>
                <a:spcPts val="0"/>
              </a:spcBef>
              <a:spcAft>
                <a:spcPts val="0"/>
              </a:spcAft>
              <a:buNone/>
            </a:pPr>
            <a:endParaRPr/>
          </a:p>
        </p:txBody>
      </p:sp>
      <p:sp>
        <p:nvSpPr>
          <p:cNvPr id="184" name="Google Shape;18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Every essential element to a single computation is contained in the element/component. This is hence the highest form of cohesion and thus ideal.</a:t>
            </a:r>
            <a:endParaRPr/>
          </a:p>
        </p:txBody>
      </p:sp>
      <p:sp>
        <p:nvSpPr>
          <p:cNvPr id="194" name="Google Shape;19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081e88be0d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081e88be0d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g2081e88be0d_0_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081e88be0d_0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081e88be0d_0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g2081e88be0d_0_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081e88be0d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081e88be0d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g2081e88be0d_0_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081e88be0d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081e88be0d_0_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g2081e88be0d_0_5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081e88be0d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081e88be0d_0_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g2081e88be0d_0_6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081e88be0d_0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081e88be0d_0_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g2081e88be0d_0_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081e88be0d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081e88be0d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g2081e88be0d_0_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081e88be0d_0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081e88be0d_0_9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2081e88be0d_0_9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081e88be0d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081e88be0d_0_1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g2081e88be0d_0_1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081e88be0d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081e88be0d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081e88be0d_0_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descr="Tag=AccentColor&#10;Flavor=Light&#10;Target=Fill"/>
          <p:cNvSpPr/>
          <p:nvPr/>
        </p:nvSpPr>
        <p:spPr>
          <a:xfrm flipH="1">
            <a:off x="2599854" y="527562"/>
            <a:ext cx="6992292" cy="5102484"/>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7" name="Google Shape;17;p20"/>
          <p:cNvSpPr txBox="1">
            <a:spLocks noGrp="1"/>
          </p:cNvSpPr>
          <p:nvPr>
            <p:ph type="ctrTitle"/>
          </p:nvPr>
        </p:nvSpPr>
        <p:spPr>
          <a:xfrm>
            <a:off x="1508760" y="1591056"/>
            <a:ext cx="5705856" cy="326440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0"/>
          <p:cNvSpPr txBox="1">
            <a:spLocks noGrp="1"/>
          </p:cNvSpPr>
          <p:nvPr>
            <p:ph type="subTitle" idx="1"/>
          </p:nvPr>
        </p:nvSpPr>
        <p:spPr>
          <a:xfrm>
            <a:off x="1524000" y="4928616"/>
            <a:ext cx="5705856" cy="99669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29" descr="Tag=AccentColor&#10;Flavor=Light&#10;Target=Fill"/>
          <p:cNvSpPr/>
          <p:nvPr/>
        </p:nvSpPr>
        <p:spPr>
          <a:xfrm>
            <a:off x="684965" y="1332237"/>
            <a:ext cx="5263732" cy="3841102"/>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79" name="Google Shape;79;p29"/>
          <p:cNvSpPr txBox="1">
            <a:spLocks noGrp="1"/>
          </p:cNvSpPr>
          <p:nvPr>
            <p:ph type="title"/>
          </p:nvPr>
        </p:nvSpPr>
        <p:spPr>
          <a:xfrm>
            <a:off x="1399032" y="2523744"/>
            <a:ext cx="3831336" cy="145389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9"/>
          <p:cNvSpPr>
            <a:spLocks noGrp="1"/>
          </p:cNvSpPr>
          <p:nvPr>
            <p:ph type="pic" idx="2"/>
          </p:nvPr>
        </p:nvSpPr>
        <p:spPr>
          <a:xfrm>
            <a:off x="6711696" y="640079"/>
            <a:ext cx="4837176" cy="5568696"/>
          </a:xfrm>
          <a:prstGeom prst="rect">
            <a:avLst/>
          </a:prstGeom>
          <a:noFill/>
          <a:ln>
            <a:noFill/>
          </a:ln>
        </p:spPr>
      </p:sp>
      <p:sp>
        <p:nvSpPr>
          <p:cNvPr id="81" name="Google Shape;81;p29"/>
          <p:cNvSpPr txBox="1">
            <a:spLocks noGrp="1"/>
          </p:cNvSpPr>
          <p:nvPr>
            <p:ph type="body" idx="1"/>
          </p:nvPr>
        </p:nvSpPr>
        <p:spPr>
          <a:xfrm>
            <a:off x="1655064" y="4087368"/>
            <a:ext cx="3319272" cy="649224"/>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chemeClr val="dk1"/>
              </a:buClr>
              <a:buSzPts val="2000"/>
              <a:buNone/>
              <a:defRPr sz="2000" cap="none"/>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1"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4" name="Google Shape;2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1"/>
          <p:cNvSpPr txBox="1">
            <a:spLocks noGrp="1"/>
          </p:cNvSpPr>
          <p:nvPr>
            <p:ph type="body" idx="1"/>
          </p:nvPr>
        </p:nvSpPr>
        <p:spPr>
          <a:xfrm>
            <a:off x="838200" y="2011680"/>
            <a:ext cx="10515600" cy="416052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22" descr="Tag=AccentColor&#10;Flavor=Light&#10;Target=Fill"/>
          <p:cNvSpPr/>
          <p:nvPr/>
        </p:nvSpPr>
        <p:spPr>
          <a:xfrm>
            <a:off x="7209816" y="0"/>
            <a:ext cx="4143984" cy="5747660"/>
          </a:xfrm>
          <a:custGeom>
            <a:avLst/>
            <a:gdLst/>
            <a:ahLst/>
            <a:cxnLst/>
            <a:rect l="l" t="t" r="r" b="b"/>
            <a:pathLst>
              <a:path w="3843750" h="5956080" extrusionOk="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1" name="Google Shape;31;p22"/>
          <p:cNvSpPr txBox="1">
            <a:spLocks noGrp="1"/>
          </p:cNvSpPr>
          <p:nvPr>
            <p:ph type="title"/>
          </p:nvPr>
        </p:nvSpPr>
        <p:spPr>
          <a:xfrm>
            <a:off x="831850" y="187000"/>
            <a:ext cx="6457200" cy="1071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Abril Fatface"/>
              <a:buNone/>
              <a:defRPr sz="4800">
                <a:solidFill>
                  <a:srgbClr val="66666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2"/>
          <p:cNvSpPr txBox="1">
            <a:spLocks noGrp="1"/>
          </p:cNvSpPr>
          <p:nvPr>
            <p:ph type="body" idx="1"/>
          </p:nvPr>
        </p:nvSpPr>
        <p:spPr>
          <a:xfrm>
            <a:off x="831850" y="4279392"/>
            <a:ext cx="5266944"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2400"/>
              <a:buNone/>
              <a:defRPr sz="2400" cap="none">
                <a:solidFill>
                  <a:schemeClr val="dk1"/>
                </a:solidFill>
              </a:defRPr>
            </a:lvl1pPr>
            <a:lvl2pPr marL="914400" lvl="1" indent="-228600" algn="l">
              <a:lnSpc>
                <a:spcPct val="100000"/>
              </a:lnSpc>
              <a:spcBef>
                <a:spcPts val="500"/>
              </a:spcBef>
              <a:spcAft>
                <a:spcPts val="0"/>
              </a:spcAft>
              <a:buClr>
                <a:srgbClr val="888888"/>
              </a:buClr>
              <a:buSzPts val="2000"/>
              <a:buNone/>
              <a:defRPr sz="2000">
                <a:solidFill>
                  <a:srgbClr val="888888"/>
                </a:solidFill>
              </a:defRPr>
            </a:lvl2pPr>
            <a:lvl3pPr marL="1371600" lvl="2" indent="-228600" algn="l">
              <a:lnSpc>
                <a:spcPct val="100000"/>
              </a:lnSpc>
              <a:spcBef>
                <a:spcPts val="500"/>
              </a:spcBef>
              <a:spcAft>
                <a:spcPts val="0"/>
              </a:spcAft>
              <a:buClr>
                <a:srgbClr val="888888"/>
              </a:buClr>
              <a:buSzPts val="1800"/>
              <a:buNone/>
              <a:defRPr sz="1800">
                <a:solidFill>
                  <a:srgbClr val="888888"/>
                </a:solidFill>
              </a:defRPr>
            </a:lvl3pPr>
            <a:lvl4pPr marL="1828800" lvl="3" indent="-228600" algn="l">
              <a:lnSpc>
                <a:spcPct val="100000"/>
              </a:lnSpc>
              <a:spcBef>
                <a:spcPts val="500"/>
              </a:spcBef>
              <a:spcAft>
                <a:spcPts val="0"/>
              </a:spcAft>
              <a:buClr>
                <a:srgbClr val="888888"/>
              </a:buClr>
              <a:buSzPts val="1600"/>
              <a:buNone/>
              <a:defRPr sz="1600">
                <a:solidFill>
                  <a:srgbClr val="888888"/>
                </a:solidFill>
              </a:defRPr>
            </a:lvl4pPr>
            <a:lvl5pPr marL="2286000" lvl="4" indent="-228600" algn="l">
              <a:lnSpc>
                <a:spcPct val="10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23"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8" name="Google Shape;38;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3"/>
          <p:cNvSpPr txBox="1">
            <a:spLocks noGrp="1"/>
          </p:cNvSpPr>
          <p:nvPr>
            <p:ph type="body" idx="1"/>
          </p:nvPr>
        </p:nvSpPr>
        <p:spPr>
          <a:xfrm>
            <a:off x="838200" y="2011680"/>
            <a:ext cx="4937760" cy="416052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3"/>
          <p:cNvSpPr txBox="1">
            <a:spLocks noGrp="1"/>
          </p:cNvSpPr>
          <p:nvPr>
            <p:ph type="body" idx="2"/>
          </p:nvPr>
        </p:nvSpPr>
        <p:spPr>
          <a:xfrm>
            <a:off x="6419088" y="2011680"/>
            <a:ext cx="4937760" cy="416052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4"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6" name="Google Shape;46;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4"/>
          <p:cNvSpPr txBox="1">
            <a:spLocks noGrp="1"/>
          </p:cNvSpPr>
          <p:nvPr>
            <p:ph type="body" idx="1"/>
          </p:nvPr>
        </p:nvSpPr>
        <p:spPr>
          <a:xfrm>
            <a:off x="839788" y="2011680"/>
            <a:ext cx="4937760" cy="95097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2800"/>
              <a:buNone/>
              <a:defRPr sz="28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24"/>
          <p:cNvSpPr txBox="1">
            <a:spLocks noGrp="1"/>
          </p:cNvSpPr>
          <p:nvPr>
            <p:ph type="body" idx="2"/>
          </p:nvPr>
        </p:nvSpPr>
        <p:spPr>
          <a:xfrm>
            <a:off x="839788" y="3127248"/>
            <a:ext cx="4937760" cy="30632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4"/>
          <p:cNvSpPr txBox="1">
            <a:spLocks noGrp="1"/>
          </p:cNvSpPr>
          <p:nvPr>
            <p:ph type="body" idx="3"/>
          </p:nvPr>
        </p:nvSpPr>
        <p:spPr>
          <a:xfrm>
            <a:off x="6419088" y="2011680"/>
            <a:ext cx="4937760" cy="95097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2800"/>
              <a:buNone/>
              <a:defRPr sz="28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4"/>
          <p:cNvSpPr txBox="1">
            <a:spLocks noGrp="1"/>
          </p:cNvSpPr>
          <p:nvPr>
            <p:ph type="body" idx="4"/>
          </p:nvPr>
        </p:nvSpPr>
        <p:spPr>
          <a:xfrm>
            <a:off x="6419088" y="3127248"/>
            <a:ext cx="4937760" cy="30632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25" descr="Tag=AccentColor&#10;Flavor=Light&#10;Target=Fill"/>
          <p:cNvSpPr/>
          <p:nvPr/>
        </p:nvSpPr>
        <p:spPr>
          <a:xfrm flipH="1">
            <a:off x="1969639" y="181596"/>
            <a:ext cx="8252722" cy="6022258"/>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56" name="Google Shape;56;p25"/>
          <p:cNvSpPr txBox="1">
            <a:spLocks noGrp="1"/>
          </p:cNvSpPr>
          <p:nvPr>
            <p:ph type="title"/>
          </p:nvPr>
        </p:nvSpPr>
        <p:spPr>
          <a:xfrm>
            <a:off x="2843784" y="1572768"/>
            <a:ext cx="6501384" cy="409651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1" type="blank">
  <p:cSld name="BLANK">
    <p:spTree>
      <p:nvGrpSpPr>
        <p:cNvPr id="1" name="Shape 60"/>
        <p:cNvGrpSpPr/>
        <p:nvPr/>
      </p:nvGrpSpPr>
      <p:grpSpPr>
        <a:xfrm>
          <a:off x="0" y="0"/>
          <a:ext cx="0" cy="0"/>
          <a:chOff x="0" y="0"/>
          <a:chExt cx="0" cy="0"/>
        </a:xfrm>
      </p:grpSpPr>
      <p:sp>
        <p:nvSpPr>
          <p:cNvPr id="61" name="Google Shape;6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2">
  <p:cSld name="Blank 2">
    <p:spTree>
      <p:nvGrpSpPr>
        <p:cNvPr id="1" name="Shape 64"/>
        <p:cNvGrpSpPr/>
        <p:nvPr/>
      </p:nvGrpSpPr>
      <p:grpSpPr>
        <a:xfrm>
          <a:off x="0" y="0"/>
          <a:ext cx="0" cy="0"/>
          <a:chOff x="0" y="0"/>
          <a:chExt cx="0" cy="0"/>
        </a:xfrm>
      </p:grpSpPr>
      <p:sp>
        <p:nvSpPr>
          <p:cNvPr id="65" name="Google Shape;65;p27" descr="Mask ID=&#10;Mask position=bottom, center&#10;Mask family= brushstroke, landscape, wide"/>
          <p:cNvSpPr/>
          <p:nvPr/>
        </p:nvSpPr>
        <p:spPr>
          <a:xfrm>
            <a:off x="1768100" y="-1"/>
            <a:ext cx="10423900" cy="5920155"/>
          </a:xfrm>
          <a:custGeom>
            <a:avLst/>
            <a:gdLst/>
            <a:ahLst/>
            <a:cxnLst/>
            <a:rect l="l" t="t" r="r" b="b"/>
            <a:pathLst>
              <a:path w="10423900" h="5491534" extrusionOk="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66" name="Google Shape;6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p28" descr="Tag=AccentColor&#10;Flavor=Light&#10;Target=Fill"/>
          <p:cNvSpPr/>
          <p:nvPr/>
        </p:nvSpPr>
        <p:spPr>
          <a:xfrm>
            <a:off x="4726728" y="0"/>
            <a:ext cx="7472381" cy="6858000"/>
          </a:xfrm>
          <a:custGeom>
            <a:avLst/>
            <a:gdLst/>
            <a:ahLst/>
            <a:cxnLst/>
            <a:rect l="l" t="t" r="r" b="b"/>
            <a:pathLst>
              <a:path w="7472381" h="6886575" extrusionOk="0">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71" name="Google Shape;71;p28"/>
          <p:cNvSpPr txBox="1">
            <a:spLocks noGrp="1"/>
          </p:cNvSpPr>
          <p:nvPr>
            <p:ph type="title"/>
          </p:nvPr>
        </p:nvSpPr>
        <p:spPr>
          <a:xfrm>
            <a:off x="839788" y="640080"/>
            <a:ext cx="3886200" cy="295351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8"/>
          <p:cNvSpPr txBox="1">
            <a:spLocks noGrp="1"/>
          </p:cNvSpPr>
          <p:nvPr>
            <p:ph type="body" idx="1"/>
          </p:nvPr>
        </p:nvSpPr>
        <p:spPr>
          <a:xfrm>
            <a:off x="7059168" y="640080"/>
            <a:ext cx="4489704" cy="5596128"/>
          </a:xfrm>
          <a:prstGeom prst="rect">
            <a:avLst/>
          </a:prstGeom>
          <a:noFill/>
          <a:ln>
            <a:noFill/>
          </a:ln>
        </p:spPr>
        <p:txBody>
          <a:bodyPr spcFirstLastPara="1" wrap="square" lIns="91425" tIns="45700" rIns="91425" bIns="45700" anchor="ctr" anchorCtr="0">
            <a:normAutofit/>
          </a:bodyPr>
          <a:lstStyle>
            <a:lvl1pPr marL="457200" lvl="0" indent="-431800" algn="l">
              <a:lnSpc>
                <a:spcPct val="100000"/>
              </a:lnSpc>
              <a:spcBef>
                <a:spcPts val="1000"/>
              </a:spcBef>
              <a:spcAft>
                <a:spcPts val="0"/>
              </a:spcAft>
              <a:buClr>
                <a:schemeClr val="dk1"/>
              </a:buClr>
              <a:buSzPts val="3200"/>
              <a:buChar char="•"/>
              <a:defRPr sz="3200"/>
            </a:lvl1pPr>
            <a:lvl2pPr marL="914400" lvl="1" indent="-406400" algn="l">
              <a:lnSpc>
                <a:spcPct val="100000"/>
              </a:lnSpc>
              <a:spcBef>
                <a:spcPts val="500"/>
              </a:spcBef>
              <a:spcAft>
                <a:spcPts val="0"/>
              </a:spcAft>
              <a:buClr>
                <a:schemeClr val="dk1"/>
              </a:buClr>
              <a:buSzPts val="2800"/>
              <a:buChar char="•"/>
              <a:defRPr sz="2800"/>
            </a:lvl2pPr>
            <a:lvl3pPr marL="1371600" lvl="2" indent="-381000" algn="l">
              <a:lnSpc>
                <a:spcPct val="100000"/>
              </a:lnSpc>
              <a:spcBef>
                <a:spcPts val="500"/>
              </a:spcBef>
              <a:spcAft>
                <a:spcPts val="0"/>
              </a:spcAft>
              <a:buClr>
                <a:schemeClr val="dk1"/>
              </a:buClr>
              <a:buSzPts val="2400"/>
              <a:buChar char="•"/>
              <a:defRPr sz="2400"/>
            </a:lvl3pPr>
            <a:lvl4pPr marL="1828800" lvl="3" indent="-355600" algn="l">
              <a:lnSpc>
                <a:spcPct val="100000"/>
              </a:lnSpc>
              <a:spcBef>
                <a:spcPts val="500"/>
              </a:spcBef>
              <a:spcAft>
                <a:spcPts val="0"/>
              </a:spcAft>
              <a:buClr>
                <a:schemeClr val="dk1"/>
              </a:buClr>
              <a:buSzPts val="2000"/>
              <a:buChar char="•"/>
              <a:defRPr sz="2000"/>
            </a:lvl4pPr>
            <a:lvl5pPr marL="2286000" lvl="4" indent="-355600" algn="l">
              <a:lnSpc>
                <a:spcPct val="10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28"/>
          <p:cNvSpPr txBox="1">
            <a:spLocks noGrp="1"/>
          </p:cNvSpPr>
          <p:nvPr>
            <p:ph type="body" idx="2"/>
          </p:nvPr>
        </p:nvSpPr>
        <p:spPr>
          <a:xfrm>
            <a:off x="839788" y="3776472"/>
            <a:ext cx="3886200" cy="246888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sz="16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bril Fatface"/>
              <a:buNone/>
              <a:defRPr sz="4400" b="0" i="1" u="none" strike="noStrike" cap="none">
                <a:solidFill>
                  <a:schemeClr val="dk1"/>
                </a:solidFill>
                <a:latin typeface="Abril Fatface"/>
                <a:ea typeface="Abril Fatface"/>
                <a:cs typeface="Abril Fatface"/>
                <a:sym typeface="Abril Fatfac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1000"/>
              </a:spcBef>
              <a:spcAft>
                <a:spcPts val="0"/>
              </a:spcAft>
              <a:buClr>
                <a:schemeClr val="dk1"/>
              </a:buClr>
              <a:buSzPts val="2800"/>
              <a:buFont typeface="Arial"/>
              <a:buChar char="•"/>
              <a:defRPr sz="2800" b="0" i="0" u="none" strike="noStrike" cap="none">
                <a:solidFill>
                  <a:schemeClr val="dk1"/>
                </a:solidFill>
                <a:latin typeface="Century Gothic"/>
                <a:ea typeface="Century Gothic"/>
                <a:cs typeface="Century Gothic"/>
                <a:sym typeface="Century Gothic"/>
              </a:defRPr>
            </a:lvl1pPr>
            <a:lvl2pPr marL="914400" marR="0" lvl="1"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10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 name="Google Shape;1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entury Gothic"/>
                <a:ea typeface="Century Gothic"/>
                <a:cs typeface="Century Gothic"/>
                <a:sym typeface="Century Gothic"/>
              </a:defRPr>
            </a:lvl1pPr>
            <a:lvl2pPr marL="0" marR="0" lvl="1" indent="0" algn="r" rtl="0">
              <a:spcBef>
                <a:spcPts val="0"/>
              </a:spcBef>
              <a:buNone/>
              <a:defRPr sz="1200" b="0" i="0" u="none" strike="noStrike" cap="none">
                <a:solidFill>
                  <a:srgbClr val="888888"/>
                </a:solidFill>
                <a:latin typeface="Century Gothic"/>
                <a:ea typeface="Century Gothic"/>
                <a:cs typeface="Century Gothic"/>
                <a:sym typeface="Century Gothic"/>
              </a:defRPr>
            </a:lvl2pPr>
            <a:lvl3pPr marL="0" marR="0" lvl="2" indent="0" algn="r" rtl="0">
              <a:spcBef>
                <a:spcPts val="0"/>
              </a:spcBef>
              <a:buNone/>
              <a:defRPr sz="1200" b="0" i="0" u="none" strike="noStrike" cap="none">
                <a:solidFill>
                  <a:srgbClr val="888888"/>
                </a:solidFill>
                <a:latin typeface="Century Gothic"/>
                <a:ea typeface="Century Gothic"/>
                <a:cs typeface="Century Gothic"/>
                <a:sym typeface="Century Gothic"/>
              </a:defRPr>
            </a:lvl3pPr>
            <a:lvl4pPr marL="0" marR="0" lvl="3" indent="0" algn="r" rtl="0">
              <a:spcBef>
                <a:spcPts val="0"/>
              </a:spcBef>
              <a:buNone/>
              <a:defRPr sz="1200" b="0" i="0" u="none" strike="noStrike" cap="none">
                <a:solidFill>
                  <a:srgbClr val="888888"/>
                </a:solidFill>
                <a:latin typeface="Century Gothic"/>
                <a:ea typeface="Century Gothic"/>
                <a:cs typeface="Century Gothic"/>
                <a:sym typeface="Century Gothic"/>
              </a:defRPr>
            </a:lvl4pPr>
            <a:lvl5pPr marL="0" marR="0" lvl="4" indent="0" algn="r" rtl="0">
              <a:spcBef>
                <a:spcPts val="0"/>
              </a:spcBef>
              <a:buNone/>
              <a:defRPr sz="1200" b="0" i="0" u="none" strike="noStrike" cap="none">
                <a:solidFill>
                  <a:srgbClr val="888888"/>
                </a:solidFill>
                <a:latin typeface="Century Gothic"/>
                <a:ea typeface="Century Gothic"/>
                <a:cs typeface="Century Gothic"/>
                <a:sym typeface="Century Gothic"/>
              </a:defRPr>
            </a:lvl5pPr>
            <a:lvl6pPr marL="0" marR="0" lvl="5" indent="0" algn="r" rtl="0">
              <a:spcBef>
                <a:spcPts val="0"/>
              </a:spcBef>
              <a:buNone/>
              <a:defRPr sz="1200" b="0" i="0" u="none" strike="noStrike" cap="none">
                <a:solidFill>
                  <a:srgbClr val="888888"/>
                </a:solidFill>
                <a:latin typeface="Century Gothic"/>
                <a:ea typeface="Century Gothic"/>
                <a:cs typeface="Century Gothic"/>
                <a:sym typeface="Century Gothic"/>
              </a:defRPr>
            </a:lvl6pPr>
            <a:lvl7pPr marL="0" marR="0" lvl="6" indent="0" algn="r" rtl="0">
              <a:spcBef>
                <a:spcPts val="0"/>
              </a:spcBef>
              <a:buNone/>
              <a:defRPr sz="1200" b="0" i="0" u="none" strike="noStrike" cap="none">
                <a:solidFill>
                  <a:srgbClr val="888888"/>
                </a:solidFill>
                <a:latin typeface="Century Gothic"/>
                <a:ea typeface="Century Gothic"/>
                <a:cs typeface="Century Gothic"/>
                <a:sym typeface="Century Gothic"/>
              </a:defRPr>
            </a:lvl7pPr>
            <a:lvl8pPr marL="0" marR="0" lvl="7" indent="0" algn="r" rtl="0">
              <a:spcBef>
                <a:spcPts val="0"/>
              </a:spcBef>
              <a:buNone/>
              <a:defRPr sz="1200" b="0" i="0" u="none" strike="noStrike" cap="none">
                <a:solidFill>
                  <a:srgbClr val="888888"/>
                </a:solidFill>
                <a:latin typeface="Century Gothic"/>
                <a:ea typeface="Century Gothic"/>
                <a:cs typeface="Century Gothic"/>
                <a:sym typeface="Century Gothic"/>
              </a:defRPr>
            </a:lvl8pPr>
            <a:lvl9pPr marL="0" marR="0" lvl="8" indent="0" algn="r" rtl="0">
              <a:spcBef>
                <a:spcPts val="0"/>
              </a:spcBef>
              <a:buNone/>
              <a:defRPr sz="12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2081e88be0d_0_20"/>
          <p:cNvSpPr txBox="1">
            <a:spLocks noGrp="1"/>
          </p:cNvSpPr>
          <p:nvPr>
            <p:ph type="title"/>
          </p:nvPr>
        </p:nvSpPr>
        <p:spPr>
          <a:xfrm>
            <a:off x="831850" y="187000"/>
            <a:ext cx="6457200" cy="1071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i="0" dirty="0">
                <a:solidFill>
                  <a:schemeClr val="accent1"/>
                </a:solidFill>
              </a:rPr>
              <a:t>Modularization:</a:t>
            </a:r>
            <a:endParaRPr i="0" dirty="0">
              <a:solidFill>
                <a:schemeClr val="accent1"/>
              </a:solidFill>
            </a:endParaRPr>
          </a:p>
        </p:txBody>
      </p:sp>
      <p:sp>
        <p:nvSpPr>
          <p:cNvPr id="103" name="Google Shape;103;g2081e88be0d_0_20"/>
          <p:cNvSpPr txBox="1">
            <a:spLocks noGrp="1"/>
          </p:cNvSpPr>
          <p:nvPr>
            <p:ph type="body" idx="1"/>
          </p:nvPr>
        </p:nvSpPr>
        <p:spPr>
          <a:xfrm>
            <a:off x="488875" y="1570850"/>
            <a:ext cx="6800176" cy="4953042"/>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b="1" dirty="0">
                <a:solidFill>
                  <a:srgbClr val="273239"/>
                </a:solidFill>
                <a:highlight>
                  <a:srgbClr val="FFFFFF"/>
                </a:highlight>
                <a:latin typeface="Segoe UI" panose="020B0502040204020203" pitchFamily="34" charset="0"/>
                <a:cs typeface="Segoe UI" panose="020B0502040204020203" pitchFamily="34" charset="0"/>
              </a:rPr>
              <a:t>Process of dividing a software system into multiple independent modules where each module works independently.</a:t>
            </a:r>
            <a:endParaRPr b="1" dirty="0">
              <a:solidFill>
                <a:srgbClr val="273239"/>
              </a:solidFill>
              <a:highlight>
                <a:srgbClr val="FFFFFF"/>
              </a:highlight>
              <a:latin typeface="Segoe UI" panose="020B0502040204020203" pitchFamily="34" charset="0"/>
              <a:cs typeface="Segoe UI" panose="020B0502040204020203" pitchFamily="34" charset="0"/>
            </a:endParaRPr>
          </a:p>
          <a:p>
            <a:pPr marL="0" lvl="0" indent="0" algn="l" rtl="0">
              <a:lnSpc>
                <a:spcPct val="115000"/>
              </a:lnSpc>
              <a:spcBef>
                <a:spcPts val="0"/>
              </a:spcBef>
              <a:spcAft>
                <a:spcPts val="0"/>
              </a:spcAft>
              <a:buNone/>
            </a:pPr>
            <a:endParaRPr sz="1500" dirty="0">
              <a:solidFill>
                <a:srgbClr val="111111"/>
              </a:solidFill>
              <a:highlight>
                <a:srgbClr val="FFFFFF"/>
              </a:highlight>
              <a:latin typeface="Segoe UI" panose="020B0502040204020203" pitchFamily="34" charset="0"/>
              <a:ea typeface="Roboto"/>
              <a:cs typeface="Segoe UI" panose="020B0502040204020203" pitchFamily="34" charset="0"/>
              <a:sym typeface="Roboto"/>
            </a:endParaRPr>
          </a:p>
          <a:p>
            <a:pPr marL="0" lvl="0" indent="0" algn="l" rtl="0">
              <a:lnSpc>
                <a:spcPct val="115000"/>
              </a:lnSpc>
              <a:spcBef>
                <a:spcPts val="0"/>
              </a:spcBef>
              <a:spcAft>
                <a:spcPts val="0"/>
              </a:spcAft>
              <a:buNone/>
            </a:pPr>
            <a:r>
              <a:rPr lang="en-US" sz="1500" b="1" dirty="0">
                <a:solidFill>
                  <a:srgbClr val="111111"/>
                </a:solidFill>
                <a:highlight>
                  <a:srgbClr val="FFFFFF"/>
                </a:highlight>
                <a:latin typeface="Segoe UI" panose="020B0502040204020203" pitchFamily="34" charset="0"/>
                <a:cs typeface="Segoe UI" panose="020B0502040204020203" pitchFamily="34" charset="0"/>
              </a:rPr>
              <a:t>Benefits of Modularity:</a:t>
            </a:r>
            <a:endParaRPr sz="1500" b="1" dirty="0">
              <a:solidFill>
                <a:srgbClr val="111111"/>
              </a:solidFill>
              <a:highlight>
                <a:srgbClr val="FFFFFF"/>
              </a:highlight>
              <a:latin typeface="Segoe UI" panose="020B0502040204020203" pitchFamily="34" charset="0"/>
              <a:cs typeface="Segoe UI" panose="020B0502040204020203" pitchFamily="34" charset="0"/>
            </a:endParaRPr>
          </a:p>
          <a:p>
            <a:pPr marL="0" lvl="0" indent="0" algn="l" rtl="0">
              <a:lnSpc>
                <a:spcPct val="115000"/>
              </a:lnSpc>
              <a:spcBef>
                <a:spcPts val="0"/>
              </a:spcBef>
              <a:spcAft>
                <a:spcPts val="0"/>
              </a:spcAft>
              <a:buNone/>
            </a:pPr>
            <a:endParaRPr sz="1500" dirty="0">
              <a:solidFill>
                <a:srgbClr val="111111"/>
              </a:solidFill>
              <a:highlight>
                <a:srgbClr val="FFFFFF"/>
              </a:highlight>
              <a:latin typeface="Segoe UI" panose="020B0502040204020203" pitchFamily="34" charset="0"/>
              <a:cs typeface="Segoe UI" panose="020B0502040204020203" pitchFamily="34" charset="0"/>
            </a:endParaRPr>
          </a:p>
          <a:p>
            <a:pPr marL="723900" lvl="0" indent="-317500" algn="l" rtl="0">
              <a:lnSpc>
                <a:spcPct val="137500"/>
              </a:lnSpc>
              <a:spcBef>
                <a:spcPts val="0"/>
              </a:spcBef>
              <a:spcAft>
                <a:spcPts val="0"/>
              </a:spcAft>
              <a:buClr>
                <a:srgbClr val="111111"/>
              </a:buClr>
              <a:buSzPts val="1400"/>
              <a:buFont typeface="Century Gothic"/>
              <a:buAutoNum type="arabicPeriod"/>
            </a:pPr>
            <a:r>
              <a:rPr lang="en-US" sz="1600" dirty="0">
                <a:solidFill>
                  <a:srgbClr val="111111"/>
                </a:solidFill>
                <a:highlight>
                  <a:srgbClr val="FFFFFF"/>
                </a:highlight>
                <a:latin typeface="Segoe UI" panose="020B0502040204020203" pitchFamily="34" charset="0"/>
                <a:cs typeface="Segoe UI" panose="020B0502040204020203" pitchFamily="34" charset="0"/>
              </a:rPr>
              <a:t>Modularity let the development of software be divided into several components that can be implemented simultaneously by the team of developers. ...</a:t>
            </a:r>
            <a:endParaRPr sz="1600" dirty="0">
              <a:solidFill>
                <a:srgbClr val="111111"/>
              </a:solidFill>
              <a:highlight>
                <a:srgbClr val="FFFFFF"/>
              </a:highlight>
              <a:latin typeface="Segoe UI" panose="020B0502040204020203" pitchFamily="34" charset="0"/>
              <a:cs typeface="Segoe UI" panose="020B0502040204020203" pitchFamily="34" charset="0"/>
            </a:endParaRPr>
          </a:p>
          <a:p>
            <a:pPr marL="723900" lvl="0" indent="-317500" algn="l" rtl="0">
              <a:lnSpc>
                <a:spcPct val="137500"/>
              </a:lnSpc>
              <a:spcBef>
                <a:spcPts val="0"/>
              </a:spcBef>
              <a:spcAft>
                <a:spcPts val="0"/>
              </a:spcAft>
              <a:buClr>
                <a:srgbClr val="111111"/>
              </a:buClr>
              <a:buSzPts val="1400"/>
              <a:buFont typeface="Century Gothic"/>
              <a:buAutoNum type="arabicPeriod"/>
            </a:pPr>
            <a:r>
              <a:rPr lang="en-US" sz="1600" dirty="0">
                <a:solidFill>
                  <a:srgbClr val="111111"/>
                </a:solidFill>
                <a:highlight>
                  <a:srgbClr val="FFFFFF"/>
                </a:highlight>
                <a:latin typeface="Segoe UI" panose="020B0502040204020203" pitchFamily="34" charset="0"/>
                <a:cs typeface="Segoe UI" panose="020B0502040204020203" pitchFamily="34" charset="0"/>
              </a:rPr>
              <a:t>Modularity makes the components of the software reusable.</a:t>
            </a:r>
            <a:endParaRPr sz="1600" dirty="0">
              <a:solidFill>
                <a:srgbClr val="111111"/>
              </a:solidFill>
              <a:highlight>
                <a:srgbClr val="FFFFFF"/>
              </a:highlight>
              <a:latin typeface="Segoe UI" panose="020B0502040204020203" pitchFamily="34" charset="0"/>
              <a:cs typeface="Segoe UI" panose="020B0502040204020203" pitchFamily="34" charset="0"/>
            </a:endParaRPr>
          </a:p>
          <a:p>
            <a:pPr marL="723900" lvl="0" indent="-317500" algn="l" rtl="0">
              <a:lnSpc>
                <a:spcPct val="137500"/>
              </a:lnSpc>
              <a:spcBef>
                <a:spcPts val="0"/>
              </a:spcBef>
              <a:spcAft>
                <a:spcPts val="0"/>
              </a:spcAft>
              <a:buClr>
                <a:srgbClr val="111111"/>
              </a:buClr>
              <a:buSzPts val="1400"/>
              <a:buFont typeface="Century Gothic"/>
              <a:buAutoNum type="arabicPeriod"/>
            </a:pPr>
            <a:r>
              <a:rPr lang="en-US" sz="1600" dirty="0">
                <a:solidFill>
                  <a:srgbClr val="111111"/>
                </a:solidFill>
                <a:highlight>
                  <a:srgbClr val="FFFFFF"/>
                </a:highlight>
                <a:latin typeface="Segoe UI" panose="020B0502040204020203" pitchFamily="34" charset="0"/>
                <a:cs typeface="Segoe UI" panose="020B0502040204020203" pitchFamily="34" charset="0"/>
              </a:rPr>
              <a:t>As modularity breaks the large complex program into components, it improves manageability. ...</a:t>
            </a:r>
            <a:endParaRPr sz="1600" dirty="0">
              <a:solidFill>
                <a:srgbClr val="111111"/>
              </a:solidFill>
              <a:highlight>
                <a:srgbClr val="FFFFFF"/>
              </a:highlight>
              <a:latin typeface="Segoe UI" panose="020B0502040204020203" pitchFamily="34" charset="0"/>
              <a:cs typeface="Segoe UI" panose="020B0502040204020203" pitchFamily="34" charset="0"/>
            </a:endParaRPr>
          </a:p>
          <a:p>
            <a:pPr marL="723900" lvl="0" indent="-317500" algn="l" rtl="0">
              <a:lnSpc>
                <a:spcPct val="137500"/>
              </a:lnSpc>
              <a:spcBef>
                <a:spcPts val="0"/>
              </a:spcBef>
              <a:spcAft>
                <a:spcPts val="0"/>
              </a:spcAft>
              <a:buClr>
                <a:srgbClr val="111111"/>
              </a:buClr>
              <a:buSzPts val="1400"/>
              <a:buFont typeface="Century Gothic"/>
              <a:buAutoNum type="arabicPeriod"/>
            </a:pPr>
            <a:r>
              <a:rPr lang="en-US" sz="1600" dirty="0">
                <a:solidFill>
                  <a:srgbClr val="111111"/>
                </a:solidFill>
                <a:highlight>
                  <a:srgbClr val="FFFFFF"/>
                </a:highlight>
                <a:latin typeface="Segoe UI" panose="020B0502040204020203" pitchFamily="34" charset="0"/>
                <a:cs typeface="Segoe UI" panose="020B0502040204020203" pitchFamily="34" charset="0"/>
              </a:rPr>
              <a:t>It is also easy to debug and trace the error in modular programs.</a:t>
            </a:r>
            <a:endParaRPr sz="1600" dirty="0">
              <a:solidFill>
                <a:srgbClr val="111111"/>
              </a:solidFill>
              <a:highlight>
                <a:srgbClr val="FFFFFF"/>
              </a:highlight>
              <a:latin typeface="Segoe UI" panose="020B0502040204020203" pitchFamily="34" charset="0"/>
              <a:cs typeface="Segoe UI" panose="020B0502040204020203" pitchFamily="34" charset="0"/>
            </a:endParaRPr>
          </a:p>
          <a:p>
            <a:pPr marL="0" lvl="0" indent="0" algn="l" rtl="0">
              <a:lnSpc>
                <a:spcPct val="115000"/>
              </a:lnSpc>
              <a:spcBef>
                <a:spcPts val="0"/>
              </a:spcBef>
              <a:spcAft>
                <a:spcPts val="0"/>
              </a:spcAft>
              <a:buClr>
                <a:schemeClr val="dk1"/>
              </a:buClr>
              <a:buSzPts val="1100"/>
              <a:buFont typeface="Arial"/>
              <a:buNone/>
            </a:pPr>
            <a:endParaRPr sz="1500" dirty="0">
              <a:solidFill>
                <a:srgbClr val="111111"/>
              </a:solidFill>
              <a:highlight>
                <a:srgbClr val="FFFFFF"/>
              </a:highlight>
              <a:latin typeface="Segoe UI" panose="020B0502040204020203" pitchFamily="34" charset="0"/>
              <a:ea typeface="Roboto"/>
              <a:cs typeface="Segoe UI" panose="020B0502040204020203" pitchFamily="34" charset="0"/>
              <a:sym typeface="Roboto"/>
            </a:endParaRPr>
          </a:p>
          <a:p>
            <a:pPr marL="0" lvl="0" indent="0" algn="l" rtl="0">
              <a:lnSpc>
                <a:spcPct val="120000"/>
              </a:lnSpc>
              <a:spcBef>
                <a:spcPts val="0"/>
              </a:spcBef>
              <a:spcAft>
                <a:spcPts val="0"/>
              </a:spcAft>
              <a:buClr>
                <a:schemeClr val="dk1"/>
              </a:buClr>
              <a:buSzPts val="1100"/>
              <a:buFont typeface="Arial"/>
              <a:buNone/>
            </a:pPr>
            <a:endParaRPr sz="1500" dirty="0">
              <a:latin typeface="Segoe UI" panose="020B0502040204020203" pitchFamily="34" charset="0"/>
              <a:ea typeface="Arial"/>
              <a:cs typeface="Segoe UI" panose="020B0502040204020203" pitchFamily="34" charset="0"/>
              <a:sym typeface="Arial"/>
            </a:endParaRPr>
          </a:p>
          <a:p>
            <a:pPr marL="0" lvl="0" indent="0" algn="l" rtl="0">
              <a:spcBef>
                <a:spcPts val="1000"/>
              </a:spcBef>
              <a:spcAft>
                <a:spcPts val="0"/>
              </a:spcAft>
              <a:buNone/>
            </a:pPr>
            <a:endParaRPr b="1" dirty="0">
              <a:solidFill>
                <a:srgbClr val="273239"/>
              </a:solidFill>
              <a:highlight>
                <a:srgbClr val="FFFFFF"/>
              </a:highlight>
              <a:latin typeface="Segoe UI" panose="020B0502040204020203" pitchFamily="34" charset="0"/>
              <a:cs typeface="Segoe UI"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i="0"/>
              <a:t>Sequential Cohesion</a:t>
            </a:r>
            <a:endParaRPr i="0"/>
          </a:p>
        </p:txBody>
      </p:sp>
      <p:sp>
        <p:nvSpPr>
          <p:cNvPr id="177" name="Google Shape;177;p7"/>
          <p:cNvSpPr txBox="1">
            <a:spLocks noGrp="1"/>
          </p:cNvSpPr>
          <p:nvPr>
            <p:ph type="body" idx="1"/>
          </p:nvPr>
        </p:nvSpPr>
        <p:spPr>
          <a:xfrm>
            <a:off x="838200" y="1943259"/>
            <a:ext cx="7840717" cy="4160520"/>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800"/>
              <a:buChar char="•"/>
            </a:pPr>
            <a:r>
              <a:rPr lang="en-US" dirty="0">
                <a:latin typeface="Segoe UI" panose="020B0502040204020203" pitchFamily="34" charset="0"/>
                <a:ea typeface="Quattrocento Sans"/>
                <a:cs typeface="Segoe UI" panose="020B0502040204020203" pitchFamily="34" charset="0"/>
                <a:sym typeface="Quattrocento Sans"/>
              </a:rPr>
              <a:t>Sequential cohesion - each function or component is designed to perform a specific task and the output from one function serves as the input for the next one.</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1000"/>
              </a:spcBef>
              <a:spcAft>
                <a:spcPts val="0"/>
              </a:spcAft>
              <a:buClr>
                <a:schemeClr val="dk1"/>
              </a:buClr>
              <a:buSzPts val="2800"/>
              <a:buChar char="•"/>
            </a:pPr>
            <a:r>
              <a:rPr lang="en-US" dirty="0">
                <a:latin typeface="Segoe UI" panose="020B0502040204020203" pitchFamily="34" charset="0"/>
                <a:ea typeface="Quattrocento Sans"/>
                <a:cs typeface="Segoe UI" panose="020B0502040204020203" pitchFamily="34" charset="0"/>
                <a:sym typeface="Quattrocento Sans"/>
              </a:rPr>
              <a:t>We group such elements 	because of their sequence of data processing.</a:t>
            </a:r>
            <a:endParaRPr dirty="0">
              <a:latin typeface="Segoe UI" panose="020B0502040204020203" pitchFamily="34" charset="0"/>
              <a:cs typeface="Segoe UI" panose="020B0502040204020203" pitchFamily="34" charset="0"/>
            </a:endParaRPr>
          </a:p>
        </p:txBody>
      </p:sp>
      <p:sp>
        <p:nvSpPr>
          <p:cNvPr id="178" name="Google Shape;17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2/12/2023</a:t>
            </a:r>
            <a:endParaRPr/>
          </a:p>
        </p:txBody>
      </p:sp>
      <p:sp>
        <p:nvSpPr>
          <p:cNvPr id="179" name="Google Shape;17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Tamjid L</a:t>
            </a:r>
            <a:endParaRPr/>
          </a:p>
        </p:txBody>
      </p:sp>
      <p:pic>
        <p:nvPicPr>
          <p:cNvPr id="180" name="Google Shape;180;p7"/>
          <p:cNvPicPr preferRelativeResize="0"/>
          <p:nvPr/>
        </p:nvPicPr>
        <p:blipFill rotWithShape="1">
          <a:blip r:embed="rId3">
            <a:alphaModFix/>
          </a:blip>
          <a:srcRect/>
          <a:stretch/>
        </p:blipFill>
        <p:spPr>
          <a:xfrm>
            <a:off x="8678917" y="2383971"/>
            <a:ext cx="3368312" cy="20988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i="0"/>
              <a:t>Sequential Cohesion - Example</a:t>
            </a:r>
            <a:endParaRPr i="0"/>
          </a:p>
        </p:txBody>
      </p:sp>
      <p:sp>
        <p:nvSpPr>
          <p:cNvPr id="187" name="Google Shape;187;p8"/>
          <p:cNvSpPr txBox="1">
            <a:spLocks noGrp="1"/>
          </p:cNvSpPr>
          <p:nvPr>
            <p:ph type="body" idx="1"/>
          </p:nvPr>
        </p:nvSpPr>
        <p:spPr>
          <a:xfrm>
            <a:off x="838200" y="1943259"/>
            <a:ext cx="7840717" cy="416052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00000"/>
              </a:lnSpc>
              <a:spcBef>
                <a:spcPts val="0"/>
              </a:spcBef>
              <a:spcAft>
                <a:spcPts val="0"/>
              </a:spcAft>
              <a:buClr>
                <a:schemeClr val="dk1"/>
              </a:buClr>
              <a:buSzPct val="100000"/>
              <a:buChar char="•"/>
            </a:pPr>
            <a:r>
              <a:rPr lang="en-US">
                <a:latin typeface="Quattrocento Sans"/>
                <a:ea typeface="Quattrocento Sans"/>
                <a:cs typeface="Quattrocento Sans"/>
                <a:sym typeface="Quattrocento Sans"/>
              </a:rPr>
              <a:t>Consider a software system designed to manage a library's operations. One module in this system is designed to handle the borrowing and returning of books.</a:t>
            </a:r>
            <a:endParaRPr/>
          </a:p>
          <a:p>
            <a:pPr marL="228600" lvl="0" indent="-228600" algn="l" rtl="0">
              <a:lnSpc>
                <a:spcPct val="100000"/>
              </a:lnSpc>
              <a:spcBef>
                <a:spcPts val="1000"/>
              </a:spcBef>
              <a:spcAft>
                <a:spcPts val="0"/>
              </a:spcAft>
              <a:buClr>
                <a:schemeClr val="dk1"/>
              </a:buClr>
              <a:buSzPct val="100000"/>
              <a:buChar char="•"/>
            </a:pPr>
            <a:r>
              <a:rPr lang="en-US">
                <a:latin typeface="Quattrocento Sans"/>
                <a:ea typeface="Quattrocento Sans"/>
                <a:cs typeface="Quattrocento Sans"/>
                <a:sym typeface="Quattrocento Sans"/>
              </a:rPr>
              <a:t>Function 1: Search and Display Book Information</a:t>
            </a:r>
            <a:endParaRPr/>
          </a:p>
          <a:p>
            <a:pPr marL="228600" lvl="0" indent="-228600" algn="l" rtl="0">
              <a:lnSpc>
                <a:spcPct val="100000"/>
              </a:lnSpc>
              <a:spcBef>
                <a:spcPts val="1000"/>
              </a:spcBef>
              <a:spcAft>
                <a:spcPts val="0"/>
              </a:spcAft>
              <a:buClr>
                <a:schemeClr val="dk1"/>
              </a:buClr>
              <a:buSzPct val="100000"/>
              <a:buChar char="•"/>
            </a:pPr>
            <a:r>
              <a:rPr lang="en-US">
                <a:latin typeface="Quattrocento Sans"/>
                <a:ea typeface="Quattrocento Sans"/>
                <a:cs typeface="Quattrocento Sans"/>
                <a:sym typeface="Quattrocento Sans"/>
              </a:rPr>
              <a:t>Function 2: Verify Member Information</a:t>
            </a:r>
            <a:endParaRPr/>
          </a:p>
          <a:p>
            <a:pPr marL="228600" lvl="0" indent="-228600" algn="l" rtl="0">
              <a:lnSpc>
                <a:spcPct val="100000"/>
              </a:lnSpc>
              <a:spcBef>
                <a:spcPts val="1000"/>
              </a:spcBef>
              <a:spcAft>
                <a:spcPts val="0"/>
              </a:spcAft>
              <a:buClr>
                <a:schemeClr val="dk1"/>
              </a:buClr>
              <a:buSzPct val="100000"/>
              <a:buChar char="•"/>
            </a:pPr>
            <a:r>
              <a:rPr lang="en-US">
                <a:latin typeface="Quattrocento Sans"/>
                <a:ea typeface="Quattrocento Sans"/>
                <a:cs typeface="Quattrocento Sans"/>
                <a:sym typeface="Quattrocento Sans"/>
              </a:rPr>
              <a:t>Function 3: Check Book Availability</a:t>
            </a:r>
            <a:endParaRPr/>
          </a:p>
          <a:p>
            <a:pPr marL="228600" lvl="0" indent="-228600" algn="l" rtl="0">
              <a:lnSpc>
                <a:spcPct val="100000"/>
              </a:lnSpc>
              <a:spcBef>
                <a:spcPts val="1000"/>
              </a:spcBef>
              <a:spcAft>
                <a:spcPts val="0"/>
              </a:spcAft>
              <a:buClr>
                <a:schemeClr val="dk1"/>
              </a:buClr>
              <a:buSzPct val="100000"/>
              <a:buChar char="•"/>
            </a:pPr>
            <a:r>
              <a:rPr lang="en-US">
                <a:latin typeface="Quattrocento Sans"/>
                <a:ea typeface="Quattrocento Sans"/>
                <a:cs typeface="Quattrocento Sans"/>
                <a:sym typeface="Quattrocento Sans"/>
              </a:rPr>
              <a:t>Function 4: Update Book Status (borrowed/returned)</a:t>
            </a:r>
            <a:endParaRPr/>
          </a:p>
        </p:txBody>
      </p:sp>
      <p:sp>
        <p:nvSpPr>
          <p:cNvPr id="188" name="Google Shape;18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2/12/2023</a:t>
            </a:r>
            <a:endParaRPr/>
          </a:p>
        </p:txBody>
      </p:sp>
      <p:sp>
        <p:nvSpPr>
          <p:cNvPr id="189" name="Google Shape;18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Tamjid L</a:t>
            </a:r>
            <a:endParaRPr/>
          </a:p>
        </p:txBody>
      </p:sp>
      <p:pic>
        <p:nvPicPr>
          <p:cNvPr id="190" name="Google Shape;190;p8"/>
          <p:cNvPicPr preferRelativeResize="0"/>
          <p:nvPr/>
        </p:nvPicPr>
        <p:blipFill rotWithShape="1">
          <a:blip r:embed="rId3">
            <a:alphaModFix/>
          </a:blip>
          <a:srcRect/>
          <a:stretch/>
        </p:blipFill>
        <p:spPr>
          <a:xfrm>
            <a:off x="8678917" y="2383971"/>
            <a:ext cx="3368312" cy="20988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i="0" dirty="0"/>
              <a:t>Functional Cohesion</a:t>
            </a:r>
            <a:endParaRPr i="0" dirty="0"/>
          </a:p>
        </p:txBody>
      </p:sp>
      <p:sp>
        <p:nvSpPr>
          <p:cNvPr id="197" name="Google Shape;197;p9"/>
          <p:cNvSpPr txBox="1">
            <a:spLocks noGrp="1"/>
          </p:cNvSpPr>
          <p:nvPr>
            <p:ph type="body" idx="1"/>
          </p:nvPr>
        </p:nvSpPr>
        <p:spPr>
          <a:xfrm>
            <a:off x="838200" y="1943259"/>
            <a:ext cx="6988629" cy="4160520"/>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800"/>
              <a:buChar char="•"/>
            </a:pPr>
            <a:r>
              <a:rPr lang="en-US">
                <a:latin typeface="Quattrocento Sans"/>
                <a:ea typeface="Quattrocento Sans"/>
                <a:cs typeface="Quattrocento Sans"/>
                <a:sym typeface="Quattrocento Sans"/>
              </a:rPr>
              <a:t>Functional cohesion is when parts of a module are grouped because they all contribute to a single well-defined task of the module.</a:t>
            </a:r>
            <a:endParaRPr/>
          </a:p>
          <a:p>
            <a:pPr marL="228600" lvl="0" indent="-228600" algn="l" rtl="0">
              <a:lnSpc>
                <a:spcPct val="100000"/>
              </a:lnSpc>
              <a:spcBef>
                <a:spcPts val="1000"/>
              </a:spcBef>
              <a:spcAft>
                <a:spcPts val="0"/>
              </a:spcAft>
              <a:buClr>
                <a:schemeClr val="dk1"/>
              </a:buClr>
              <a:buSzPts val="2800"/>
              <a:buChar char="•"/>
            </a:pPr>
            <a:r>
              <a:rPr lang="en-US">
                <a:latin typeface="Quattrocento Sans"/>
                <a:ea typeface="Quattrocento Sans"/>
                <a:cs typeface="Quattrocento Sans"/>
                <a:sym typeface="Quattrocento Sans"/>
              </a:rPr>
              <a:t>Focused (strong, single minded purpose) </a:t>
            </a:r>
            <a:endParaRPr/>
          </a:p>
          <a:p>
            <a:pPr marL="228600" lvl="0" indent="-228600" algn="l" rtl="0">
              <a:lnSpc>
                <a:spcPct val="100000"/>
              </a:lnSpc>
              <a:spcBef>
                <a:spcPts val="1000"/>
              </a:spcBef>
              <a:spcAft>
                <a:spcPts val="0"/>
              </a:spcAft>
              <a:buClr>
                <a:schemeClr val="dk1"/>
              </a:buClr>
              <a:buSzPts val="2800"/>
              <a:buChar char="•"/>
            </a:pPr>
            <a:r>
              <a:rPr lang="en-US">
                <a:latin typeface="Quattrocento Sans"/>
                <a:ea typeface="Quattrocento Sans"/>
                <a:cs typeface="Quattrocento Sans"/>
                <a:sym typeface="Quattrocento Sans"/>
              </a:rPr>
              <a:t>No element doing unrelated activities.</a:t>
            </a:r>
            <a:endParaRPr/>
          </a:p>
        </p:txBody>
      </p:sp>
      <p:sp>
        <p:nvSpPr>
          <p:cNvPr id="198" name="Google Shape;19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2/12/2023</a:t>
            </a:r>
            <a:endParaRPr/>
          </a:p>
        </p:txBody>
      </p:sp>
      <p:sp>
        <p:nvSpPr>
          <p:cNvPr id="199" name="Google Shape;19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Tamjid L</a:t>
            </a:r>
            <a:endParaRPr/>
          </a:p>
        </p:txBody>
      </p:sp>
      <p:pic>
        <p:nvPicPr>
          <p:cNvPr id="200" name="Google Shape;200;p9"/>
          <p:cNvPicPr preferRelativeResize="0"/>
          <p:nvPr/>
        </p:nvPicPr>
        <p:blipFill rotWithShape="1">
          <a:blip r:embed="rId3">
            <a:alphaModFix/>
          </a:blip>
          <a:srcRect/>
          <a:stretch/>
        </p:blipFill>
        <p:spPr>
          <a:xfrm>
            <a:off x="7615473" y="2350956"/>
            <a:ext cx="4413242" cy="21560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i="0"/>
              <a:t>Functional Cohesion - Example</a:t>
            </a:r>
            <a:endParaRPr i="0"/>
          </a:p>
        </p:txBody>
      </p:sp>
      <p:sp>
        <p:nvSpPr>
          <p:cNvPr id="207" name="Google Shape;207;p10"/>
          <p:cNvSpPr txBox="1">
            <a:spLocks noGrp="1"/>
          </p:cNvSpPr>
          <p:nvPr>
            <p:ph type="body" idx="1"/>
          </p:nvPr>
        </p:nvSpPr>
        <p:spPr>
          <a:xfrm>
            <a:off x="838200" y="1943259"/>
            <a:ext cx="6498771" cy="416052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n-US">
                <a:latin typeface="Quattrocento Sans"/>
                <a:ea typeface="Quattrocento Sans"/>
                <a:cs typeface="Quattrocento Sans"/>
                <a:sym typeface="Quattrocento Sans"/>
              </a:rPr>
              <a:t>Examples of functionally cohesive modules include </a:t>
            </a:r>
            <a:endParaRPr/>
          </a:p>
          <a:p>
            <a:pPr marL="228600" lvl="0" indent="-228600" algn="l" rtl="0">
              <a:lnSpc>
                <a:spcPct val="100000"/>
              </a:lnSpc>
              <a:spcBef>
                <a:spcPts val="1000"/>
              </a:spcBef>
              <a:spcAft>
                <a:spcPts val="0"/>
              </a:spcAft>
              <a:buClr>
                <a:schemeClr val="dk1"/>
              </a:buClr>
              <a:buSzPts val="2800"/>
              <a:buChar char="•"/>
            </a:pPr>
            <a:r>
              <a:rPr lang="en-US">
                <a:latin typeface="Quattrocento Sans"/>
                <a:ea typeface="Quattrocento Sans"/>
                <a:cs typeface="Quattrocento Sans"/>
                <a:sym typeface="Quattrocento Sans"/>
              </a:rPr>
              <a:t>reading a particular file.</a:t>
            </a:r>
            <a:endParaRPr/>
          </a:p>
          <a:p>
            <a:pPr marL="228600" lvl="0" indent="-228600" algn="l" rtl="0">
              <a:lnSpc>
                <a:spcPct val="100000"/>
              </a:lnSpc>
              <a:spcBef>
                <a:spcPts val="1000"/>
              </a:spcBef>
              <a:spcAft>
                <a:spcPts val="0"/>
              </a:spcAft>
              <a:buClr>
                <a:schemeClr val="dk1"/>
              </a:buClr>
              <a:buSzPts val="2800"/>
              <a:buChar char="•"/>
            </a:pPr>
            <a:r>
              <a:rPr lang="en-US">
                <a:latin typeface="Quattrocento Sans"/>
                <a:ea typeface="Quattrocento Sans"/>
                <a:cs typeface="Quattrocento Sans"/>
                <a:sym typeface="Quattrocento Sans"/>
              </a:rPr>
              <a:t>computing the cosine of an angle.</a:t>
            </a:r>
            <a:endParaRPr/>
          </a:p>
          <a:p>
            <a:pPr marL="228600" lvl="0" indent="-228600" algn="l" rtl="0">
              <a:lnSpc>
                <a:spcPct val="100000"/>
              </a:lnSpc>
              <a:spcBef>
                <a:spcPts val="1000"/>
              </a:spcBef>
              <a:spcAft>
                <a:spcPts val="0"/>
              </a:spcAft>
              <a:buClr>
                <a:schemeClr val="dk1"/>
              </a:buClr>
              <a:buSzPts val="2800"/>
              <a:buChar char="•"/>
            </a:pPr>
            <a:r>
              <a:rPr lang="en-US">
                <a:latin typeface="Quattrocento Sans"/>
                <a:ea typeface="Quattrocento Sans"/>
                <a:cs typeface="Quattrocento Sans"/>
                <a:sym typeface="Quattrocento Sans"/>
              </a:rPr>
              <a:t>calculating shipping costs for an order.</a:t>
            </a:r>
            <a:endParaRPr/>
          </a:p>
        </p:txBody>
      </p:sp>
      <p:sp>
        <p:nvSpPr>
          <p:cNvPr id="208" name="Google Shape;20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2/12/2023</a:t>
            </a:r>
            <a:endParaRPr/>
          </a:p>
        </p:txBody>
      </p:sp>
      <p:sp>
        <p:nvSpPr>
          <p:cNvPr id="209" name="Google Shape;20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Tamjid L</a:t>
            </a:r>
            <a:endParaRPr/>
          </a:p>
        </p:txBody>
      </p:sp>
      <p:pic>
        <p:nvPicPr>
          <p:cNvPr id="210" name="Google Shape;210;p10"/>
          <p:cNvPicPr preferRelativeResize="0"/>
          <p:nvPr/>
        </p:nvPicPr>
        <p:blipFill rotWithShape="1">
          <a:blip r:embed="rId3">
            <a:alphaModFix/>
          </a:blip>
          <a:srcRect/>
          <a:stretch/>
        </p:blipFill>
        <p:spPr>
          <a:xfrm>
            <a:off x="7615473" y="2350956"/>
            <a:ext cx="4413242" cy="21560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i="0"/>
              <a:t>COUPLING</a:t>
            </a:r>
            <a:endParaRPr i="0"/>
          </a:p>
        </p:txBody>
      </p:sp>
      <p:sp>
        <p:nvSpPr>
          <p:cNvPr id="216" name="Google Shape;216;p11"/>
          <p:cNvSpPr txBox="1">
            <a:spLocks noGrp="1"/>
          </p:cNvSpPr>
          <p:nvPr>
            <p:ph type="body" idx="1"/>
          </p:nvPr>
        </p:nvSpPr>
        <p:spPr>
          <a:xfrm>
            <a:off x="838200" y="2011680"/>
            <a:ext cx="10515600" cy="4160520"/>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800"/>
              <a:buChar char="•"/>
            </a:pPr>
            <a:r>
              <a:rPr lang="en-US" b="0" i="0">
                <a:latin typeface="Quattrocento Sans"/>
                <a:ea typeface="Quattrocento Sans"/>
                <a:cs typeface="Quattrocento Sans"/>
                <a:sym typeface="Quattrocento Sans"/>
              </a:rPr>
              <a:t>Coupling in refers to the degree of interdependence between different components or modules in a software system. It describes the way in which one module affects or relies on another module. </a:t>
            </a:r>
            <a:endParaRPr/>
          </a:p>
          <a:p>
            <a:pPr marL="228600" lvl="0" indent="-228600" algn="l" rtl="0">
              <a:lnSpc>
                <a:spcPct val="100000"/>
              </a:lnSpc>
              <a:spcBef>
                <a:spcPts val="1000"/>
              </a:spcBef>
              <a:spcAft>
                <a:spcPts val="0"/>
              </a:spcAft>
              <a:buClr>
                <a:schemeClr val="dk1"/>
              </a:buClr>
              <a:buSzPts val="2800"/>
              <a:buChar char="•"/>
            </a:pPr>
            <a:r>
              <a:rPr lang="en-US">
                <a:latin typeface="Quattrocento Sans"/>
                <a:ea typeface="Quattrocento Sans"/>
                <a:cs typeface="Quattrocento Sans"/>
                <a:sym typeface="Quattrocento Sans"/>
              </a:rPr>
              <a:t>The goal of software design is to reduce coupling as much as possible, to improve the modularity, maintainability, and reusability of the system.</a:t>
            </a:r>
            <a:endParaRPr/>
          </a:p>
        </p:txBody>
      </p:sp>
      <p:sp>
        <p:nvSpPr>
          <p:cNvPr id="217" name="Google Shape;21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2/12/2023</a:t>
            </a:r>
            <a:endParaRPr/>
          </a:p>
        </p:txBody>
      </p:sp>
      <p:sp>
        <p:nvSpPr>
          <p:cNvPr id="218" name="Google Shape;21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Tamjid 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i="0" dirty="0"/>
              <a:t>LOW or HIGH coupling?</a:t>
            </a:r>
            <a:endParaRPr i="0" dirty="0"/>
          </a:p>
        </p:txBody>
      </p:sp>
      <p:sp>
        <p:nvSpPr>
          <p:cNvPr id="224" name="Google Shape;224;p12"/>
          <p:cNvSpPr txBox="1">
            <a:spLocks noGrp="1"/>
          </p:cNvSpPr>
          <p:nvPr>
            <p:ph type="body" idx="1"/>
          </p:nvPr>
        </p:nvSpPr>
        <p:spPr>
          <a:xfrm>
            <a:off x="838200" y="2011680"/>
            <a:ext cx="10515600" cy="4160520"/>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800"/>
              <a:buChar char="•"/>
            </a:pPr>
            <a:r>
              <a:rPr lang="en-US">
                <a:latin typeface="Quattrocento Sans"/>
                <a:ea typeface="Quattrocento Sans"/>
                <a:cs typeface="Quattrocento Sans"/>
                <a:sym typeface="Quattrocento Sans"/>
              </a:rPr>
              <a:t>Low coupling is desirable in software design, as it means that each module is independent and can be modified or reused without affecting other parts of the system. </a:t>
            </a:r>
            <a:endParaRPr/>
          </a:p>
          <a:p>
            <a:pPr marL="228600" lvl="0" indent="-228600" algn="l" rtl="0">
              <a:lnSpc>
                <a:spcPct val="100000"/>
              </a:lnSpc>
              <a:spcBef>
                <a:spcPts val="1000"/>
              </a:spcBef>
              <a:spcAft>
                <a:spcPts val="0"/>
              </a:spcAft>
              <a:buClr>
                <a:schemeClr val="dk1"/>
              </a:buClr>
              <a:buSzPts val="2800"/>
              <a:buChar char="•"/>
            </a:pPr>
            <a:r>
              <a:rPr lang="en-US">
                <a:latin typeface="Quattrocento Sans"/>
                <a:ea typeface="Quattrocento Sans"/>
                <a:cs typeface="Quattrocento Sans"/>
                <a:sym typeface="Quattrocento Sans"/>
              </a:rPr>
              <a:t>High coupling, on the other hand, can lead to complex and confusing systems, as changes in one module can have unexpected effects on other parts of the system.</a:t>
            </a:r>
            <a:endParaRPr/>
          </a:p>
        </p:txBody>
      </p:sp>
      <p:sp>
        <p:nvSpPr>
          <p:cNvPr id="225" name="Google Shape;22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2/12/2023</a:t>
            </a:r>
            <a:endParaRPr/>
          </a:p>
        </p:txBody>
      </p:sp>
      <p:sp>
        <p:nvSpPr>
          <p:cNvPr id="226" name="Google Shape;22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Tamjid 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3"/>
          <p:cNvSpPr txBox="1">
            <a:spLocks noGrp="1"/>
          </p:cNvSpPr>
          <p:nvPr>
            <p:ph type="title"/>
          </p:nvPr>
        </p:nvSpPr>
        <p:spPr>
          <a:xfrm>
            <a:off x="914400" y="1595381"/>
            <a:ext cx="10515600" cy="36672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Quattrocento Sans"/>
              <a:buNone/>
            </a:pPr>
            <a:r>
              <a:rPr lang="en-US" b="1" i="0">
                <a:latin typeface="Quattrocento Sans"/>
                <a:ea typeface="Quattrocento Sans"/>
                <a:cs typeface="Quattrocento Sans"/>
                <a:sym typeface="Quattrocento Sans"/>
              </a:rPr>
              <a:t>Low coupling     🡪 flexible and scalable 						systems</a:t>
            </a:r>
            <a:br>
              <a:rPr lang="en-US" b="1" i="0">
                <a:latin typeface="Quattrocento Sans"/>
                <a:ea typeface="Quattrocento Sans"/>
                <a:cs typeface="Quattrocento Sans"/>
                <a:sym typeface="Quattrocento Sans"/>
              </a:rPr>
            </a:br>
            <a:br>
              <a:rPr lang="en-US" b="1" i="0">
                <a:latin typeface="Quattrocento Sans"/>
                <a:ea typeface="Quattrocento Sans"/>
                <a:cs typeface="Quattrocento Sans"/>
                <a:sym typeface="Quattrocento Sans"/>
              </a:rPr>
            </a:br>
            <a:r>
              <a:rPr lang="en-US" b="1" i="0">
                <a:latin typeface="Quattrocento Sans"/>
                <a:ea typeface="Quattrocento Sans"/>
                <a:cs typeface="Quattrocento Sans"/>
                <a:sym typeface="Quattrocento Sans"/>
              </a:rPr>
              <a:t>High coupling    🡪 makes it challenging to 					modify or maintain the 					system</a:t>
            </a:r>
            <a:endParaRPr/>
          </a:p>
        </p:txBody>
      </p:sp>
      <p:sp>
        <p:nvSpPr>
          <p:cNvPr id="232" name="Google Shape;23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2/12/2023</a:t>
            </a:r>
            <a:endParaRPr/>
          </a:p>
        </p:txBody>
      </p:sp>
      <p:sp>
        <p:nvSpPr>
          <p:cNvPr id="233" name="Google Shape;23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Tamjid 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i="0"/>
              <a:t>Types of COUPLING</a:t>
            </a:r>
            <a:endParaRPr i="0"/>
          </a:p>
        </p:txBody>
      </p:sp>
      <p:sp>
        <p:nvSpPr>
          <p:cNvPr id="239" name="Google Shape;23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2/12/2023</a:t>
            </a:r>
            <a:endParaRPr/>
          </a:p>
        </p:txBody>
      </p:sp>
      <p:sp>
        <p:nvSpPr>
          <p:cNvPr id="240" name="Google Shape;24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Tamjid L</a:t>
            </a:r>
            <a:endParaRPr/>
          </a:p>
        </p:txBody>
      </p:sp>
      <p:pic>
        <p:nvPicPr>
          <p:cNvPr id="241" name="Google Shape;241;p14"/>
          <p:cNvPicPr preferRelativeResize="0"/>
          <p:nvPr/>
        </p:nvPicPr>
        <p:blipFill rotWithShape="1">
          <a:blip r:embed="rId3">
            <a:alphaModFix/>
          </a:blip>
          <a:srcRect/>
          <a:stretch/>
        </p:blipFill>
        <p:spPr>
          <a:xfrm>
            <a:off x="3147527" y="1913645"/>
            <a:ext cx="5896945" cy="35510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i="0"/>
              <a:t>DATA COUPLING</a:t>
            </a:r>
            <a:endParaRPr i="0"/>
          </a:p>
        </p:txBody>
      </p:sp>
      <p:sp>
        <p:nvSpPr>
          <p:cNvPr id="247" name="Google Shape;247;p15"/>
          <p:cNvSpPr txBox="1">
            <a:spLocks noGrp="1"/>
          </p:cNvSpPr>
          <p:nvPr>
            <p:ph type="body" idx="1"/>
          </p:nvPr>
        </p:nvSpPr>
        <p:spPr>
          <a:xfrm>
            <a:off x="838200" y="2011680"/>
            <a:ext cx="7043057" cy="4160520"/>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800"/>
              <a:buChar char="•"/>
            </a:pPr>
            <a:r>
              <a:rPr lang="en-US">
                <a:latin typeface="Quattrocento Sans"/>
                <a:ea typeface="Quattrocento Sans"/>
                <a:cs typeface="Quattrocento Sans"/>
                <a:sym typeface="Quattrocento Sans"/>
              </a:rPr>
              <a:t>Data coupling occurs between two modules when data are passed by parameters using a simple argument list and every item in the list is used.</a:t>
            </a:r>
            <a:endParaRPr/>
          </a:p>
          <a:p>
            <a:pPr marL="228600" lvl="0" indent="-228600" algn="l" rtl="0">
              <a:lnSpc>
                <a:spcPct val="100000"/>
              </a:lnSpc>
              <a:spcBef>
                <a:spcPts val="1000"/>
              </a:spcBef>
              <a:spcAft>
                <a:spcPts val="0"/>
              </a:spcAft>
              <a:buClr>
                <a:schemeClr val="dk1"/>
              </a:buClr>
              <a:buSzPts val="2800"/>
              <a:buChar char="•"/>
            </a:pPr>
            <a:r>
              <a:rPr lang="en-US">
                <a:latin typeface="Quattrocento Sans"/>
                <a:ea typeface="Quattrocento Sans"/>
                <a:cs typeface="Quattrocento Sans"/>
                <a:sym typeface="Quattrocento Sans"/>
              </a:rPr>
              <a:t>An example of data coupling is illustrated as a module which retrieves customer address using customer id.</a:t>
            </a:r>
            <a:endParaRPr/>
          </a:p>
          <a:p>
            <a:pPr marL="228600" lvl="0" indent="-50800" algn="l" rtl="0">
              <a:lnSpc>
                <a:spcPct val="100000"/>
              </a:lnSpc>
              <a:spcBef>
                <a:spcPts val="1000"/>
              </a:spcBef>
              <a:spcAft>
                <a:spcPts val="0"/>
              </a:spcAft>
              <a:buClr>
                <a:schemeClr val="dk1"/>
              </a:buClr>
              <a:buSzPts val="2800"/>
              <a:buNone/>
            </a:pPr>
            <a:endParaRPr>
              <a:latin typeface="Quattrocento Sans"/>
              <a:ea typeface="Quattrocento Sans"/>
              <a:cs typeface="Quattrocento Sans"/>
              <a:sym typeface="Quattrocento Sans"/>
            </a:endParaRPr>
          </a:p>
        </p:txBody>
      </p:sp>
      <p:sp>
        <p:nvSpPr>
          <p:cNvPr id="248" name="Google Shape;24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2/12/2023</a:t>
            </a:r>
            <a:endParaRPr/>
          </a:p>
        </p:txBody>
      </p:sp>
      <p:sp>
        <p:nvSpPr>
          <p:cNvPr id="249" name="Google Shape;24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Tamjid L</a:t>
            </a:r>
            <a:endParaRPr/>
          </a:p>
        </p:txBody>
      </p:sp>
      <p:pic>
        <p:nvPicPr>
          <p:cNvPr id="250" name="Google Shape;250;p15"/>
          <p:cNvPicPr preferRelativeResize="0"/>
          <p:nvPr/>
        </p:nvPicPr>
        <p:blipFill rotWithShape="1">
          <a:blip r:embed="rId3">
            <a:alphaModFix/>
          </a:blip>
          <a:srcRect/>
          <a:stretch/>
        </p:blipFill>
        <p:spPr>
          <a:xfrm>
            <a:off x="8716659" y="2302980"/>
            <a:ext cx="2517398" cy="35779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i="0"/>
              <a:t>DATA COUPLING</a:t>
            </a:r>
            <a:endParaRPr i="0"/>
          </a:p>
        </p:txBody>
      </p:sp>
      <p:sp>
        <p:nvSpPr>
          <p:cNvPr id="256" name="Google Shape;256;p16"/>
          <p:cNvSpPr txBox="1">
            <a:spLocks noGrp="1"/>
          </p:cNvSpPr>
          <p:nvPr>
            <p:ph type="body" idx="1"/>
          </p:nvPr>
        </p:nvSpPr>
        <p:spPr>
          <a:xfrm>
            <a:off x="838200" y="2011680"/>
            <a:ext cx="10101943" cy="4160520"/>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800"/>
              <a:buChar char="•"/>
            </a:pPr>
            <a:r>
              <a:rPr lang="en-US">
                <a:latin typeface="Quattrocento Sans"/>
                <a:ea typeface="Quattrocento Sans"/>
                <a:cs typeface="Quattrocento Sans"/>
                <a:sym typeface="Quattrocento Sans"/>
              </a:rPr>
              <a:t>Use data coupling when the argument list is small. As a rule of thumb, limit the argument list to three items.</a:t>
            </a:r>
            <a:endParaRPr/>
          </a:p>
          <a:p>
            <a:pPr marL="228600" lvl="0" indent="-228600" algn="l" rtl="0">
              <a:lnSpc>
                <a:spcPct val="100000"/>
              </a:lnSpc>
              <a:spcBef>
                <a:spcPts val="1000"/>
              </a:spcBef>
              <a:spcAft>
                <a:spcPts val="0"/>
              </a:spcAft>
              <a:buClr>
                <a:schemeClr val="dk1"/>
              </a:buClr>
              <a:buSzPts val="2800"/>
              <a:buChar char="•"/>
            </a:pPr>
            <a:r>
              <a:rPr lang="en-US" i="1">
                <a:latin typeface="Quattrocento Sans"/>
                <a:ea typeface="Quattrocento Sans"/>
                <a:cs typeface="Quattrocento Sans"/>
                <a:sym typeface="Quattrocento Sans"/>
              </a:rPr>
              <a:t>Strength</a:t>
            </a:r>
            <a:r>
              <a:rPr lang="en-US">
                <a:latin typeface="Quattrocento Sans"/>
                <a:ea typeface="Quattrocento Sans"/>
                <a:cs typeface="Quattrocento Sans"/>
                <a:sym typeface="Quattrocento Sans"/>
              </a:rPr>
              <a:t>: A module sees only the data elements it requires.</a:t>
            </a:r>
            <a:endParaRPr/>
          </a:p>
          <a:p>
            <a:pPr marL="228600" lvl="0" indent="-228600" algn="l" rtl="0">
              <a:lnSpc>
                <a:spcPct val="100000"/>
              </a:lnSpc>
              <a:spcBef>
                <a:spcPts val="1000"/>
              </a:spcBef>
              <a:spcAft>
                <a:spcPts val="0"/>
              </a:spcAft>
              <a:buClr>
                <a:schemeClr val="dk1"/>
              </a:buClr>
              <a:buSzPts val="2800"/>
              <a:buChar char="•"/>
            </a:pPr>
            <a:r>
              <a:rPr lang="en-US" i="1">
                <a:latin typeface="Quattrocento Sans"/>
                <a:ea typeface="Quattrocento Sans"/>
                <a:cs typeface="Quattrocento Sans"/>
                <a:sym typeface="Quattrocento Sans"/>
              </a:rPr>
              <a:t>Weakness</a:t>
            </a:r>
            <a:r>
              <a:rPr lang="en-US">
                <a:latin typeface="Quattrocento Sans"/>
                <a:ea typeface="Quattrocento Sans"/>
                <a:cs typeface="Quattrocento Sans"/>
                <a:sym typeface="Quattrocento Sans"/>
              </a:rPr>
              <a:t>: Easy to pass many data elements. Too many parameters can also indicate that a module has been poorly partitioned.</a:t>
            </a:r>
            <a:endParaRPr/>
          </a:p>
        </p:txBody>
      </p:sp>
      <p:sp>
        <p:nvSpPr>
          <p:cNvPr id="257" name="Google Shape;25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2/12/2023</a:t>
            </a:r>
            <a:endParaRPr/>
          </a:p>
        </p:txBody>
      </p:sp>
      <p:sp>
        <p:nvSpPr>
          <p:cNvPr id="258" name="Google Shape;25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Tamjid 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081e88be0d_0_28"/>
          <p:cNvSpPr txBox="1">
            <a:spLocks noGrp="1"/>
          </p:cNvSpPr>
          <p:nvPr>
            <p:ph type="title"/>
          </p:nvPr>
        </p:nvSpPr>
        <p:spPr>
          <a:xfrm>
            <a:off x="2342374" y="1037976"/>
            <a:ext cx="7002600" cy="46314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5000" i="0" dirty="0"/>
              <a:t>Coupling &amp; Cohesion</a:t>
            </a:r>
            <a:endParaRPr sz="5000" i="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i="0"/>
              <a:t>STAMP COUPLING</a:t>
            </a:r>
            <a:endParaRPr i="0"/>
          </a:p>
        </p:txBody>
      </p:sp>
      <p:sp>
        <p:nvSpPr>
          <p:cNvPr id="264" name="Google Shape;264;p17"/>
          <p:cNvSpPr txBox="1">
            <a:spLocks noGrp="1"/>
          </p:cNvSpPr>
          <p:nvPr>
            <p:ph type="body" idx="1"/>
          </p:nvPr>
        </p:nvSpPr>
        <p:spPr>
          <a:xfrm>
            <a:off x="838200" y="2011680"/>
            <a:ext cx="7043057" cy="4160520"/>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800"/>
              <a:buChar char="•"/>
            </a:pPr>
            <a:r>
              <a:rPr lang="en-US">
                <a:latin typeface="Quattrocento Sans"/>
                <a:ea typeface="Quattrocento Sans"/>
                <a:cs typeface="Quattrocento Sans"/>
                <a:sym typeface="Quattrocento Sans"/>
              </a:rPr>
              <a:t>Stamp coupling occurs between modules when data are passed by parameters using a data structure containing fields which may or may not be used. </a:t>
            </a:r>
            <a:endParaRPr/>
          </a:p>
          <a:p>
            <a:pPr marL="228600" lvl="0" indent="-228600" algn="l" rtl="0">
              <a:lnSpc>
                <a:spcPct val="100000"/>
              </a:lnSpc>
              <a:spcBef>
                <a:spcPts val="1000"/>
              </a:spcBef>
              <a:spcAft>
                <a:spcPts val="0"/>
              </a:spcAft>
              <a:buClr>
                <a:schemeClr val="dk1"/>
              </a:buClr>
              <a:buSzPts val="2800"/>
              <a:buChar char="•"/>
            </a:pPr>
            <a:r>
              <a:rPr lang="en-US">
                <a:latin typeface="Quattrocento Sans"/>
                <a:ea typeface="Quattrocento Sans"/>
                <a:cs typeface="Quattrocento Sans"/>
                <a:sym typeface="Quattrocento Sans"/>
              </a:rPr>
              <a:t>An example of stamp coupling illustrates a module that retrieves customer address using only customer id which is extracted from a parameter named customer details.</a:t>
            </a:r>
            <a:endParaRPr/>
          </a:p>
          <a:p>
            <a:pPr marL="228600" lvl="0" indent="-50800" algn="l" rtl="0">
              <a:lnSpc>
                <a:spcPct val="100000"/>
              </a:lnSpc>
              <a:spcBef>
                <a:spcPts val="1000"/>
              </a:spcBef>
              <a:spcAft>
                <a:spcPts val="0"/>
              </a:spcAft>
              <a:buClr>
                <a:schemeClr val="dk1"/>
              </a:buClr>
              <a:buSzPts val="2800"/>
              <a:buNone/>
            </a:pPr>
            <a:endParaRPr>
              <a:latin typeface="Quattrocento Sans"/>
              <a:ea typeface="Quattrocento Sans"/>
              <a:cs typeface="Quattrocento Sans"/>
              <a:sym typeface="Quattrocento Sans"/>
            </a:endParaRPr>
          </a:p>
        </p:txBody>
      </p:sp>
      <p:sp>
        <p:nvSpPr>
          <p:cNvPr id="265" name="Google Shape;2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2/12/2023</a:t>
            </a:r>
            <a:endParaRPr/>
          </a:p>
        </p:txBody>
      </p:sp>
      <p:sp>
        <p:nvSpPr>
          <p:cNvPr id="266" name="Google Shape;2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Tamjid L</a:t>
            </a:r>
            <a:endParaRPr/>
          </a:p>
        </p:txBody>
      </p:sp>
      <p:pic>
        <p:nvPicPr>
          <p:cNvPr id="267" name="Google Shape;267;p17"/>
          <p:cNvPicPr preferRelativeResize="0"/>
          <p:nvPr/>
        </p:nvPicPr>
        <p:blipFill rotWithShape="1">
          <a:blip r:embed="rId3">
            <a:alphaModFix/>
          </a:blip>
          <a:srcRect/>
          <a:stretch/>
        </p:blipFill>
        <p:spPr>
          <a:xfrm>
            <a:off x="8675914" y="2186984"/>
            <a:ext cx="2525485" cy="344384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i="0"/>
              <a:t>STAMP COUPLING</a:t>
            </a:r>
            <a:endParaRPr i="0"/>
          </a:p>
        </p:txBody>
      </p:sp>
      <p:sp>
        <p:nvSpPr>
          <p:cNvPr id="273" name="Google Shape;273;p18"/>
          <p:cNvSpPr txBox="1">
            <a:spLocks noGrp="1"/>
          </p:cNvSpPr>
          <p:nvPr>
            <p:ph type="body" idx="1"/>
          </p:nvPr>
        </p:nvSpPr>
        <p:spPr>
          <a:xfrm>
            <a:off x="838200" y="2011680"/>
            <a:ext cx="10101943" cy="4160520"/>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800"/>
              <a:buChar char="•"/>
            </a:pPr>
            <a:r>
              <a:rPr lang="en-US">
                <a:latin typeface="Quattrocento Sans"/>
                <a:ea typeface="Quattrocento Sans"/>
                <a:cs typeface="Quattrocento Sans"/>
                <a:sym typeface="Quattrocento Sans"/>
              </a:rPr>
              <a:t>As a rule of thumb, never pass a data structure containing many fields to a module that only needs a few.</a:t>
            </a:r>
            <a:endParaRPr/>
          </a:p>
          <a:p>
            <a:pPr marL="228600" lvl="0" indent="-228600" algn="l" rtl="0">
              <a:lnSpc>
                <a:spcPct val="100000"/>
              </a:lnSpc>
              <a:spcBef>
                <a:spcPts val="1000"/>
              </a:spcBef>
              <a:spcAft>
                <a:spcPts val="0"/>
              </a:spcAft>
              <a:buClr>
                <a:schemeClr val="dk1"/>
              </a:buClr>
              <a:buSzPts val="2800"/>
              <a:buChar char="•"/>
            </a:pPr>
            <a:r>
              <a:rPr lang="en-US" i="1">
                <a:latin typeface="Quattrocento Sans"/>
                <a:ea typeface="Quattrocento Sans"/>
                <a:cs typeface="Quattrocento Sans"/>
                <a:sym typeface="Quattrocento Sans"/>
              </a:rPr>
              <a:t>Strength</a:t>
            </a:r>
            <a:r>
              <a:rPr lang="en-US">
                <a:latin typeface="Quattrocento Sans"/>
                <a:ea typeface="Quattrocento Sans"/>
                <a:cs typeface="Quattrocento Sans"/>
                <a:sym typeface="Quattrocento Sans"/>
              </a:rPr>
              <a:t>: It simplifies interfaces between modules.</a:t>
            </a:r>
            <a:endParaRPr/>
          </a:p>
          <a:p>
            <a:pPr marL="228600" lvl="0" indent="-228600" algn="l" rtl="0">
              <a:lnSpc>
                <a:spcPct val="100000"/>
              </a:lnSpc>
              <a:spcBef>
                <a:spcPts val="1000"/>
              </a:spcBef>
              <a:spcAft>
                <a:spcPts val="0"/>
              </a:spcAft>
              <a:buClr>
                <a:schemeClr val="dk1"/>
              </a:buClr>
              <a:buSzPts val="2800"/>
              <a:buChar char="•"/>
            </a:pPr>
            <a:r>
              <a:rPr lang="en-US" i="1">
                <a:latin typeface="Quattrocento Sans"/>
                <a:ea typeface="Quattrocento Sans"/>
                <a:cs typeface="Quattrocento Sans"/>
                <a:sym typeface="Quattrocento Sans"/>
              </a:rPr>
              <a:t>Weakness</a:t>
            </a:r>
            <a:r>
              <a:rPr lang="en-US">
                <a:latin typeface="Quattrocento Sans"/>
                <a:ea typeface="Quattrocento Sans"/>
                <a:cs typeface="Quattrocento Sans"/>
                <a:sym typeface="Quattrocento Sans"/>
              </a:rPr>
              <a:t>: bundling of unrelated data elements together in a structure. </a:t>
            </a:r>
            <a:endParaRPr/>
          </a:p>
        </p:txBody>
      </p:sp>
      <p:sp>
        <p:nvSpPr>
          <p:cNvPr id="274" name="Google Shape;27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2/12/2023</a:t>
            </a:r>
            <a:endParaRPr/>
          </a:p>
        </p:txBody>
      </p:sp>
      <p:sp>
        <p:nvSpPr>
          <p:cNvPr id="275" name="Google Shape;27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Tamjid 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2081e88be0d_0_4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i="0" dirty="0"/>
              <a:t>CONTROL COUPLING</a:t>
            </a:r>
            <a:endParaRPr i="0" dirty="0"/>
          </a:p>
        </p:txBody>
      </p:sp>
      <p:sp>
        <p:nvSpPr>
          <p:cNvPr id="282" name="Google Shape;282;g2081e88be0d_0_41"/>
          <p:cNvSpPr txBox="1">
            <a:spLocks noGrp="1"/>
          </p:cNvSpPr>
          <p:nvPr>
            <p:ph type="body" idx="1"/>
          </p:nvPr>
        </p:nvSpPr>
        <p:spPr>
          <a:xfrm>
            <a:off x="708975" y="1837300"/>
            <a:ext cx="10644900" cy="4334700"/>
          </a:xfrm>
          <a:prstGeom prst="rect">
            <a:avLst/>
          </a:prstGeom>
        </p:spPr>
        <p:txBody>
          <a:bodyPr spcFirstLastPara="1" wrap="square" lIns="91425" tIns="45700" rIns="91425" bIns="45700" anchor="t" anchorCtr="0">
            <a:normAutofit fontScale="92500"/>
          </a:bodyPr>
          <a:lstStyle/>
          <a:p>
            <a:pPr marL="457200" lvl="0" indent="-334327" algn="l" rtl="0">
              <a:spcBef>
                <a:spcPts val="1000"/>
              </a:spcBef>
              <a:spcAft>
                <a:spcPts val="0"/>
              </a:spcAft>
              <a:buSzPct val="64285"/>
              <a:buChar char="●"/>
            </a:pPr>
            <a:r>
              <a:rPr lang="en-US" dirty="0"/>
              <a:t>The manner or degree by which one software component influences the execution of another software component.</a:t>
            </a:r>
            <a:endParaRPr dirty="0"/>
          </a:p>
          <a:p>
            <a:pPr marL="457200" lvl="0" indent="0" algn="l" rtl="0">
              <a:spcBef>
                <a:spcPts val="1000"/>
              </a:spcBef>
              <a:spcAft>
                <a:spcPts val="0"/>
              </a:spcAft>
              <a:buNone/>
            </a:pPr>
            <a:endParaRPr dirty="0"/>
          </a:p>
          <a:p>
            <a:pPr marL="457200" lvl="0" indent="-334327" algn="l" rtl="0">
              <a:spcBef>
                <a:spcPts val="1000"/>
              </a:spcBef>
              <a:spcAft>
                <a:spcPts val="0"/>
              </a:spcAft>
              <a:buSzPct val="64285"/>
              <a:buChar char="●"/>
            </a:pPr>
            <a:r>
              <a:rPr lang="en-US" dirty="0"/>
              <a:t>The main goal of control coupling is to ensure that the connectivity between the software modules is correct and complete.</a:t>
            </a:r>
            <a:endParaRPr dirty="0"/>
          </a:p>
          <a:p>
            <a:pPr marL="457200" lvl="0" indent="0" algn="l" rtl="0">
              <a:spcBef>
                <a:spcPts val="1000"/>
              </a:spcBef>
              <a:spcAft>
                <a:spcPts val="0"/>
              </a:spcAft>
              <a:buNone/>
            </a:pPr>
            <a:endParaRPr dirty="0"/>
          </a:p>
          <a:p>
            <a:pPr marL="457200" lvl="0" indent="-334327" algn="l" rtl="0">
              <a:spcBef>
                <a:spcPts val="1000"/>
              </a:spcBef>
              <a:spcAft>
                <a:spcPts val="0"/>
              </a:spcAft>
              <a:buClr>
                <a:srgbClr val="273239"/>
              </a:buClr>
              <a:buSzPct val="64285"/>
              <a:buChar char="●"/>
            </a:pPr>
            <a:r>
              <a:rPr lang="en-US" dirty="0">
                <a:solidFill>
                  <a:srgbClr val="273239"/>
                </a:solidFill>
                <a:highlight>
                  <a:srgbClr val="FFFFFF"/>
                </a:highlight>
              </a:rPr>
              <a:t>The impact of this type of coupling on the software application can either be a positive one or a negative one</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2081e88be0d_0_4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i="0" dirty="0"/>
              <a:t>CONTROL COUPLING</a:t>
            </a:r>
            <a:endParaRPr i="0" dirty="0"/>
          </a:p>
          <a:p>
            <a:pPr marL="0" lvl="0" indent="0" algn="l" rtl="0">
              <a:spcBef>
                <a:spcPts val="0"/>
              </a:spcBef>
              <a:spcAft>
                <a:spcPts val="0"/>
              </a:spcAft>
              <a:buNone/>
            </a:pPr>
            <a:endParaRPr dirty="0"/>
          </a:p>
        </p:txBody>
      </p:sp>
      <p:pic>
        <p:nvPicPr>
          <p:cNvPr id="289" name="Google Shape;289;g2081e88be0d_0_48"/>
          <p:cNvPicPr preferRelativeResize="0"/>
          <p:nvPr/>
        </p:nvPicPr>
        <p:blipFill>
          <a:blip r:embed="rId3">
            <a:alphaModFix/>
          </a:blip>
          <a:stretch>
            <a:fillRect/>
          </a:stretch>
        </p:blipFill>
        <p:spPr>
          <a:xfrm>
            <a:off x="1693675" y="1568374"/>
            <a:ext cx="8567601" cy="4752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081e88be0d_0_5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i="0" dirty="0"/>
              <a:t>COMMON COUPLING</a:t>
            </a:r>
            <a:endParaRPr i="0" dirty="0"/>
          </a:p>
          <a:p>
            <a:pPr marL="0" lvl="0" indent="0" algn="l" rtl="0">
              <a:spcBef>
                <a:spcPts val="0"/>
              </a:spcBef>
              <a:spcAft>
                <a:spcPts val="0"/>
              </a:spcAft>
              <a:buNone/>
            </a:pPr>
            <a:endParaRPr dirty="0"/>
          </a:p>
        </p:txBody>
      </p:sp>
      <p:sp>
        <p:nvSpPr>
          <p:cNvPr id="296" name="Google Shape;296;g2081e88be0d_0_55"/>
          <p:cNvSpPr txBox="1">
            <a:spLocks noGrp="1"/>
          </p:cNvSpPr>
          <p:nvPr>
            <p:ph type="body" idx="1"/>
          </p:nvPr>
        </p:nvSpPr>
        <p:spPr>
          <a:xfrm>
            <a:off x="651050" y="1837300"/>
            <a:ext cx="10796700" cy="5020800"/>
          </a:xfrm>
          <a:prstGeom prst="rect">
            <a:avLst/>
          </a:prstGeom>
        </p:spPr>
        <p:txBody>
          <a:bodyPr spcFirstLastPara="1" wrap="square" lIns="91425" tIns="45700" rIns="91425" bIns="45700" anchor="t" anchorCtr="0">
            <a:noAutofit/>
          </a:bodyPr>
          <a:lstStyle/>
          <a:p>
            <a:pPr marL="457200" lvl="0" indent="-355600" algn="l" rtl="0">
              <a:spcBef>
                <a:spcPts val="1000"/>
              </a:spcBef>
              <a:spcAft>
                <a:spcPts val="0"/>
              </a:spcAft>
              <a:buClr>
                <a:srgbClr val="273239"/>
              </a:buClr>
              <a:buSzPts val="2000"/>
              <a:buChar char="●"/>
            </a:pPr>
            <a:r>
              <a:rPr lang="en-US" sz="2000">
                <a:solidFill>
                  <a:srgbClr val="273239"/>
                </a:solidFill>
                <a:highlight>
                  <a:srgbClr val="FFFFFF"/>
                </a:highlight>
              </a:rPr>
              <a:t> Common coupling is one of the types of coupling in which two or more modules share some global data structures.</a:t>
            </a:r>
            <a:endParaRPr sz="2000">
              <a:solidFill>
                <a:srgbClr val="273239"/>
              </a:solidFill>
              <a:highlight>
                <a:srgbClr val="FFFFFF"/>
              </a:highlight>
            </a:endParaRPr>
          </a:p>
          <a:p>
            <a:pPr marL="457200" lvl="0" indent="0" algn="l" rtl="0">
              <a:spcBef>
                <a:spcPts val="1000"/>
              </a:spcBef>
              <a:spcAft>
                <a:spcPts val="0"/>
              </a:spcAft>
              <a:buNone/>
            </a:pPr>
            <a:endParaRPr sz="2000">
              <a:solidFill>
                <a:srgbClr val="273239"/>
              </a:solidFill>
              <a:highlight>
                <a:srgbClr val="FFFFFF"/>
              </a:highlight>
            </a:endParaRPr>
          </a:p>
          <a:p>
            <a:pPr marL="457200" lvl="0" indent="-355600" algn="l" rtl="0">
              <a:spcBef>
                <a:spcPts val="1000"/>
              </a:spcBef>
              <a:spcAft>
                <a:spcPts val="0"/>
              </a:spcAft>
              <a:buClr>
                <a:srgbClr val="273239"/>
              </a:buClr>
              <a:buSzPts val="2000"/>
              <a:buChar char="●"/>
            </a:pPr>
            <a:r>
              <a:rPr lang="en-US" sz="2000">
                <a:solidFill>
                  <a:srgbClr val="273239"/>
                </a:solidFill>
                <a:highlight>
                  <a:srgbClr val="FFFFFF"/>
                </a:highlight>
              </a:rPr>
              <a:t> Any change performed on the global information field return and prompts every one of the modules that have gotten to the data through it.</a:t>
            </a:r>
            <a:endParaRPr sz="2000">
              <a:solidFill>
                <a:srgbClr val="273239"/>
              </a:solidFill>
              <a:highlight>
                <a:srgbClr val="FFFFFF"/>
              </a:highlight>
            </a:endParaRPr>
          </a:p>
          <a:p>
            <a:pPr marL="457200" lvl="0" indent="0" algn="l" rtl="0">
              <a:spcBef>
                <a:spcPts val="1000"/>
              </a:spcBef>
              <a:spcAft>
                <a:spcPts val="0"/>
              </a:spcAft>
              <a:buNone/>
            </a:pPr>
            <a:endParaRPr sz="2000">
              <a:solidFill>
                <a:srgbClr val="273239"/>
              </a:solidFill>
              <a:highlight>
                <a:srgbClr val="FFFFFF"/>
              </a:highlight>
            </a:endParaRPr>
          </a:p>
          <a:p>
            <a:pPr marL="457200" lvl="0" indent="-355600" algn="l" rtl="0">
              <a:spcBef>
                <a:spcPts val="1000"/>
              </a:spcBef>
              <a:spcAft>
                <a:spcPts val="0"/>
              </a:spcAft>
              <a:buClr>
                <a:srgbClr val="273239"/>
              </a:buClr>
              <a:buSzPts val="2000"/>
              <a:buChar char="●"/>
            </a:pPr>
            <a:r>
              <a:rPr lang="en-US" sz="2000">
                <a:solidFill>
                  <a:srgbClr val="273239"/>
                </a:solidFill>
                <a:highlight>
                  <a:srgbClr val="FFFFFF"/>
                </a:highlight>
              </a:rPr>
              <a:t>It can make some transmission errors and unidentified issues when the changes are made to global information. </a:t>
            </a:r>
            <a:endParaRPr sz="2000">
              <a:solidFill>
                <a:srgbClr val="273239"/>
              </a:solidFill>
              <a:highlight>
                <a:srgbClr val="FFFFFF"/>
              </a:highlight>
            </a:endParaRPr>
          </a:p>
          <a:p>
            <a:pPr marL="0" lvl="0" indent="0" algn="l" rtl="0">
              <a:spcBef>
                <a:spcPts val="1000"/>
              </a:spcBef>
              <a:spcAft>
                <a:spcPts val="0"/>
              </a:spcAft>
              <a:buNone/>
            </a:pPr>
            <a:endParaRPr sz="2000">
              <a:solidFill>
                <a:srgbClr val="273239"/>
              </a:solidFill>
              <a:highlight>
                <a:srgbClr val="FFFFFF"/>
              </a:highlight>
            </a:endParaRPr>
          </a:p>
          <a:p>
            <a:pPr marL="457200" lvl="0" indent="-355600" algn="l" rtl="0">
              <a:spcBef>
                <a:spcPts val="1000"/>
              </a:spcBef>
              <a:spcAft>
                <a:spcPts val="0"/>
              </a:spcAft>
              <a:buClr>
                <a:srgbClr val="273239"/>
              </a:buClr>
              <a:buSzPts val="2000"/>
              <a:buChar char="●"/>
            </a:pPr>
            <a:r>
              <a:rPr lang="en-US" sz="2000">
                <a:solidFill>
                  <a:srgbClr val="273239"/>
                </a:solidFill>
                <a:highlight>
                  <a:srgbClr val="FFFFFF"/>
                </a:highlight>
              </a:rPr>
              <a:t>We can control this coupling by reducing the use of common global data or by separation. </a:t>
            </a:r>
            <a:endParaRPr sz="2000">
              <a:solidFill>
                <a:srgbClr val="273239"/>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2081e88be0d_0_6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i="0" dirty="0"/>
              <a:t>COMMON COUPLING</a:t>
            </a:r>
            <a:endParaRPr i="0" dirty="0"/>
          </a:p>
          <a:p>
            <a:pPr marL="0" lvl="0" indent="0" algn="l" rtl="0">
              <a:spcBef>
                <a:spcPts val="0"/>
              </a:spcBef>
              <a:spcAft>
                <a:spcPts val="0"/>
              </a:spcAft>
              <a:buNone/>
            </a:pPr>
            <a:endParaRPr dirty="0"/>
          </a:p>
        </p:txBody>
      </p:sp>
      <p:sp>
        <p:nvSpPr>
          <p:cNvPr id="303" name="Google Shape;303;g2081e88be0d_0_66"/>
          <p:cNvSpPr txBox="1">
            <a:spLocks noGrp="1"/>
          </p:cNvSpPr>
          <p:nvPr>
            <p:ph type="body" idx="1"/>
          </p:nvPr>
        </p:nvSpPr>
        <p:spPr>
          <a:xfrm>
            <a:off x="721163" y="4965078"/>
            <a:ext cx="10644900" cy="1774500"/>
          </a:xfrm>
          <a:prstGeom prst="rect">
            <a:avLst/>
          </a:prstGeom>
        </p:spPr>
        <p:txBody>
          <a:bodyPr spcFirstLastPara="1" wrap="square" lIns="91425" tIns="45700" rIns="91425" bIns="45700" anchor="t" anchorCtr="0">
            <a:normAutofit fontScale="92500" lnSpcReduction="20000"/>
          </a:bodyPr>
          <a:lstStyle/>
          <a:p>
            <a:pPr marL="457200" lvl="0" indent="-328453" algn="l" rtl="0">
              <a:spcBef>
                <a:spcPts val="1000"/>
              </a:spcBef>
              <a:spcAft>
                <a:spcPts val="0"/>
              </a:spcAft>
              <a:buClr>
                <a:srgbClr val="273239"/>
              </a:buClr>
              <a:buSzPct val="100000"/>
              <a:buChar char="•"/>
            </a:pPr>
            <a:r>
              <a:rPr lang="en-US" sz="1700">
                <a:solidFill>
                  <a:srgbClr val="273239"/>
                </a:solidFill>
                <a:highlight>
                  <a:srgbClr val="FFFFFF"/>
                </a:highlight>
              </a:rPr>
              <a:t>Common coupling goes under the classification of tight coupling which isn’t attractive .</a:t>
            </a:r>
            <a:endParaRPr sz="1700">
              <a:solidFill>
                <a:srgbClr val="273239"/>
              </a:solidFill>
              <a:highlight>
                <a:srgbClr val="FFFFFF"/>
              </a:highlight>
            </a:endParaRPr>
          </a:p>
          <a:p>
            <a:pPr marL="457200" lvl="0" indent="0" algn="l" rtl="0">
              <a:spcBef>
                <a:spcPts val="1000"/>
              </a:spcBef>
              <a:spcAft>
                <a:spcPts val="0"/>
              </a:spcAft>
              <a:buNone/>
            </a:pPr>
            <a:endParaRPr sz="1700">
              <a:solidFill>
                <a:srgbClr val="273239"/>
              </a:solidFill>
              <a:highlight>
                <a:srgbClr val="FFFFFF"/>
              </a:highlight>
            </a:endParaRPr>
          </a:p>
          <a:p>
            <a:pPr marL="457200" lvl="0" indent="-328453" algn="l" rtl="0">
              <a:spcBef>
                <a:spcPts val="1000"/>
              </a:spcBef>
              <a:spcAft>
                <a:spcPts val="0"/>
              </a:spcAft>
              <a:buClr>
                <a:srgbClr val="273239"/>
              </a:buClr>
              <a:buSzPct val="100000"/>
              <a:buChar char="•"/>
            </a:pPr>
            <a:r>
              <a:rPr lang="en-US" sz="1700">
                <a:solidFill>
                  <a:srgbClr val="273239"/>
                </a:solidFill>
                <a:highlight>
                  <a:srgbClr val="FFFFFF"/>
                </a:highlight>
              </a:rPr>
              <a:t> Tight coupling implies that various modules inside a program are strongly subject to each other.</a:t>
            </a:r>
            <a:endParaRPr sz="1700">
              <a:solidFill>
                <a:srgbClr val="273239"/>
              </a:solidFill>
              <a:highlight>
                <a:srgbClr val="FFFFFF"/>
              </a:highlight>
            </a:endParaRPr>
          </a:p>
          <a:p>
            <a:pPr marL="457200" lvl="0" indent="0" algn="l" rtl="0">
              <a:spcBef>
                <a:spcPts val="1000"/>
              </a:spcBef>
              <a:spcAft>
                <a:spcPts val="0"/>
              </a:spcAft>
              <a:buNone/>
            </a:pPr>
            <a:endParaRPr sz="1700">
              <a:solidFill>
                <a:srgbClr val="273239"/>
              </a:solidFill>
              <a:highlight>
                <a:srgbClr val="FFFFFF"/>
              </a:highlight>
            </a:endParaRPr>
          </a:p>
          <a:p>
            <a:pPr marL="457200" lvl="0" indent="-328453" algn="l" rtl="0">
              <a:spcBef>
                <a:spcPts val="1000"/>
              </a:spcBef>
              <a:spcAft>
                <a:spcPts val="0"/>
              </a:spcAft>
              <a:buClr>
                <a:srgbClr val="273239"/>
              </a:buClr>
              <a:buSzPct val="100000"/>
              <a:buChar char="•"/>
            </a:pPr>
            <a:r>
              <a:rPr lang="en-US" sz="1700">
                <a:solidFill>
                  <a:srgbClr val="273239"/>
                </a:solidFill>
                <a:highlight>
                  <a:srgbClr val="FFFFFF"/>
                </a:highlight>
              </a:rPr>
              <a:t>Typically, common coupling offers tight coupling which decreases the module’s adaptability and re-convenience.</a:t>
            </a:r>
            <a:endParaRPr sz="1700">
              <a:solidFill>
                <a:srgbClr val="273239"/>
              </a:solidFill>
              <a:highlight>
                <a:srgbClr val="FFFFFF"/>
              </a:highlight>
            </a:endParaRPr>
          </a:p>
        </p:txBody>
      </p:sp>
      <p:pic>
        <p:nvPicPr>
          <p:cNvPr id="304" name="Google Shape;304;g2081e88be0d_0_66"/>
          <p:cNvPicPr preferRelativeResize="0"/>
          <p:nvPr/>
        </p:nvPicPr>
        <p:blipFill>
          <a:blip r:embed="rId3">
            <a:alphaModFix/>
          </a:blip>
          <a:stretch>
            <a:fillRect/>
          </a:stretch>
        </p:blipFill>
        <p:spPr>
          <a:xfrm>
            <a:off x="3651425" y="1343000"/>
            <a:ext cx="4784375" cy="3380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2081e88be0d_0_7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i="0" dirty="0"/>
              <a:t>CONTENT COUPLING</a:t>
            </a:r>
            <a:endParaRPr i="0" dirty="0"/>
          </a:p>
        </p:txBody>
      </p:sp>
      <p:sp>
        <p:nvSpPr>
          <p:cNvPr id="311" name="Google Shape;311;g2081e88be0d_0_76"/>
          <p:cNvSpPr txBox="1">
            <a:spLocks noGrp="1"/>
          </p:cNvSpPr>
          <p:nvPr>
            <p:ph type="body" idx="1"/>
          </p:nvPr>
        </p:nvSpPr>
        <p:spPr>
          <a:xfrm>
            <a:off x="838200" y="2011680"/>
            <a:ext cx="10515600" cy="4160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rmAutofit lnSpcReduction="10000"/>
          </a:bodyPr>
          <a:lstStyle/>
          <a:p>
            <a:pPr marL="457200" lvl="0" indent="-355600" algn="l" rtl="0">
              <a:spcBef>
                <a:spcPts val="1000"/>
              </a:spcBef>
              <a:spcAft>
                <a:spcPts val="0"/>
              </a:spcAft>
              <a:buClr>
                <a:srgbClr val="374151"/>
              </a:buClr>
              <a:buSzPts val="2000"/>
              <a:buChar char="•"/>
            </a:pPr>
            <a:r>
              <a:rPr lang="en-US" sz="2000">
                <a:solidFill>
                  <a:srgbClr val="374151"/>
                </a:solidFill>
              </a:rPr>
              <a:t>Content Coupling occurs when one module is directly dependent on the content of another module, such as its data structure or the specific values it contains.</a:t>
            </a:r>
            <a:endParaRPr sz="2000">
              <a:solidFill>
                <a:srgbClr val="374151"/>
              </a:solidFill>
            </a:endParaRPr>
          </a:p>
          <a:p>
            <a:pPr marL="457200" lvl="0" indent="0" algn="l" rtl="0">
              <a:spcBef>
                <a:spcPts val="1000"/>
              </a:spcBef>
              <a:spcAft>
                <a:spcPts val="0"/>
              </a:spcAft>
              <a:buNone/>
            </a:pPr>
            <a:endParaRPr sz="2000">
              <a:solidFill>
                <a:srgbClr val="374151"/>
              </a:solidFill>
            </a:endParaRPr>
          </a:p>
          <a:p>
            <a:pPr marL="457200" lvl="0" indent="-355600" algn="l" rtl="0">
              <a:spcBef>
                <a:spcPts val="1000"/>
              </a:spcBef>
              <a:spcAft>
                <a:spcPts val="0"/>
              </a:spcAft>
              <a:buClr>
                <a:srgbClr val="374151"/>
              </a:buClr>
              <a:buSzPts val="2000"/>
              <a:buChar char="•"/>
            </a:pPr>
            <a:r>
              <a:rPr lang="en-US" sz="2000">
                <a:solidFill>
                  <a:srgbClr val="374151"/>
                </a:solidFill>
              </a:rPr>
              <a:t>In content coupling, a change in one module can cause significant changes in another module, leading to unexpected consequences. </a:t>
            </a:r>
            <a:endParaRPr sz="2000">
              <a:solidFill>
                <a:srgbClr val="374151"/>
              </a:solidFill>
            </a:endParaRPr>
          </a:p>
          <a:p>
            <a:pPr marL="457200" lvl="0" indent="0" algn="l" rtl="0">
              <a:spcBef>
                <a:spcPts val="1000"/>
              </a:spcBef>
              <a:spcAft>
                <a:spcPts val="0"/>
              </a:spcAft>
              <a:buNone/>
            </a:pPr>
            <a:endParaRPr sz="2000">
              <a:solidFill>
                <a:srgbClr val="374151"/>
              </a:solidFill>
            </a:endParaRPr>
          </a:p>
          <a:p>
            <a:pPr marL="457200" lvl="0" indent="-355600" algn="l" rtl="0">
              <a:spcBef>
                <a:spcPts val="1000"/>
              </a:spcBef>
              <a:spcAft>
                <a:spcPts val="0"/>
              </a:spcAft>
              <a:buClr>
                <a:srgbClr val="374151"/>
              </a:buClr>
              <a:buSzPts val="2000"/>
              <a:buChar char="•"/>
            </a:pPr>
            <a:r>
              <a:rPr lang="en-US" sz="2000">
                <a:solidFill>
                  <a:srgbClr val="374151"/>
                </a:solidFill>
              </a:rPr>
              <a:t>This type of coupling can make the software system difficult to maintain, modify, and test.</a:t>
            </a:r>
            <a:endParaRPr sz="2000">
              <a:solidFill>
                <a:srgbClr val="374151"/>
              </a:solidFill>
            </a:endParaRPr>
          </a:p>
          <a:p>
            <a:pPr marL="457200" lvl="0" indent="0" algn="l" rtl="0">
              <a:spcBef>
                <a:spcPts val="1000"/>
              </a:spcBef>
              <a:spcAft>
                <a:spcPts val="0"/>
              </a:spcAft>
              <a:buNone/>
            </a:pPr>
            <a:endParaRPr sz="2000">
              <a:solidFill>
                <a:srgbClr val="374151"/>
              </a:solidFill>
            </a:endParaRPr>
          </a:p>
          <a:p>
            <a:pPr marL="457200" lvl="0" indent="0" algn="l" rtl="0">
              <a:spcBef>
                <a:spcPts val="1000"/>
              </a:spcBef>
              <a:spcAft>
                <a:spcPts val="0"/>
              </a:spcAft>
              <a:buNone/>
            </a:pPr>
            <a:endParaRPr sz="2000">
              <a:solidFill>
                <a:srgbClr val="37415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g2081e88be0d_0_8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i="0" dirty="0"/>
              <a:t>CONTENT COUPLING</a:t>
            </a:r>
            <a:endParaRPr i="0" dirty="0"/>
          </a:p>
          <a:p>
            <a:pPr marL="0" lvl="0" indent="0" algn="l" rtl="0">
              <a:spcBef>
                <a:spcPts val="0"/>
              </a:spcBef>
              <a:spcAft>
                <a:spcPts val="0"/>
              </a:spcAft>
              <a:buNone/>
            </a:pPr>
            <a:endParaRPr dirty="0"/>
          </a:p>
        </p:txBody>
      </p:sp>
      <p:sp>
        <p:nvSpPr>
          <p:cNvPr id="318" name="Google Shape;318;g2081e88be0d_0_86"/>
          <p:cNvSpPr txBox="1">
            <a:spLocks noGrp="1"/>
          </p:cNvSpPr>
          <p:nvPr>
            <p:ph type="body" idx="1"/>
          </p:nvPr>
        </p:nvSpPr>
        <p:spPr>
          <a:xfrm>
            <a:off x="838200" y="1690825"/>
            <a:ext cx="10515600" cy="4481400"/>
          </a:xfrm>
          <a:prstGeom prst="rect">
            <a:avLst/>
          </a:prstGeom>
        </p:spPr>
        <p:txBody>
          <a:bodyPr spcFirstLastPara="1" wrap="square" lIns="91425" tIns="45700" rIns="91425" bIns="45700" anchor="t" anchorCtr="0">
            <a:normAutofit/>
          </a:bodyPr>
          <a:lstStyle/>
          <a:p>
            <a:pPr marL="457200" lvl="0" indent="-355600" algn="l" rtl="0">
              <a:spcBef>
                <a:spcPts val="1000"/>
              </a:spcBef>
              <a:spcAft>
                <a:spcPts val="0"/>
              </a:spcAft>
              <a:buClr>
                <a:srgbClr val="374151"/>
              </a:buClr>
              <a:buSzPts val="2000"/>
              <a:buChar char="•"/>
            </a:pPr>
            <a:r>
              <a:rPr lang="en-US" sz="2000">
                <a:solidFill>
                  <a:srgbClr val="374151"/>
                </a:solidFill>
              </a:rPr>
              <a:t>To avoid content coupling, it's recommended to use other software design patterns such as data abstraction and encapsulation, which promote loose coupling between modules.</a:t>
            </a:r>
            <a:endParaRPr sz="2000">
              <a:solidFill>
                <a:srgbClr val="374151"/>
              </a:solidFill>
            </a:endParaRPr>
          </a:p>
          <a:p>
            <a:pPr marL="457200" lvl="0" indent="0" algn="l" rtl="0">
              <a:spcBef>
                <a:spcPts val="1000"/>
              </a:spcBef>
              <a:spcAft>
                <a:spcPts val="0"/>
              </a:spcAft>
              <a:buNone/>
            </a:pPr>
            <a:endParaRPr sz="2300">
              <a:solidFill>
                <a:srgbClr val="374151"/>
              </a:solidFill>
            </a:endParaRPr>
          </a:p>
          <a:p>
            <a:pPr marL="457200" lvl="0" indent="-374650" algn="l" rtl="0">
              <a:spcBef>
                <a:spcPts val="1000"/>
              </a:spcBef>
              <a:spcAft>
                <a:spcPts val="0"/>
              </a:spcAft>
              <a:buClr>
                <a:srgbClr val="374151"/>
              </a:buClr>
              <a:buSzPts val="2300"/>
              <a:buChar char="•"/>
            </a:pPr>
            <a:r>
              <a:rPr lang="en-US" sz="2300">
                <a:solidFill>
                  <a:srgbClr val="374151"/>
                </a:solidFill>
              </a:rPr>
              <a:t>Additionally, you can use design patterns such as inversion of control, and service-oriented architecture, which promote the separation of concerns between modules, further reducing the coupling between them.</a:t>
            </a:r>
            <a:endParaRPr sz="2300">
              <a:solidFill>
                <a:srgbClr val="374151"/>
              </a:solidFill>
            </a:endParaRPr>
          </a:p>
          <a:p>
            <a:pPr marL="457200" lvl="0" indent="0" algn="l" rtl="0">
              <a:spcBef>
                <a:spcPts val="1000"/>
              </a:spcBef>
              <a:spcAft>
                <a:spcPts val="0"/>
              </a:spcAft>
              <a:buNone/>
            </a:pPr>
            <a:endParaRPr sz="2300">
              <a:solidFill>
                <a:srgbClr val="374151"/>
              </a:solidFill>
            </a:endParaRPr>
          </a:p>
          <a:p>
            <a:pPr marL="457200" lvl="0" indent="-374650" algn="l" rtl="0">
              <a:spcBef>
                <a:spcPts val="1000"/>
              </a:spcBef>
              <a:spcAft>
                <a:spcPts val="0"/>
              </a:spcAft>
              <a:buClr>
                <a:srgbClr val="374151"/>
              </a:buClr>
              <a:buSzPts val="2300"/>
              <a:buChar char="•"/>
            </a:pPr>
            <a:r>
              <a:rPr lang="en-US" sz="2300">
                <a:solidFill>
                  <a:srgbClr val="374151"/>
                </a:solidFill>
              </a:rPr>
              <a:t>In conclusion, content coupling can make software systems more rigid and harder to maintain</a:t>
            </a:r>
            <a:endParaRPr sz="2300">
              <a:solidFill>
                <a:srgbClr val="37415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2081e88be0d_0_9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i="0" dirty="0"/>
              <a:t>EXTERNAL COUPLING</a:t>
            </a:r>
            <a:endParaRPr i="0" dirty="0"/>
          </a:p>
        </p:txBody>
      </p:sp>
      <p:sp>
        <p:nvSpPr>
          <p:cNvPr id="325" name="Google Shape;325;g2081e88be0d_0_94"/>
          <p:cNvSpPr txBox="1">
            <a:spLocks noGrp="1"/>
          </p:cNvSpPr>
          <p:nvPr>
            <p:ph type="body" idx="1"/>
          </p:nvPr>
        </p:nvSpPr>
        <p:spPr>
          <a:xfrm>
            <a:off x="838200" y="2011680"/>
            <a:ext cx="10515600" cy="4160400"/>
          </a:xfrm>
          <a:prstGeom prst="rect">
            <a:avLst/>
          </a:prstGeom>
        </p:spPr>
        <p:txBody>
          <a:bodyPr spcFirstLastPara="1" wrap="square" lIns="91425" tIns="45700" rIns="91425" bIns="45700" anchor="t" anchorCtr="0">
            <a:normAutofit fontScale="92500" lnSpcReduction="10000"/>
          </a:bodyPr>
          <a:lstStyle/>
          <a:p>
            <a:pPr marL="0" lvl="0" indent="0" algn="l" rtl="0">
              <a:spcBef>
                <a:spcPts val="1000"/>
              </a:spcBef>
              <a:spcAft>
                <a:spcPts val="0"/>
              </a:spcAft>
              <a:buNone/>
            </a:pPr>
            <a:r>
              <a:rPr lang="en-US" sz="2300">
                <a:solidFill>
                  <a:srgbClr val="313135"/>
                </a:solidFill>
              </a:rPr>
              <a:t>External coupling occurs when one or more modules share a format, interface or communication protocol, that is imposed upon them. </a:t>
            </a:r>
            <a:endParaRPr sz="2300">
              <a:solidFill>
                <a:srgbClr val="313135"/>
              </a:solidFill>
            </a:endParaRPr>
          </a:p>
          <a:p>
            <a:pPr marL="0" lvl="0" indent="0" algn="l" rtl="0">
              <a:spcBef>
                <a:spcPts val="1000"/>
              </a:spcBef>
              <a:spcAft>
                <a:spcPts val="0"/>
              </a:spcAft>
              <a:buNone/>
            </a:pPr>
            <a:endParaRPr sz="2300">
              <a:solidFill>
                <a:srgbClr val="313135"/>
              </a:solidFill>
            </a:endParaRPr>
          </a:p>
          <a:p>
            <a:pPr marL="0" lvl="0" indent="0" algn="l" rtl="0">
              <a:spcBef>
                <a:spcPts val="1000"/>
              </a:spcBef>
              <a:spcAft>
                <a:spcPts val="0"/>
              </a:spcAft>
              <a:buNone/>
            </a:pPr>
            <a:r>
              <a:rPr lang="en-US" sz="2300">
                <a:solidFill>
                  <a:srgbClr val="273239"/>
                </a:solidFill>
                <a:highlight>
                  <a:srgbClr val="FFFFFF"/>
                </a:highlight>
              </a:rPr>
              <a:t> the modules depend on other modules, external to the software being developed or to a particular type of hardware.</a:t>
            </a:r>
            <a:endParaRPr sz="2300">
              <a:solidFill>
                <a:srgbClr val="313135"/>
              </a:solidFill>
            </a:endParaRPr>
          </a:p>
          <a:p>
            <a:pPr marL="0" lvl="0" indent="0" algn="l" rtl="0">
              <a:spcBef>
                <a:spcPts val="1000"/>
              </a:spcBef>
              <a:spcAft>
                <a:spcPts val="0"/>
              </a:spcAft>
              <a:buNone/>
            </a:pPr>
            <a:endParaRPr sz="2300">
              <a:solidFill>
                <a:srgbClr val="313135"/>
              </a:solidFill>
            </a:endParaRPr>
          </a:p>
          <a:p>
            <a:pPr marL="0" lvl="0" indent="0" algn="l" rtl="0">
              <a:spcBef>
                <a:spcPts val="1000"/>
              </a:spcBef>
              <a:spcAft>
                <a:spcPts val="0"/>
              </a:spcAft>
              <a:buNone/>
            </a:pPr>
            <a:r>
              <a:rPr lang="en-US" sz="2300">
                <a:solidFill>
                  <a:srgbClr val="313135"/>
                </a:solidFill>
              </a:rPr>
              <a:t>This usually happens when modules are in direct communication with infrastructure layers, e.g., OS functions.</a:t>
            </a:r>
            <a:endParaRPr sz="2300">
              <a:solidFill>
                <a:srgbClr val="313135"/>
              </a:solidFill>
            </a:endParaRPr>
          </a:p>
          <a:p>
            <a:pPr marL="0" lvl="0" indent="0" algn="l" rtl="0">
              <a:spcBef>
                <a:spcPts val="1000"/>
              </a:spcBef>
              <a:spcAft>
                <a:spcPts val="0"/>
              </a:spcAft>
              <a:buNone/>
            </a:pPr>
            <a:endParaRPr sz="2300">
              <a:solidFill>
                <a:srgbClr val="313135"/>
              </a:solidFill>
            </a:endParaRPr>
          </a:p>
          <a:p>
            <a:pPr marL="0" lvl="0" indent="0" algn="l" rtl="0">
              <a:spcBef>
                <a:spcPts val="1000"/>
              </a:spcBef>
              <a:spcAft>
                <a:spcPts val="0"/>
              </a:spcAft>
              <a:buNone/>
            </a:pPr>
            <a:r>
              <a:rPr lang="en-US" sz="2300">
                <a:solidFill>
                  <a:srgbClr val="374151"/>
                </a:solidFill>
              </a:rPr>
              <a:t>In software design, it is important to minimize external coupling as much as possible to make the system more modular, flexible, and maintainable.</a:t>
            </a:r>
            <a:endParaRPr sz="2300">
              <a:solidFill>
                <a:srgbClr val="313135"/>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2081e88be0d_0_104"/>
          <p:cNvSpPr txBox="1"/>
          <p:nvPr/>
        </p:nvSpPr>
        <p:spPr>
          <a:xfrm>
            <a:off x="0" y="2497600"/>
            <a:ext cx="12192000" cy="1569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9000" dirty="0">
                <a:solidFill>
                  <a:schemeClr val="tx1"/>
                </a:solidFill>
                <a:latin typeface="Caveat SemiBold"/>
                <a:ea typeface="Caveat SemiBold"/>
                <a:cs typeface="Caveat SemiBold"/>
                <a:sym typeface="Caveat SemiBold"/>
              </a:rPr>
              <a:t>Thank You</a:t>
            </a:r>
            <a:endParaRPr sz="9000" dirty="0">
              <a:solidFill>
                <a:schemeClr val="tx1"/>
              </a:solidFill>
              <a:latin typeface="Caveat SemiBold"/>
              <a:ea typeface="Caveat SemiBold"/>
              <a:cs typeface="Caveat SemiBold"/>
              <a:sym typeface="Cave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081e88be0d_0_3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i="0" dirty="0"/>
              <a:t>Cohesion:</a:t>
            </a:r>
            <a:endParaRPr i="0" dirty="0"/>
          </a:p>
        </p:txBody>
      </p:sp>
      <p:sp>
        <p:nvSpPr>
          <p:cNvPr id="116" name="Google Shape;116;g2081e88be0d_0_34"/>
          <p:cNvSpPr txBox="1">
            <a:spLocks noGrp="1"/>
          </p:cNvSpPr>
          <p:nvPr>
            <p:ph type="body" idx="1"/>
          </p:nvPr>
        </p:nvSpPr>
        <p:spPr>
          <a:xfrm>
            <a:off x="838200" y="2011680"/>
            <a:ext cx="10515600" cy="4160400"/>
          </a:xfrm>
          <a:prstGeom prst="rect">
            <a:avLst/>
          </a:prstGeom>
        </p:spPr>
        <p:txBody>
          <a:bodyPr spcFirstLastPara="1" wrap="square" lIns="91425" tIns="45700" rIns="91425" bIns="45700" anchor="t" anchorCtr="0">
            <a:normAutofit/>
          </a:bodyPr>
          <a:lstStyle/>
          <a:p>
            <a:pPr marL="457200" lvl="0" indent="-387350" algn="l" rtl="0">
              <a:spcBef>
                <a:spcPts val="1000"/>
              </a:spcBef>
              <a:spcAft>
                <a:spcPts val="0"/>
              </a:spcAft>
              <a:buClr>
                <a:srgbClr val="273239"/>
              </a:buClr>
              <a:buSzPts val="2500"/>
              <a:buChar char="❖"/>
            </a:pPr>
            <a:r>
              <a:rPr lang="en-US" sz="2500">
                <a:solidFill>
                  <a:srgbClr val="273239"/>
                </a:solidFill>
                <a:highlight>
                  <a:srgbClr val="FFFFFF"/>
                </a:highlight>
                <a:latin typeface="Arial"/>
                <a:ea typeface="Arial"/>
                <a:cs typeface="Arial"/>
                <a:sym typeface="Arial"/>
              </a:rPr>
              <a:t>Cohesion refers to the degree to which elements within a module work together to fulfill a single, well-defined purpose.</a:t>
            </a:r>
            <a:endParaRPr sz="2500">
              <a:solidFill>
                <a:srgbClr val="273239"/>
              </a:solidFill>
              <a:highlight>
                <a:srgbClr val="FFFFFF"/>
              </a:highlight>
              <a:latin typeface="Arial"/>
              <a:ea typeface="Arial"/>
              <a:cs typeface="Arial"/>
              <a:sym typeface="Arial"/>
            </a:endParaRPr>
          </a:p>
          <a:p>
            <a:pPr marL="457200" lvl="0" indent="0" algn="l" rtl="0">
              <a:spcBef>
                <a:spcPts val="1000"/>
              </a:spcBef>
              <a:spcAft>
                <a:spcPts val="0"/>
              </a:spcAft>
              <a:buNone/>
            </a:pPr>
            <a:endParaRPr sz="2500">
              <a:solidFill>
                <a:srgbClr val="273239"/>
              </a:solidFill>
              <a:highlight>
                <a:srgbClr val="FFFFFF"/>
              </a:highlight>
              <a:latin typeface="Arial"/>
              <a:ea typeface="Arial"/>
              <a:cs typeface="Arial"/>
              <a:sym typeface="Arial"/>
            </a:endParaRPr>
          </a:p>
          <a:p>
            <a:pPr marL="457200" lvl="0" indent="-387350" algn="l" rtl="0">
              <a:spcBef>
                <a:spcPts val="1000"/>
              </a:spcBef>
              <a:spcAft>
                <a:spcPts val="0"/>
              </a:spcAft>
              <a:buClr>
                <a:srgbClr val="273239"/>
              </a:buClr>
              <a:buSzPts val="2500"/>
              <a:buChar char="❖"/>
            </a:pPr>
            <a:r>
              <a:rPr lang="en-US" sz="2500">
                <a:solidFill>
                  <a:srgbClr val="273239"/>
                </a:solidFill>
                <a:highlight>
                  <a:srgbClr val="FFFFFF"/>
                </a:highlight>
                <a:latin typeface="Arial"/>
                <a:ea typeface="Arial"/>
                <a:cs typeface="Arial"/>
                <a:sym typeface="Arial"/>
              </a:rPr>
              <a:t> High cohesion means that elements are closely related and focused on a single purpose, while low cohesion means that elements are loosely related and serve multiple purposes.</a:t>
            </a:r>
            <a:endParaRPr sz="25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
          <p:cNvSpPr txBox="1">
            <a:spLocks noGrp="1"/>
          </p:cNvSpPr>
          <p:nvPr>
            <p:ph type="ctrTitle"/>
          </p:nvPr>
        </p:nvSpPr>
        <p:spPr>
          <a:xfrm>
            <a:off x="200078" y="-1632204"/>
            <a:ext cx="5705856" cy="32644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800"/>
              <a:buFont typeface="Abril Fatface"/>
              <a:buNone/>
            </a:pPr>
            <a:r>
              <a:rPr lang="en-US" i="0"/>
              <a:t>Software Patterns</a:t>
            </a:r>
            <a:endParaRPr i="0"/>
          </a:p>
        </p:txBody>
      </p:sp>
      <p:sp>
        <p:nvSpPr>
          <p:cNvPr id="122" name="Google Shape;122;p1"/>
          <p:cNvSpPr txBox="1">
            <a:spLocks noGrp="1"/>
          </p:cNvSpPr>
          <p:nvPr>
            <p:ph type="subTitle" idx="1"/>
          </p:nvPr>
        </p:nvSpPr>
        <p:spPr>
          <a:xfrm>
            <a:off x="390144" y="1759175"/>
            <a:ext cx="5705856" cy="996696"/>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2400"/>
              <a:buNone/>
            </a:pPr>
            <a:r>
              <a:rPr lang="en-US" b="1">
                <a:latin typeface="Arial"/>
                <a:ea typeface="Arial"/>
                <a:cs typeface="Arial"/>
                <a:sym typeface="Arial"/>
              </a:rPr>
              <a:t>TYPES OF COHESION</a:t>
            </a:r>
            <a:endParaRPr b="1">
              <a:latin typeface="Arial"/>
              <a:ea typeface="Arial"/>
              <a:cs typeface="Arial"/>
              <a:sym typeface="Arial"/>
            </a:endParaRPr>
          </a:p>
        </p:txBody>
      </p:sp>
      <p:pic>
        <p:nvPicPr>
          <p:cNvPr id="123" name="Google Shape;123;p1" descr="Do you care about Cohesion in Javascript functions? | by Rajasegar  Chandiran | Medium"/>
          <p:cNvPicPr preferRelativeResize="0"/>
          <p:nvPr/>
        </p:nvPicPr>
        <p:blipFill rotWithShape="1">
          <a:blip r:embed="rId3">
            <a:alphaModFix/>
          </a:blip>
          <a:srcRect/>
          <a:stretch/>
        </p:blipFill>
        <p:spPr>
          <a:xfrm>
            <a:off x="4774472" y="2755871"/>
            <a:ext cx="6686550" cy="3390900"/>
          </a:xfrm>
          <a:prstGeom prst="rect">
            <a:avLst/>
          </a:prstGeom>
          <a:noFill/>
          <a:ln>
            <a:noFill/>
          </a:ln>
        </p:spPr>
      </p:pic>
      <p:sp>
        <p:nvSpPr>
          <p:cNvPr id="124" name="Google Shape;124;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2/12/2023</a:t>
            </a:r>
            <a:endParaRPr/>
          </a:p>
        </p:txBody>
      </p:sp>
      <p:sp>
        <p:nvSpPr>
          <p:cNvPr id="125" name="Google Shape;125;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Trisha 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
          <p:cNvSpPr txBox="1">
            <a:spLocks noGrp="1"/>
          </p:cNvSpPr>
          <p:nvPr>
            <p:ph type="title"/>
          </p:nvPr>
        </p:nvSpPr>
        <p:spPr>
          <a:xfrm>
            <a:off x="838200" y="32318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i="0"/>
              <a:t>Coincidental Cohesion</a:t>
            </a:r>
            <a:endParaRPr i="0"/>
          </a:p>
        </p:txBody>
      </p:sp>
      <p:sp>
        <p:nvSpPr>
          <p:cNvPr id="131" name="Google Shape;131;p2"/>
          <p:cNvSpPr txBox="1">
            <a:spLocks noGrp="1"/>
          </p:cNvSpPr>
          <p:nvPr>
            <p:ph type="body" idx="1"/>
          </p:nvPr>
        </p:nvSpPr>
        <p:spPr>
          <a:xfrm>
            <a:off x="838200" y="2011680"/>
            <a:ext cx="7844406" cy="4160520"/>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800"/>
              <a:buChar char="•"/>
            </a:pPr>
            <a:r>
              <a:rPr lang="en-US">
                <a:latin typeface="Arial"/>
                <a:ea typeface="Arial"/>
                <a:cs typeface="Arial"/>
                <a:sym typeface="Arial"/>
              </a:rPr>
              <a:t>Coincidental cohesion is when parts of a module are grouped arbitrarily; the only relationship between the parts is that they have been grouped together. </a:t>
            </a:r>
            <a:endParaRPr/>
          </a:p>
          <a:p>
            <a:pPr marL="0" lvl="0" indent="0" algn="l" rtl="0">
              <a:lnSpc>
                <a:spcPct val="100000"/>
              </a:lnSpc>
              <a:spcBef>
                <a:spcPts val="1000"/>
              </a:spcBef>
              <a:spcAft>
                <a:spcPts val="0"/>
              </a:spcAft>
              <a:buClr>
                <a:schemeClr val="dk1"/>
              </a:buClr>
              <a:buSzPts val="2800"/>
              <a:buNone/>
            </a:pPr>
            <a:endParaRPr>
              <a:latin typeface="Arial"/>
              <a:ea typeface="Arial"/>
              <a:cs typeface="Arial"/>
              <a:sym typeface="Arial"/>
            </a:endParaRPr>
          </a:p>
          <a:p>
            <a:pPr marL="228600" lvl="0" indent="-228600" algn="l" rtl="0">
              <a:lnSpc>
                <a:spcPct val="100000"/>
              </a:lnSpc>
              <a:spcBef>
                <a:spcPts val="1000"/>
              </a:spcBef>
              <a:spcAft>
                <a:spcPts val="0"/>
              </a:spcAft>
              <a:buClr>
                <a:schemeClr val="dk1"/>
              </a:buClr>
              <a:buSzPts val="2800"/>
              <a:buChar char="•"/>
            </a:pPr>
            <a:r>
              <a:rPr lang="en-US">
                <a:latin typeface="Arial"/>
                <a:ea typeface="Arial"/>
                <a:cs typeface="Arial"/>
                <a:sym typeface="Arial"/>
              </a:rPr>
              <a:t>Utility Class</a:t>
            </a:r>
            <a:endParaRPr/>
          </a:p>
          <a:p>
            <a:pPr marL="0" lvl="0" indent="0" algn="l" rtl="0">
              <a:lnSpc>
                <a:spcPct val="100000"/>
              </a:lnSpc>
              <a:spcBef>
                <a:spcPts val="1000"/>
              </a:spcBef>
              <a:spcAft>
                <a:spcPts val="0"/>
              </a:spcAft>
              <a:buClr>
                <a:schemeClr val="dk1"/>
              </a:buClr>
              <a:buSzPts val="2800"/>
              <a:buNone/>
            </a:pPr>
            <a:endParaRPr>
              <a:latin typeface="Arial"/>
              <a:ea typeface="Arial"/>
              <a:cs typeface="Arial"/>
              <a:sym typeface="Arial"/>
            </a:endParaRPr>
          </a:p>
          <a:p>
            <a:pPr marL="228600" lvl="0" indent="-228600" algn="l" rtl="0">
              <a:lnSpc>
                <a:spcPct val="100000"/>
              </a:lnSpc>
              <a:spcBef>
                <a:spcPts val="1000"/>
              </a:spcBef>
              <a:spcAft>
                <a:spcPts val="0"/>
              </a:spcAft>
              <a:buClr>
                <a:schemeClr val="dk1"/>
              </a:buClr>
              <a:buSzPts val="2800"/>
              <a:buChar char="•"/>
            </a:pPr>
            <a:r>
              <a:rPr lang="en-US">
                <a:latin typeface="Arial"/>
                <a:ea typeface="Arial"/>
                <a:cs typeface="Arial"/>
                <a:sym typeface="Arial"/>
              </a:rPr>
              <a:t>Transaction Processing System</a:t>
            </a:r>
            <a:endParaRPr>
              <a:latin typeface="Arial"/>
              <a:ea typeface="Arial"/>
              <a:cs typeface="Arial"/>
              <a:sym typeface="Arial"/>
            </a:endParaRPr>
          </a:p>
        </p:txBody>
      </p:sp>
      <p:pic>
        <p:nvPicPr>
          <p:cNvPr id="132" name="Google Shape;132;p2"/>
          <p:cNvPicPr preferRelativeResize="0"/>
          <p:nvPr/>
        </p:nvPicPr>
        <p:blipFill rotWithShape="1">
          <a:blip r:embed="rId3">
            <a:alphaModFix/>
          </a:blip>
          <a:srcRect/>
          <a:stretch/>
        </p:blipFill>
        <p:spPr>
          <a:xfrm>
            <a:off x="9125726" y="2632705"/>
            <a:ext cx="2648320" cy="2448267"/>
          </a:xfrm>
          <a:prstGeom prst="rect">
            <a:avLst/>
          </a:prstGeom>
          <a:noFill/>
          <a:ln>
            <a:noFill/>
          </a:ln>
        </p:spPr>
      </p:pic>
      <p:sp>
        <p:nvSpPr>
          <p:cNvPr id="133" name="Google Shape;133;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2/12/2023</a:t>
            </a:r>
            <a:endParaRPr/>
          </a:p>
        </p:txBody>
      </p:sp>
      <p:sp>
        <p:nvSpPr>
          <p:cNvPr id="134" name="Google Shape;134;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Trisha 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i="0"/>
              <a:t>Logical Cohesion</a:t>
            </a:r>
            <a:endParaRPr i="0"/>
          </a:p>
        </p:txBody>
      </p:sp>
      <p:sp>
        <p:nvSpPr>
          <p:cNvPr id="140" name="Google Shape;140;p3"/>
          <p:cNvSpPr txBox="1">
            <a:spLocks noGrp="1"/>
          </p:cNvSpPr>
          <p:nvPr>
            <p:ph type="body" idx="1"/>
          </p:nvPr>
        </p:nvSpPr>
        <p:spPr>
          <a:xfrm>
            <a:off x="838201" y="2011680"/>
            <a:ext cx="7374622" cy="4160520"/>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00000"/>
              </a:lnSpc>
              <a:spcBef>
                <a:spcPts val="0"/>
              </a:spcBef>
              <a:spcAft>
                <a:spcPts val="0"/>
              </a:spcAft>
              <a:buClr>
                <a:schemeClr val="dk1"/>
              </a:buClr>
              <a:buSzPct val="100000"/>
              <a:buChar char="•"/>
            </a:pPr>
            <a:r>
              <a:rPr lang="en-US">
                <a:latin typeface="Arial"/>
                <a:ea typeface="Arial"/>
                <a:cs typeface="Arial"/>
                <a:sym typeface="Arial"/>
              </a:rPr>
              <a:t>Logical cohesion is when parts of a module are grouped because they are logically categorized to do the same thing, even if they are different by nature (e.g. grouping all mouse and keyboard input handling routines).</a:t>
            </a:r>
            <a:endParaRPr/>
          </a:p>
          <a:p>
            <a:pPr marL="0" lvl="0" indent="0" algn="l" rtl="0">
              <a:lnSpc>
                <a:spcPct val="100000"/>
              </a:lnSpc>
              <a:spcBef>
                <a:spcPts val="1000"/>
              </a:spcBef>
              <a:spcAft>
                <a:spcPts val="0"/>
              </a:spcAft>
              <a:buClr>
                <a:schemeClr val="dk1"/>
              </a:buClr>
              <a:buSzPct val="100000"/>
              <a:buNone/>
            </a:pPr>
            <a:endParaRPr>
              <a:latin typeface="Arial"/>
              <a:ea typeface="Arial"/>
              <a:cs typeface="Arial"/>
              <a:sym typeface="Arial"/>
            </a:endParaRPr>
          </a:p>
          <a:p>
            <a:pPr marL="228600" lvl="0" indent="-228600" algn="l" rtl="0">
              <a:lnSpc>
                <a:spcPct val="100000"/>
              </a:lnSpc>
              <a:spcBef>
                <a:spcPts val="1000"/>
              </a:spcBef>
              <a:spcAft>
                <a:spcPts val="0"/>
              </a:spcAft>
              <a:buClr>
                <a:schemeClr val="dk1"/>
              </a:buClr>
              <a:buSzPct val="100000"/>
              <a:buChar char="•"/>
            </a:pPr>
            <a:r>
              <a:rPr lang="en-US">
                <a:latin typeface="Arial"/>
                <a:ea typeface="Arial"/>
                <a:cs typeface="Arial"/>
                <a:sym typeface="Arial"/>
              </a:rPr>
              <a:t>Print functions</a:t>
            </a:r>
            <a:endParaRPr/>
          </a:p>
          <a:p>
            <a:pPr marL="0" lvl="0" indent="0" algn="l" rtl="0">
              <a:lnSpc>
                <a:spcPct val="100000"/>
              </a:lnSpc>
              <a:spcBef>
                <a:spcPts val="1000"/>
              </a:spcBef>
              <a:spcAft>
                <a:spcPts val="0"/>
              </a:spcAft>
              <a:buClr>
                <a:schemeClr val="dk1"/>
              </a:buClr>
              <a:buSzPct val="100000"/>
              <a:buNone/>
            </a:pPr>
            <a:endParaRPr>
              <a:latin typeface="Arial"/>
              <a:ea typeface="Arial"/>
              <a:cs typeface="Arial"/>
              <a:sym typeface="Arial"/>
            </a:endParaRPr>
          </a:p>
          <a:p>
            <a:pPr marL="228600" lvl="0" indent="-228600" algn="l" rtl="0">
              <a:lnSpc>
                <a:spcPct val="100000"/>
              </a:lnSpc>
              <a:spcBef>
                <a:spcPts val="1000"/>
              </a:spcBef>
              <a:spcAft>
                <a:spcPts val="0"/>
              </a:spcAft>
              <a:buClr>
                <a:schemeClr val="dk1"/>
              </a:buClr>
              <a:buSzPct val="100000"/>
              <a:buChar char="•"/>
            </a:pPr>
            <a:r>
              <a:rPr lang="en-US">
                <a:latin typeface="Arial"/>
                <a:ea typeface="Arial"/>
                <a:cs typeface="Arial"/>
                <a:sym typeface="Arial"/>
              </a:rPr>
              <a:t>Input handling functions</a:t>
            </a:r>
            <a:endParaRPr>
              <a:latin typeface="Arial"/>
              <a:ea typeface="Arial"/>
              <a:cs typeface="Arial"/>
              <a:sym typeface="Arial"/>
            </a:endParaRPr>
          </a:p>
        </p:txBody>
      </p:sp>
      <p:pic>
        <p:nvPicPr>
          <p:cNvPr id="141" name="Google Shape;141;p3"/>
          <p:cNvPicPr preferRelativeResize="0"/>
          <p:nvPr/>
        </p:nvPicPr>
        <p:blipFill rotWithShape="1">
          <a:blip r:embed="rId3">
            <a:alphaModFix/>
          </a:blip>
          <a:srcRect/>
          <a:stretch/>
        </p:blipFill>
        <p:spPr>
          <a:xfrm>
            <a:off x="8681043" y="2481848"/>
            <a:ext cx="3057952" cy="2867425"/>
          </a:xfrm>
          <a:prstGeom prst="rect">
            <a:avLst/>
          </a:prstGeom>
          <a:noFill/>
          <a:ln>
            <a:noFill/>
          </a:ln>
        </p:spPr>
      </p:pic>
      <p:sp>
        <p:nvSpPr>
          <p:cNvPr id="142" name="Google Shape;14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2/12/2023</a:t>
            </a:r>
            <a:endParaRPr/>
          </a:p>
        </p:txBody>
      </p:sp>
      <p:sp>
        <p:nvSpPr>
          <p:cNvPr id="143" name="Google Shape;14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Trisha 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i="0"/>
              <a:t>Temporal Cohesion</a:t>
            </a:r>
            <a:endParaRPr i="0"/>
          </a:p>
        </p:txBody>
      </p:sp>
      <p:sp>
        <p:nvSpPr>
          <p:cNvPr id="149" name="Google Shape;149;p4"/>
          <p:cNvSpPr txBox="1">
            <a:spLocks noGrp="1"/>
          </p:cNvSpPr>
          <p:nvPr>
            <p:ph type="body" idx="1"/>
          </p:nvPr>
        </p:nvSpPr>
        <p:spPr>
          <a:xfrm>
            <a:off x="838200" y="2011680"/>
            <a:ext cx="7928295" cy="4160520"/>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800"/>
              <a:buChar char="•"/>
            </a:pPr>
            <a:r>
              <a:rPr lang="en-US">
                <a:latin typeface="Arial"/>
                <a:ea typeface="Arial"/>
                <a:cs typeface="Arial"/>
                <a:sym typeface="Arial"/>
              </a:rPr>
              <a:t>Temporal cohesion is when parts of a module are grouped by when they are processed – the parts are processed at a particular time in program execution.</a:t>
            </a:r>
            <a:endParaRPr/>
          </a:p>
          <a:p>
            <a:pPr marL="0" lvl="0" indent="0" algn="l" rtl="0">
              <a:lnSpc>
                <a:spcPct val="100000"/>
              </a:lnSpc>
              <a:spcBef>
                <a:spcPts val="1000"/>
              </a:spcBef>
              <a:spcAft>
                <a:spcPts val="0"/>
              </a:spcAft>
              <a:buClr>
                <a:schemeClr val="dk1"/>
              </a:buClr>
              <a:buSzPts val="2800"/>
              <a:buNone/>
            </a:pPr>
            <a:endParaRPr>
              <a:latin typeface="Arial"/>
              <a:ea typeface="Arial"/>
              <a:cs typeface="Arial"/>
              <a:sym typeface="Arial"/>
            </a:endParaRPr>
          </a:p>
          <a:p>
            <a:pPr marL="228600" lvl="0" indent="-228600" algn="l" rtl="0">
              <a:lnSpc>
                <a:spcPct val="100000"/>
              </a:lnSpc>
              <a:spcBef>
                <a:spcPts val="1000"/>
              </a:spcBef>
              <a:spcAft>
                <a:spcPts val="0"/>
              </a:spcAft>
              <a:buClr>
                <a:schemeClr val="dk1"/>
              </a:buClr>
              <a:buSzPts val="2800"/>
              <a:buChar char="•"/>
            </a:pPr>
            <a:r>
              <a:rPr lang="en-US">
                <a:latin typeface="Arial"/>
                <a:ea typeface="Arial"/>
                <a:cs typeface="Arial"/>
                <a:sym typeface="Arial"/>
              </a:rPr>
              <a:t>The set of functions responsible for initialization, start-up, shutdown of some process, etc. exhibit temporal cohesion.</a:t>
            </a:r>
            <a:endParaRPr>
              <a:latin typeface="Arial"/>
              <a:ea typeface="Arial"/>
              <a:cs typeface="Arial"/>
              <a:sym typeface="Arial"/>
            </a:endParaRPr>
          </a:p>
        </p:txBody>
      </p:sp>
      <p:pic>
        <p:nvPicPr>
          <p:cNvPr id="150" name="Google Shape;150;p4"/>
          <p:cNvPicPr preferRelativeResize="0"/>
          <p:nvPr/>
        </p:nvPicPr>
        <p:blipFill rotWithShape="1">
          <a:blip r:embed="rId3">
            <a:alphaModFix/>
          </a:blip>
          <a:srcRect/>
          <a:stretch/>
        </p:blipFill>
        <p:spPr>
          <a:xfrm>
            <a:off x="8613861" y="2374084"/>
            <a:ext cx="3353268" cy="3067478"/>
          </a:xfrm>
          <a:prstGeom prst="rect">
            <a:avLst/>
          </a:prstGeom>
          <a:noFill/>
          <a:ln>
            <a:noFill/>
          </a:ln>
        </p:spPr>
      </p:pic>
      <p:sp>
        <p:nvSpPr>
          <p:cNvPr id="151" name="Google Shape;15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2/12/2023</a:t>
            </a:r>
            <a:endParaRPr/>
          </a:p>
        </p:txBody>
      </p:sp>
      <p:sp>
        <p:nvSpPr>
          <p:cNvPr id="152" name="Google Shape;15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Trisha 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i="0"/>
              <a:t>Procedural Cohesion</a:t>
            </a:r>
            <a:endParaRPr i="0"/>
          </a:p>
        </p:txBody>
      </p:sp>
      <p:sp>
        <p:nvSpPr>
          <p:cNvPr id="158" name="Google Shape;158;p5"/>
          <p:cNvSpPr txBox="1">
            <a:spLocks noGrp="1"/>
          </p:cNvSpPr>
          <p:nvPr>
            <p:ph type="body" idx="1"/>
          </p:nvPr>
        </p:nvSpPr>
        <p:spPr>
          <a:xfrm>
            <a:off x="838200" y="2011680"/>
            <a:ext cx="7240398" cy="4160520"/>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00000"/>
              </a:lnSpc>
              <a:spcBef>
                <a:spcPts val="0"/>
              </a:spcBef>
              <a:spcAft>
                <a:spcPts val="0"/>
              </a:spcAft>
              <a:buClr>
                <a:schemeClr val="dk1"/>
              </a:buClr>
              <a:buSzPct val="100000"/>
              <a:buChar char="•"/>
            </a:pPr>
            <a:r>
              <a:rPr lang="en-US">
                <a:latin typeface="Arial"/>
                <a:ea typeface="Arial"/>
                <a:cs typeface="Arial"/>
                <a:sym typeface="Arial"/>
              </a:rPr>
              <a:t>A module is said to possess procedural cohesion, if the set of functions of the module are all part of a procedure (algorithm) in which certain sequence of steps have to be carried out for achieving an objective.</a:t>
            </a:r>
            <a:endParaRPr/>
          </a:p>
          <a:p>
            <a:pPr marL="228600" lvl="0" indent="-64135" algn="l" rtl="0">
              <a:lnSpc>
                <a:spcPct val="100000"/>
              </a:lnSpc>
              <a:spcBef>
                <a:spcPts val="1000"/>
              </a:spcBef>
              <a:spcAft>
                <a:spcPts val="0"/>
              </a:spcAft>
              <a:buClr>
                <a:schemeClr val="dk1"/>
              </a:buClr>
              <a:buSzPct val="100000"/>
              <a:buNone/>
            </a:pPr>
            <a:endParaRPr>
              <a:latin typeface="Arial"/>
              <a:ea typeface="Arial"/>
              <a:cs typeface="Arial"/>
              <a:sym typeface="Arial"/>
            </a:endParaRPr>
          </a:p>
          <a:p>
            <a:pPr marL="228600" lvl="0" indent="-228600" algn="l" rtl="0">
              <a:lnSpc>
                <a:spcPct val="100000"/>
              </a:lnSpc>
              <a:spcBef>
                <a:spcPts val="1000"/>
              </a:spcBef>
              <a:spcAft>
                <a:spcPts val="0"/>
              </a:spcAft>
              <a:buClr>
                <a:schemeClr val="dk1"/>
              </a:buClr>
              <a:buSzPct val="100000"/>
              <a:buChar char="•"/>
            </a:pPr>
            <a:r>
              <a:rPr lang="en-US">
                <a:latin typeface="Arial"/>
                <a:ea typeface="Arial"/>
                <a:cs typeface="Arial"/>
                <a:sym typeface="Arial"/>
              </a:rPr>
              <a:t>A function which checks file permissions then opens the file.</a:t>
            </a:r>
            <a:endParaRPr/>
          </a:p>
          <a:p>
            <a:pPr marL="0" lvl="0" indent="0" algn="l" rtl="0">
              <a:lnSpc>
                <a:spcPct val="100000"/>
              </a:lnSpc>
              <a:spcBef>
                <a:spcPts val="1000"/>
              </a:spcBef>
              <a:spcAft>
                <a:spcPts val="0"/>
              </a:spcAft>
              <a:buClr>
                <a:schemeClr val="dk1"/>
              </a:buClr>
              <a:buSzPct val="100000"/>
              <a:buNone/>
            </a:pPr>
            <a:endParaRPr>
              <a:latin typeface="Arial"/>
              <a:ea typeface="Arial"/>
              <a:cs typeface="Arial"/>
              <a:sym typeface="Arial"/>
            </a:endParaRPr>
          </a:p>
          <a:p>
            <a:pPr marL="228600" lvl="0" indent="-228600" algn="l" rtl="0">
              <a:lnSpc>
                <a:spcPct val="100000"/>
              </a:lnSpc>
              <a:spcBef>
                <a:spcPts val="1000"/>
              </a:spcBef>
              <a:spcAft>
                <a:spcPts val="0"/>
              </a:spcAft>
              <a:buClr>
                <a:schemeClr val="dk1"/>
              </a:buClr>
              <a:buSzPct val="100000"/>
              <a:buChar char="•"/>
            </a:pPr>
            <a:r>
              <a:rPr lang="en-US">
                <a:latin typeface="Arial"/>
                <a:ea typeface="Arial"/>
                <a:cs typeface="Arial"/>
                <a:sym typeface="Arial"/>
              </a:rPr>
              <a:t>Decoding algorithm</a:t>
            </a:r>
            <a:endParaRPr>
              <a:latin typeface="Arial"/>
              <a:ea typeface="Arial"/>
              <a:cs typeface="Arial"/>
              <a:sym typeface="Arial"/>
            </a:endParaRPr>
          </a:p>
        </p:txBody>
      </p:sp>
      <p:pic>
        <p:nvPicPr>
          <p:cNvPr id="159" name="Google Shape;159;p5"/>
          <p:cNvPicPr preferRelativeResize="0"/>
          <p:nvPr/>
        </p:nvPicPr>
        <p:blipFill rotWithShape="1">
          <a:blip r:embed="rId3">
            <a:alphaModFix/>
          </a:blip>
          <a:srcRect/>
          <a:stretch/>
        </p:blipFill>
        <p:spPr>
          <a:xfrm>
            <a:off x="8514825" y="2559625"/>
            <a:ext cx="3381847" cy="2829320"/>
          </a:xfrm>
          <a:prstGeom prst="rect">
            <a:avLst/>
          </a:prstGeom>
          <a:noFill/>
          <a:ln>
            <a:noFill/>
          </a:ln>
        </p:spPr>
      </p:pic>
      <p:sp>
        <p:nvSpPr>
          <p:cNvPr id="160" name="Google Shape;16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2/12/2023</a:t>
            </a:r>
            <a:endParaRPr/>
          </a:p>
        </p:txBody>
      </p:sp>
      <p:sp>
        <p:nvSpPr>
          <p:cNvPr id="161" name="Google Shape;16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Trisha 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bril Fatface"/>
              <a:buNone/>
            </a:pPr>
            <a:r>
              <a:rPr lang="en-US" i="0"/>
              <a:t>Communicational Cohesion</a:t>
            </a:r>
            <a:endParaRPr i="0"/>
          </a:p>
        </p:txBody>
      </p:sp>
      <p:sp>
        <p:nvSpPr>
          <p:cNvPr id="167" name="Google Shape;167;p6"/>
          <p:cNvSpPr txBox="1">
            <a:spLocks noGrp="1"/>
          </p:cNvSpPr>
          <p:nvPr>
            <p:ph type="body" idx="1"/>
          </p:nvPr>
        </p:nvSpPr>
        <p:spPr>
          <a:xfrm>
            <a:off x="502641" y="1690688"/>
            <a:ext cx="7391399" cy="4481195"/>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800"/>
              <a:buChar char="•"/>
            </a:pPr>
            <a:r>
              <a:rPr lang="en-US">
                <a:latin typeface="Arial"/>
                <a:ea typeface="Arial"/>
                <a:cs typeface="Arial"/>
                <a:sym typeface="Arial"/>
              </a:rPr>
              <a:t>Aka informational cohesion</a:t>
            </a:r>
            <a:endParaRPr/>
          </a:p>
          <a:p>
            <a:pPr marL="228600" lvl="0" indent="-228600" algn="l" rtl="0">
              <a:lnSpc>
                <a:spcPct val="100000"/>
              </a:lnSpc>
              <a:spcBef>
                <a:spcPts val="1000"/>
              </a:spcBef>
              <a:spcAft>
                <a:spcPts val="0"/>
              </a:spcAft>
              <a:buClr>
                <a:schemeClr val="dk1"/>
              </a:buClr>
              <a:buSzPts val="2800"/>
              <a:buChar char="•"/>
            </a:pPr>
            <a:r>
              <a:rPr lang="en-US">
                <a:latin typeface="Arial"/>
                <a:ea typeface="Arial"/>
                <a:cs typeface="Arial"/>
                <a:sym typeface="Arial"/>
              </a:rPr>
              <a:t>A module is said to have communicational cohesion, if all functions of the module refer to or update the same data structure. Elements contribute to activities that use the same input or output data.</a:t>
            </a:r>
            <a:endParaRPr/>
          </a:p>
          <a:p>
            <a:pPr marL="228600" lvl="0" indent="-228600" algn="l" rtl="0">
              <a:lnSpc>
                <a:spcPct val="100000"/>
              </a:lnSpc>
              <a:spcBef>
                <a:spcPts val="1000"/>
              </a:spcBef>
              <a:spcAft>
                <a:spcPts val="0"/>
              </a:spcAft>
              <a:buClr>
                <a:schemeClr val="dk1"/>
              </a:buClr>
              <a:buSzPts val="2800"/>
              <a:buChar char="•"/>
            </a:pPr>
            <a:r>
              <a:rPr lang="en-US">
                <a:latin typeface="Arial"/>
                <a:ea typeface="Arial"/>
                <a:cs typeface="Arial"/>
                <a:sym typeface="Arial"/>
              </a:rPr>
              <a:t>Functions working on array/stack</a:t>
            </a:r>
            <a:endParaRPr/>
          </a:p>
          <a:p>
            <a:pPr marL="228600" lvl="0" indent="-228600" algn="l" rtl="0">
              <a:lnSpc>
                <a:spcPct val="100000"/>
              </a:lnSpc>
              <a:spcBef>
                <a:spcPts val="1000"/>
              </a:spcBef>
              <a:spcAft>
                <a:spcPts val="0"/>
              </a:spcAft>
              <a:buClr>
                <a:schemeClr val="dk1"/>
              </a:buClr>
              <a:buSzPts val="2800"/>
              <a:buChar char="•"/>
            </a:pPr>
            <a:r>
              <a:rPr lang="en-US">
                <a:latin typeface="Arial"/>
                <a:ea typeface="Arial"/>
                <a:cs typeface="Arial"/>
                <a:sym typeface="Arial"/>
              </a:rPr>
              <a:t>Customer banking module</a:t>
            </a:r>
            <a:endParaRPr>
              <a:latin typeface="Arial"/>
              <a:ea typeface="Arial"/>
              <a:cs typeface="Arial"/>
              <a:sym typeface="Arial"/>
            </a:endParaRPr>
          </a:p>
        </p:txBody>
      </p:sp>
      <p:pic>
        <p:nvPicPr>
          <p:cNvPr id="168" name="Google Shape;168;p6"/>
          <p:cNvPicPr preferRelativeResize="0"/>
          <p:nvPr/>
        </p:nvPicPr>
        <p:blipFill rotWithShape="1">
          <a:blip r:embed="rId3">
            <a:alphaModFix/>
          </a:blip>
          <a:srcRect t="3048" r="8021"/>
          <a:stretch/>
        </p:blipFill>
        <p:spPr>
          <a:xfrm>
            <a:off x="8367597" y="2290194"/>
            <a:ext cx="3259545" cy="2992463"/>
          </a:xfrm>
          <a:prstGeom prst="rect">
            <a:avLst/>
          </a:prstGeom>
          <a:noFill/>
          <a:ln>
            <a:noFill/>
          </a:ln>
        </p:spPr>
      </p:pic>
      <p:sp>
        <p:nvSpPr>
          <p:cNvPr id="169" name="Google Shape;16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2/12/2023</a:t>
            </a:r>
            <a:endParaRPr/>
          </a:p>
        </p:txBody>
      </p:sp>
      <p:sp>
        <p:nvSpPr>
          <p:cNvPr id="170" name="Google Shape;17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Trisha M</a:t>
            </a:r>
            <a:endParaRPr/>
          </a:p>
        </p:txBody>
      </p:sp>
    </p:spTree>
  </p:cSld>
  <p:clrMapOvr>
    <a:masterClrMapping/>
  </p:clrMapOvr>
</p:sld>
</file>

<file path=ppt/theme/theme1.xml><?xml version="1.0" encoding="utf-8"?>
<a:theme xmlns:a="http://schemas.openxmlformats.org/drawingml/2006/main" name="BrushVTI">
  <a:themeElements>
    <a:clrScheme name="Custom 17">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1566</Words>
  <Application>Microsoft Office PowerPoint</Application>
  <PresentationFormat>Widescreen</PresentationFormat>
  <Paragraphs>182</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Quattrocento Sans</vt:lpstr>
      <vt:lpstr>Abril Fatface</vt:lpstr>
      <vt:lpstr>Calibri</vt:lpstr>
      <vt:lpstr>Arial</vt:lpstr>
      <vt:lpstr>Segoe UI</vt:lpstr>
      <vt:lpstr>Century Gothic</vt:lpstr>
      <vt:lpstr>Caveat SemiBold</vt:lpstr>
      <vt:lpstr>BrushVTI</vt:lpstr>
      <vt:lpstr>Modularization:</vt:lpstr>
      <vt:lpstr>Coupling &amp; Cohesion</vt:lpstr>
      <vt:lpstr>Cohesion:</vt:lpstr>
      <vt:lpstr>Software Patterns</vt:lpstr>
      <vt:lpstr>Coincidental Cohesion</vt:lpstr>
      <vt:lpstr>Logical Cohesion</vt:lpstr>
      <vt:lpstr>Temporal Cohesion</vt:lpstr>
      <vt:lpstr>Procedural Cohesion</vt:lpstr>
      <vt:lpstr>Communicational Cohesion</vt:lpstr>
      <vt:lpstr>Sequential Cohesion</vt:lpstr>
      <vt:lpstr>Sequential Cohesion - Example</vt:lpstr>
      <vt:lpstr>Functional Cohesion</vt:lpstr>
      <vt:lpstr>Functional Cohesion - Example</vt:lpstr>
      <vt:lpstr>COUPLING</vt:lpstr>
      <vt:lpstr>LOW or HIGH coupling?</vt:lpstr>
      <vt:lpstr>Low coupling     🡪 flexible and scalable       systems  High coupling    🡪 makes it challenging to      modify or maintain the      system</vt:lpstr>
      <vt:lpstr>Types of COUPLING</vt:lpstr>
      <vt:lpstr>DATA COUPLING</vt:lpstr>
      <vt:lpstr>DATA COUPLING</vt:lpstr>
      <vt:lpstr>STAMP COUPLING</vt:lpstr>
      <vt:lpstr>STAMP COUPLING</vt:lpstr>
      <vt:lpstr>CONTROL COUPLING</vt:lpstr>
      <vt:lpstr>CONTROL COUPLING </vt:lpstr>
      <vt:lpstr>COMMON COUPLING </vt:lpstr>
      <vt:lpstr>COMMON COUPLING </vt:lpstr>
      <vt:lpstr>CONTENT COUPLING</vt:lpstr>
      <vt:lpstr>CONTENT COUPLING </vt:lpstr>
      <vt:lpstr>EXTERNAL COUPLING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Modularization:</dc:title>
  <dc:creator>Trisha M</dc:creator>
  <cp:lastModifiedBy>Trisha M</cp:lastModifiedBy>
  <cp:revision>2</cp:revision>
  <dcterms:created xsi:type="dcterms:W3CDTF">2023-02-12T06:48:14Z</dcterms:created>
  <dcterms:modified xsi:type="dcterms:W3CDTF">2023-02-13T13:12:43Z</dcterms:modified>
</cp:coreProperties>
</file>