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96" r:id="rId3"/>
    <p:sldId id="345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79" r:id="rId13"/>
    <p:sldId id="380" r:id="rId14"/>
    <p:sldId id="381" r:id="rId15"/>
    <p:sldId id="34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6" d="100"/>
          <a:sy n="76" d="100"/>
        </p:scale>
        <p:origin x="35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8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8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1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7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3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4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7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3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0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THE KERNEL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597896"/>
            <a:ext cx="9144000" cy="1655762"/>
          </a:xfrm>
        </p:spPr>
        <p:txBody>
          <a:bodyPr/>
          <a:lstStyle/>
          <a:p>
            <a:r>
              <a:rPr lang="en-IN" dirty="0"/>
              <a:t>KERNEL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9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E456614-9C1C-4EA8-9A1F-A50D12CCF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Kernel Architecture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FA572C1-219C-4696-A461-ACF831996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Some of the system calls for controlling processes are </a:t>
            </a:r>
          </a:p>
          <a:p>
            <a:pPr lvl="1" algn="just"/>
            <a:r>
              <a:rPr lang="en-US" altLang="en-US" sz="2000" dirty="0"/>
              <a:t>fork, </a:t>
            </a:r>
          </a:p>
          <a:p>
            <a:pPr lvl="1" algn="just"/>
            <a:r>
              <a:rPr lang="en-US" altLang="en-US" sz="2000" dirty="0"/>
              <a:t>exec (overlay the image of a program onto the running process), </a:t>
            </a:r>
          </a:p>
          <a:p>
            <a:pPr lvl="1" algn="just"/>
            <a:r>
              <a:rPr lang="en-US" altLang="en-US" sz="2000" dirty="0"/>
              <a:t>exit, </a:t>
            </a:r>
          </a:p>
          <a:p>
            <a:pPr lvl="1" algn="just"/>
            <a:r>
              <a:rPr lang="en-US" altLang="en-US" sz="2000" dirty="0"/>
              <a:t>wait (synchronize process execution with the exit of a previously format process), </a:t>
            </a:r>
          </a:p>
          <a:p>
            <a:pPr lvl="1" algn="just"/>
            <a:r>
              <a:rPr lang="en-US" altLang="en-US" sz="2000" dirty="0" err="1"/>
              <a:t>brk</a:t>
            </a:r>
            <a:r>
              <a:rPr lang="en-US" altLang="en-US" sz="2000" dirty="0"/>
              <a:t> (control the size of memory allocated to a process), </a:t>
            </a:r>
          </a:p>
          <a:p>
            <a:pPr lvl="1" algn="just"/>
            <a:r>
              <a:rPr lang="en-US" altLang="en-US" sz="2000" dirty="0"/>
              <a:t>signals (control process response to extraordinary events).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2F3DF9F-AC11-43FA-B148-A387C47E7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Kernel Architecture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E709D13-6E6C-4B32-A5E1-8F3B07695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The </a:t>
            </a:r>
            <a:r>
              <a:rPr lang="en-US" altLang="en-US" b="1" dirty="0"/>
              <a:t>memory management module </a:t>
            </a:r>
            <a:r>
              <a:rPr lang="en-US" altLang="en-US" dirty="0"/>
              <a:t>controls the allocation of memory </a:t>
            </a:r>
          </a:p>
          <a:p>
            <a:pPr algn="just"/>
            <a:r>
              <a:rPr lang="en-US" altLang="en-US" dirty="0"/>
              <a:t>If at any time the system does not have enough physical memory for all processes, the kernel moves them between main memory and secondary memory so that all processes get a fair chance to execute. </a:t>
            </a:r>
          </a:p>
          <a:p>
            <a:pPr algn="just"/>
            <a:r>
              <a:rPr lang="en-US" altLang="en-US" dirty="0"/>
              <a:t>It is done by swapper. </a:t>
            </a:r>
          </a:p>
          <a:p>
            <a:pPr lvl="1" algn="just"/>
            <a:r>
              <a:rPr lang="en-US" altLang="en-US" sz="2000" dirty="0"/>
              <a:t>Swapper process is sometimes called as the scheduler, because </a:t>
            </a:r>
            <a:r>
              <a:rPr lang="en-US" altLang="en-US" sz="2000" b="1" dirty="0"/>
              <a:t>it schedules the allocation of memory for processes </a:t>
            </a:r>
            <a:r>
              <a:rPr lang="en-US" altLang="en-US" sz="2000" dirty="0"/>
              <a:t>and influence the operation of the CPU scheduler. </a:t>
            </a:r>
          </a:p>
          <a:p>
            <a:pPr marL="0" indent="0" algn="just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B2F11B1-C6C2-4BD2-AD07-C8030EF54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Kernel Architecture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832861A-067F-4061-80B8-F5B7236F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  <a:defRPr/>
            </a:pPr>
            <a:r>
              <a:rPr lang="en-US" sz="2000" dirty="0"/>
              <a:t>The </a:t>
            </a:r>
            <a:r>
              <a:rPr lang="en-US" sz="2000" b="1" dirty="0"/>
              <a:t>CPU scheduler module </a:t>
            </a:r>
            <a:r>
              <a:rPr lang="en-US" sz="2000" dirty="0"/>
              <a:t>allocates the CPU to processes: </a:t>
            </a:r>
          </a:p>
          <a:p>
            <a:pPr lvl="1" algn="just">
              <a:defRPr/>
            </a:pPr>
            <a:r>
              <a:rPr lang="en-US" sz="2000" dirty="0"/>
              <a:t>It schedules them to run in turn until they voluntarily relinquish the CPU while awaiting a resource or until the kernel preempts them when their recent runtime exceeds a </a:t>
            </a:r>
            <a:r>
              <a:rPr lang="en-US" sz="2000" b="1" dirty="0"/>
              <a:t>time quantum</a:t>
            </a:r>
            <a:r>
              <a:rPr lang="en-US" sz="2000" dirty="0"/>
              <a:t>. </a:t>
            </a:r>
          </a:p>
          <a:p>
            <a:pPr lvl="1" algn="just">
              <a:defRPr/>
            </a:pPr>
            <a:r>
              <a:rPr lang="en-US" sz="2000" dirty="0"/>
              <a:t>The CPU scheduler then chooses the highest </a:t>
            </a:r>
            <a:r>
              <a:rPr lang="en-US" sz="2000" b="1" dirty="0"/>
              <a:t>priority </a:t>
            </a:r>
            <a:r>
              <a:rPr lang="en-US" sz="2000" dirty="0"/>
              <a:t>eligible process to run; the original process will run again when it is the highest priority eligible process available. </a:t>
            </a:r>
          </a:p>
          <a:p>
            <a:pPr marL="914400" lvl="2" indent="0" algn="just">
              <a:buNone/>
              <a:defRPr/>
            </a:pPr>
            <a:endParaRPr lang="en-US" sz="2000" dirty="0"/>
          </a:p>
          <a:p>
            <a:pPr algn="just">
              <a:defRPr/>
            </a:pPr>
            <a:r>
              <a:rPr lang="en-US" dirty="0"/>
              <a:t>There are several forms of </a:t>
            </a:r>
            <a:r>
              <a:rPr lang="en-US" b="1" dirty="0"/>
              <a:t>inter-process communication</a:t>
            </a:r>
          </a:p>
          <a:p>
            <a:pPr lvl="1" algn="just">
              <a:defRPr/>
            </a:pPr>
            <a:r>
              <a:rPr lang="en-US" sz="2000" dirty="0"/>
              <a:t>Ranging from asynchronous </a:t>
            </a:r>
            <a:r>
              <a:rPr lang="en-US" sz="2000" b="1" dirty="0"/>
              <a:t>signalin</a:t>
            </a:r>
            <a:r>
              <a:rPr lang="en-US" sz="2000" dirty="0"/>
              <a:t>g of events to synchronous transmission of </a:t>
            </a:r>
            <a:r>
              <a:rPr lang="en-US" sz="2000" b="1" dirty="0"/>
              <a:t>messages</a:t>
            </a:r>
            <a:r>
              <a:rPr lang="en-US" sz="2000" dirty="0"/>
              <a:t> between the processes. </a:t>
            </a:r>
          </a:p>
          <a:p>
            <a:pPr marL="914400" lvl="2" indent="0" algn="just"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5DD5178-4F6B-48D1-AD70-1709169AB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Kernel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2024-688B-43DA-AEBA-1524864F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The hardware control is responsible for handling interrupts and for communicating with the machine. </a:t>
            </a:r>
          </a:p>
          <a:p>
            <a:pPr algn="just"/>
            <a:r>
              <a:rPr lang="en-US" altLang="en-US" dirty="0"/>
              <a:t>Devices such as disks or terminals may interrupt the CPU while a process is executing. </a:t>
            </a:r>
          </a:p>
          <a:p>
            <a:pPr lvl="1" algn="just"/>
            <a:r>
              <a:rPr lang="en-US" altLang="en-US" sz="2000" dirty="0"/>
              <a:t>If so, the kernel may resume execution of the interrupted process after servicing the interrupt. </a:t>
            </a:r>
          </a:p>
          <a:p>
            <a:pPr lvl="2" algn="just"/>
            <a:r>
              <a:rPr lang="en-US" altLang="en-US" sz="2000" dirty="0"/>
              <a:t>Interrupts are not serviced by special processes but by special functions in the kernel, called in the context of the currently running process. </a:t>
            </a:r>
          </a:p>
          <a:p>
            <a:pPr marL="0" indent="0" algn="just">
              <a:buNone/>
              <a:defRPr/>
            </a:pPr>
            <a:endParaRPr lang="en-US" dirty="0"/>
          </a:p>
          <a:p>
            <a:pPr marL="0" indent="0" algn="just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53BE-1BDD-4CD8-8BA2-C32FC941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D932-33CF-424C-A2D4-26D900F0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Most kernel data structures occupy fixed-size tables rather than dynamic allocation space.</a:t>
            </a:r>
          </a:p>
          <a:p>
            <a:r>
              <a:rPr lang="en-IN" dirty="0"/>
              <a:t>The advantage of this approach is, the kernel code is simple.</a:t>
            </a:r>
          </a:p>
          <a:p>
            <a:pPr lvl="1"/>
            <a:r>
              <a:rPr lang="en-IN" sz="2000" dirty="0"/>
              <a:t>But it limits the number of entries for a data structure and reports an error to the user, if the kernel runs out of entries</a:t>
            </a:r>
          </a:p>
          <a:p>
            <a:r>
              <a:rPr lang="en-IN" dirty="0"/>
              <a:t>The simplicity of the kernel algorithms is considered more important here.</a:t>
            </a:r>
          </a:p>
          <a:p>
            <a:pPr lvl="1"/>
            <a:r>
              <a:rPr lang="en-IN" sz="2000" dirty="0"/>
              <a:t>The algorithms, that use simple loops to find free table entries, that is sometimes more efficient than complicated allocation schemes.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82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1E3B-1249-4D44-889B-3F15C44F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Thank You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62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09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Kernel Architecture (UNIX)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251452" y="1484313"/>
            <a:ext cx="2569633" cy="36036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/>
              <a:t>Library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527051" y="1989138"/>
            <a:ext cx="11330516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527051" y="6021388"/>
            <a:ext cx="11330516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527052" y="6237288"/>
            <a:ext cx="9696449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b="1" dirty="0">
                <a:solidFill>
                  <a:srgbClr val="A50021"/>
                </a:solidFill>
              </a:rPr>
              <a:t>Hardware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527051" y="2708275"/>
            <a:ext cx="3894667" cy="6477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/>
              <a:t>File Subsystem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527051" y="4149726"/>
            <a:ext cx="3894667" cy="5048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 character        block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527052" y="5445125"/>
            <a:ext cx="9696449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b="1" dirty="0">
                <a:solidFill>
                  <a:srgbClr val="A50021"/>
                </a:solidFill>
              </a:rPr>
              <a:t>Hardware control</a:t>
            </a: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2432052" y="3502025"/>
            <a:ext cx="1909233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dirty="0"/>
              <a:t>Buffer Cache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527052" y="2133600"/>
            <a:ext cx="9696449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b="1" dirty="0">
                <a:solidFill>
                  <a:srgbClr val="A50021"/>
                </a:solidFill>
              </a:rPr>
              <a:t>System Call Interface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529167" y="4652964"/>
            <a:ext cx="3894667" cy="5048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rgbClr val="A50021"/>
                </a:solidFill>
              </a:rPr>
              <a:t>Device driver</a:t>
            </a:r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>
            <a:off x="2037867" y="4149726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5334001" y="2708276"/>
            <a:ext cx="4889500" cy="20161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>
            <a:off x="8070851" y="2708276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0" name="Text Box 18"/>
          <p:cNvSpPr txBox="1">
            <a:spLocks noChangeArrowheads="1"/>
          </p:cNvSpPr>
          <p:nvPr/>
        </p:nvSpPr>
        <p:spPr bwMode="auto">
          <a:xfrm>
            <a:off x="8255706" y="2728913"/>
            <a:ext cx="17363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sz="1800" dirty="0">
                <a:latin typeface="Arial" charset="0"/>
              </a:rPr>
              <a:t>Inter process </a:t>
            </a:r>
          </a:p>
          <a:p>
            <a:pPr algn="ctr" eaLnBrk="1" hangingPunct="1"/>
            <a:r>
              <a:rPr lang="en-US" sz="1800" dirty="0">
                <a:latin typeface="Arial" charset="0"/>
              </a:rPr>
              <a:t>communication</a:t>
            </a:r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8151285" y="3494088"/>
            <a:ext cx="199178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sz="1800" dirty="0">
                <a:latin typeface="Arial" charset="0"/>
              </a:rPr>
              <a:t>Scheduler</a:t>
            </a: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8151285" y="3940175"/>
            <a:ext cx="19917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sz="1800" dirty="0">
                <a:latin typeface="Arial" charset="0"/>
              </a:rPr>
              <a:t>Memory Management</a:t>
            </a:r>
          </a:p>
        </p:txBody>
      </p:sp>
      <p:sp>
        <p:nvSpPr>
          <p:cNvPr id="6163" name="Line 21"/>
          <p:cNvSpPr>
            <a:spLocks noChangeShapeType="1"/>
          </p:cNvSpPr>
          <p:nvPr/>
        </p:nvSpPr>
        <p:spPr bwMode="auto">
          <a:xfrm>
            <a:off x="8070852" y="3429000"/>
            <a:ext cx="21526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4" name="Line 22"/>
          <p:cNvSpPr>
            <a:spLocks noChangeShapeType="1"/>
          </p:cNvSpPr>
          <p:nvPr/>
        </p:nvSpPr>
        <p:spPr bwMode="auto">
          <a:xfrm>
            <a:off x="8070852" y="3933825"/>
            <a:ext cx="21526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5" name="Text Box 23"/>
          <p:cNvSpPr txBox="1">
            <a:spLocks noChangeArrowheads="1"/>
          </p:cNvSpPr>
          <p:nvPr/>
        </p:nvSpPr>
        <p:spPr bwMode="auto">
          <a:xfrm>
            <a:off x="5790681" y="3230771"/>
            <a:ext cx="20088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Arial" charset="0"/>
              </a:rPr>
              <a:t>Process Control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 Subsystem</a:t>
            </a:r>
          </a:p>
        </p:txBody>
      </p:sp>
      <p:sp>
        <p:nvSpPr>
          <p:cNvPr id="6166" name="Text Box 24"/>
          <p:cNvSpPr txBox="1">
            <a:spLocks noChangeArrowheads="1"/>
          </p:cNvSpPr>
          <p:nvPr/>
        </p:nvSpPr>
        <p:spPr bwMode="auto">
          <a:xfrm>
            <a:off x="2544233" y="1117601"/>
            <a:ext cx="1595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</a:rPr>
              <a:t>User program</a:t>
            </a:r>
          </a:p>
        </p:txBody>
      </p:sp>
      <p:sp>
        <p:nvSpPr>
          <p:cNvPr id="6167" name="Text Box 26"/>
          <p:cNvSpPr txBox="1">
            <a:spLocks noChangeArrowheads="1"/>
          </p:cNvSpPr>
          <p:nvPr/>
        </p:nvSpPr>
        <p:spPr bwMode="auto">
          <a:xfrm>
            <a:off x="10485967" y="1431926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</a:rPr>
              <a:t>User level</a:t>
            </a:r>
          </a:p>
        </p:txBody>
      </p:sp>
      <p:sp>
        <p:nvSpPr>
          <p:cNvPr id="6168" name="Text Box 27"/>
          <p:cNvSpPr txBox="1">
            <a:spLocks noChangeArrowheads="1"/>
          </p:cNvSpPr>
          <p:nvPr/>
        </p:nvSpPr>
        <p:spPr bwMode="auto">
          <a:xfrm>
            <a:off x="10447867" y="5438776"/>
            <a:ext cx="1390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</a:rPr>
              <a:t>Kernel level</a:t>
            </a:r>
          </a:p>
        </p:txBody>
      </p:sp>
      <p:sp>
        <p:nvSpPr>
          <p:cNvPr id="6169" name="Text Box 28"/>
          <p:cNvSpPr txBox="1">
            <a:spLocks noChangeArrowheads="1"/>
          </p:cNvSpPr>
          <p:nvPr/>
        </p:nvSpPr>
        <p:spPr bwMode="auto">
          <a:xfrm>
            <a:off x="10255853" y="6302375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</a:rPr>
              <a:t>Hardware level</a:t>
            </a:r>
          </a:p>
        </p:txBody>
      </p:sp>
      <p:sp>
        <p:nvSpPr>
          <p:cNvPr id="6170" name="Text Box 29"/>
          <p:cNvSpPr txBox="1">
            <a:spLocks noChangeArrowheads="1"/>
          </p:cNvSpPr>
          <p:nvPr/>
        </p:nvSpPr>
        <p:spPr bwMode="auto">
          <a:xfrm>
            <a:off x="10416117" y="2125663"/>
            <a:ext cx="1390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</a:rPr>
              <a:t>Kernel level</a:t>
            </a:r>
          </a:p>
        </p:txBody>
      </p:sp>
      <p:cxnSp>
        <p:nvCxnSpPr>
          <p:cNvPr id="6171" name="AutoShape 30"/>
          <p:cNvCxnSpPr>
            <a:cxnSpLocks noChangeShapeType="1"/>
            <a:stCxn id="6166" idx="3"/>
            <a:endCxn id="6147" idx="1"/>
          </p:cNvCxnSpPr>
          <p:nvPr/>
        </p:nvCxnSpPr>
        <p:spPr bwMode="auto">
          <a:xfrm>
            <a:off x="4139542" y="1302267"/>
            <a:ext cx="1111910" cy="3622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2" name="Line 32"/>
          <p:cNvSpPr>
            <a:spLocks noChangeShapeType="1"/>
          </p:cNvSpPr>
          <p:nvPr/>
        </p:nvSpPr>
        <p:spPr bwMode="auto">
          <a:xfrm>
            <a:off x="3407833" y="1484314"/>
            <a:ext cx="0" cy="64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73" name="Line 33"/>
          <p:cNvSpPr>
            <a:spLocks noChangeShapeType="1"/>
          </p:cNvSpPr>
          <p:nvPr/>
        </p:nvSpPr>
        <p:spPr bwMode="auto">
          <a:xfrm>
            <a:off x="912284" y="2349500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74" name="Line 35"/>
          <p:cNvSpPr>
            <a:spLocks noChangeShapeType="1"/>
          </p:cNvSpPr>
          <p:nvPr/>
        </p:nvSpPr>
        <p:spPr bwMode="auto">
          <a:xfrm>
            <a:off x="7535333" y="2349500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75" name="Line 36"/>
          <p:cNvSpPr>
            <a:spLocks noChangeShapeType="1"/>
          </p:cNvSpPr>
          <p:nvPr/>
        </p:nvSpPr>
        <p:spPr bwMode="auto">
          <a:xfrm>
            <a:off x="4176184" y="2997200"/>
            <a:ext cx="172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76" name="Line 37"/>
          <p:cNvSpPr>
            <a:spLocks noChangeShapeType="1"/>
          </p:cNvSpPr>
          <p:nvPr/>
        </p:nvSpPr>
        <p:spPr bwMode="auto">
          <a:xfrm>
            <a:off x="3790951" y="3141663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77" name="Line 38"/>
          <p:cNvSpPr>
            <a:spLocks noChangeShapeType="1"/>
          </p:cNvSpPr>
          <p:nvPr/>
        </p:nvSpPr>
        <p:spPr bwMode="auto">
          <a:xfrm>
            <a:off x="3312584" y="3789363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78" name="Line 39"/>
          <p:cNvSpPr>
            <a:spLocks noChangeShapeType="1"/>
          </p:cNvSpPr>
          <p:nvPr/>
        </p:nvSpPr>
        <p:spPr bwMode="auto">
          <a:xfrm>
            <a:off x="1200151" y="3284538"/>
            <a:ext cx="0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79" name="Line 40"/>
          <p:cNvSpPr>
            <a:spLocks noChangeShapeType="1"/>
          </p:cNvSpPr>
          <p:nvPr/>
        </p:nvSpPr>
        <p:spPr bwMode="auto">
          <a:xfrm>
            <a:off x="1200151" y="4941888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0" name="Line 41"/>
          <p:cNvSpPr>
            <a:spLocks noChangeShapeType="1"/>
          </p:cNvSpPr>
          <p:nvPr/>
        </p:nvSpPr>
        <p:spPr bwMode="auto">
          <a:xfrm>
            <a:off x="7440084" y="4365626"/>
            <a:ext cx="0" cy="1223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CAFD-B673-440A-B21F-B8DDA7E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8877-F75D-4120-B63F-35B54469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block diagram of the kernel shows various modules and their relationships to each other.</a:t>
            </a:r>
          </a:p>
          <a:p>
            <a:r>
              <a:rPr lang="en-US" dirty="0"/>
              <a:t>The file system and the process system are the two major components of the kernel.</a:t>
            </a:r>
          </a:p>
          <a:p>
            <a:r>
              <a:rPr lang="en-US" dirty="0"/>
              <a:t>The architecture shows three levels: </a:t>
            </a:r>
          </a:p>
          <a:p>
            <a:pPr lvl="1"/>
            <a:r>
              <a:rPr lang="en-US" sz="2000" dirty="0"/>
              <a:t>User</a:t>
            </a:r>
          </a:p>
          <a:p>
            <a:pPr lvl="1"/>
            <a:r>
              <a:rPr lang="en-US" sz="2000" dirty="0"/>
              <a:t>Kernel</a:t>
            </a:r>
          </a:p>
          <a:p>
            <a:pPr lvl="1"/>
            <a:r>
              <a:rPr lang="en-US" sz="2000" dirty="0"/>
              <a:t>Hardware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787A3EA-1EFC-4D3C-8D67-3FFFAF58A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Kernel Architecture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23A741C-C0A1-43AB-915A-CB7C54FC0B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System calls look like ordinary function calls in C programs. </a:t>
            </a:r>
          </a:p>
          <a:p>
            <a:pPr algn="just"/>
            <a:r>
              <a:rPr lang="en-US" altLang="en-US" dirty="0"/>
              <a:t>Libraries maps these function calls to the primitive needed to enter the OS. </a:t>
            </a:r>
          </a:p>
          <a:p>
            <a:pPr algn="just"/>
            <a:r>
              <a:rPr lang="en-US" altLang="en-US" dirty="0"/>
              <a:t>Assembly language programs may invoke system calls directly without a system call library. </a:t>
            </a:r>
          </a:p>
          <a:p>
            <a:pPr algn="just"/>
            <a:r>
              <a:rPr lang="en-US" altLang="en-US" dirty="0"/>
              <a:t>Programs frequently use other libraries such as standard I/O library(</a:t>
            </a:r>
            <a:r>
              <a:rPr lang="en-US" altLang="en-US" dirty="0" err="1"/>
              <a:t>stdio.h</a:t>
            </a:r>
            <a:r>
              <a:rPr lang="en-US" altLang="en-US" dirty="0"/>
              <a:t>) to provide a more sophisticated use of the system calls. </a:t>
            </a:r>
          </a:p>
          <a:p>
            <a:pPr algn="just"/>
            <a:r>
              <a:rPr lang="en-US" altLang="en-US" dirty="0"/>
              <a:t>Libraries are linked with the programs at compile time and are thus part of the user programs. </a:t>
            </a:r>
          </a:p>
          <a:p>
            <a:pPr algn="just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63A55A9-76C2-4A34-9C0C-BADE4F6F8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Kernel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97AB-AD9D-4CD3-A4F6-DAC2AFA4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The set of system calls are partitioned into two: </a:t>
            </a:r>
          </a:p>
          <a:p>
            <a:pPr lvl="1" algn="just">
              <a:defRPr/>
            </a:pPr>
            <a:r>
              <a:rPr lang="en-US" sz="2000" dirty="0"/>
              <a:t>System calls those interact with the file subsystem. </a:t>
            </a:r>
          </a:p>
          <a:p>
            <a:pPr lvl="1" algn="just">
              <a:defRPr/>
            </a:pPr>
            <a:r>
              <a:rPr lang="en-US" sz="2000" dirty="0"/>
              <a:t>System calls those interact with the process control subsystem. </a:t>
            </a:r>
          </a:p>
          <a:p>
            <a:pPr algn="just">
              <a:defRPr/>
            </a:pPr>
            <a:r>
              <a:rPr lang="en-US" dirty="0"/>
              <a:t>The file subsystem </a:t>
            </a:r>
          </a:p>
          <a:p>
            <a:pPr lvl="1" algn="just">
              <a:defRPr/>
            </a:pPr>
            <a:r>
              <a:rPr lang="en-US" sz="2000" dirty="0"/>
              <a:t>manages files, </a:t>
            </a:r>
          </a:p>
          <a:p>
            <a:pPr lvl="1" algn="just">
              <a:defRPr/>
            </a:pPr>
            <a:r>
              <a:rPr lang="en-US" sz="2000" dirty="0"/>
              <a:t>allocating file space, and monitoring free space, </a:t>
            </a:r>
          </a:p>
          <a:p>
            <a:pPr lvl="1" algn="just">
              <a:defRPr/>
            </a:pPr>
            <a:r>
              <a:rPr lang="en-US" sz="2000" dirty="0"/>
              <a:t>controlling access to files and </a:t>
            </a:r>
          </a:p>
          <a:p>
            <a:pPr lvl="1" algn="just">
              <a:defRPr/>
            </a:pPr>
            <a:r>
              <a:rPr lang="en-US" sz="2000" dirty="0"/>
              <a:t>retrieving data for users. </a:t>
            </a:r>
          </a:p>
          <a:p>
            <a:pPr algn="just">
              <a:defRPr/>
            </a:pPr>
            <a:endParaRPr lang="en-US" dirty="0"/>
          </a:p>
          <a:p>
            <a:pPr marL="0" indent="0" algn="just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D1B3B96-9699-4FA7-A969-EFB8581AC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Kernel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A53F-8E5C-46B5-9F0A-7CAC8560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The processes interact with the file subsystem via a specific set of system calls, such as </a:t>
            </a:r>
          </a:p>
          <a:p>
            <a:pPr lvl="2" algn="just">
              <a:defRPr/>
            </a:pPr>
            <a:r>
              <a:rPr lang="en-US" sz="2000" dirty="0"/>
              <a:t>open, </a:t>
            </a:r>
            <a:r>
              <a:rPr lang="en-US" sz="2000" dirty="0" err="1"/>
              <a:t>creat</a:t>
            </a:r>
            <a:r>
              <a:rPr lang="en-US" sz="2000" dirty="0"/>
              <a:t>,</a:t>
            </a:r>
          </a:p>
          <a:p>
            <a:pPr lvl="2" algn="just">
              <a:defRPr/>
            </a:pPr>
            <a:r>
              <a:rPr lang="en-US" sz="2000" dirty="0"/>
              <a:t>close, </a:t>
            </a:r>
            <a:r>
              <a:rPr lang="en-US" sz="2000" dirty="0" err="1"/>
              <a:t>lseek</a:t>
            </a:r>
            <a:endParaRPr lang="en-US" sz="2000" dirty="0"/>
          </a:p>
          <a:p>
            <a:pPr lvl="2" algn="just">
              <a:defRPr/>
            </a:pPr>
            <a:r>
              <a:rPr lang="en-US" sz="2000" dirty="0"/>
              <a:t>read, </a:t>
            </a:r>
          </a:p>
          <a:p>
            <a:pPr lvl="2" algn="just">
              <a:defRPr/>
            </a:pPr>
            <a:r>
              <a:rPr lang="en-US" sz="2000" dirty="0"/>
              <a:t>write, </a:t>
            </a:r>
          </a:p>
          <a:p>
            <a:pPr lvl="2" algn="just">
              <a:defRPr/>
            </a:pPr>
            <a:r>
              <a:rPr lang="en-US" sz="2000" dirty="0"/>
              <a:t>stat (query the attributes of a file), </a:t>
            </a:r>
          </a:p>
          <a:p>
            <a:pPr lvl="2" algn="just">
              <a:defRPr/>
            </a:pPr>
            <a:r>
              <a:rPr lang="en-US" sz="2000" dirty="0" err="1"/>
              <a:t>chown</a:t>
            </a:r>
            <a:r>
              <a:rPr lang="en-US" sz="2000" dirty="0"/>
              <a:t> (change the record of who owns the file), </a:t>
            </a:r>
          </a:p>
          <a:p>
            <a:pPr lvl="2" algn="just">
              <a:defRPr/>
            </a:pPr>
            <a:r>
              <a:rPr lang="en-US" sz="2000" dirty="0" err="1"/>
              <a:t>chmod</a:t>
            </a:r>
            <a:r>
              <a:rPr lang="en-US" sz="2000" dirty="0"/>
              <a:t> (change the access permission of a file). </a:t>
            </a:r>
          </a:p>
          <a:p>
            <a:pPr lvl="2" algn="just">
              <a:defRPr/>
            </a:pPr>
            <a:r>
              <a:rPr lang="en-US" sz="2000" dirty="0" err="1"/>
              <a:t>chgrp</a:t>
            </a:r>
            <a:r>
              <a:rPr lang="en-US" sz="2000" dirty="0"/>
              <a:t> (change the group ownership of a file).</a:t>
            </a:r>
          </a:p>
          <a:p>
            <a:pPr marL="914400" lvl="2" indent="0" algn="just">
              <a:buNone/>
              <a:defRPr/>
            </a:pPr>
            <a:endParaRPr lang="en-US" sz="2000" dirty="0"/>
          </a:p>
          <a:p>
            <a:pPr marL="0" indent="0" algn="just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1163A3C-7F7F-41E4-ADED-A2FCA9BD2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Kernel Architecture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BE3A4DE-0DFB-4C45-B30F-54D7B16647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The file subsystem accesses file data using a buffering mechanism that regulates data flow between the kernel and secondary storage devices – Buffer Cache. </a:t>
            </a:r>
          </a:p>
          <a:p>
            <a:pPr lvl="1" algn="just"/>
            <a:r>
              <a:rPr lang="en-US" sz="2000" dirty="0"/>
              <a:t>The kernel attempts </a:t>
            </a:r>
            <a:r>
              <a:rPr lang="en-US" sz="2000" b="1" dirty="0"/>
              <a:t>to minimize the frequency of disk access </a:t>
            </a:r>
            <a:r>
              <a:rPr lang="en-US" sz="2000" dirty="0"/>
              <a:t>by keeping a pool of </a:t>
            </a:r>
            <a:r>
              <a:rPr lang="en-US" sz="2000" b="1" dirty="0"/>
              <a:t>internal data buffers, called the buffer cache, that contains the recently used disk blocks content.</a:t>
            </a:r>
            <a:endParaRPr lang="en-US" altLang="en-US" sz="2000" b="1" dirty="0"/>
          </a:p>
          <a:p>
            <a:pPr algn="just"/>
            <a:r>
              <a:rPr lang="en-US" altLang="en-US" dirty="0"/>
              <a:t>The buffering mechanism interacts with block I/O device drivers to initiate data transfer to and from the kernel. </a:t>
            </a:r>
          </a:p>
          <a:p>
            <a:pPr algn="just"/>
            <a:r>
              <a:rPr lang="en-US" altLang="en-US" dirty="0"/>
              <a:t>Device drivers are the kernel modules that control the operation of peripheral devices.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3429444-6D65-4ECE-B2D9-F654586EC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Kernel Architecture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A20D9F9-5E13-44F8-A727-4A484A04A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Block I/O devices are random access storage devices. </a:t>
            </a:r>
          </a:p>
          <a:p>
            <a:pPr lvl="1" algn="just"/>
            <a:r>
              <a:rPr lang="en-US" altLang="en-US" sz="2000" dirty="0"/>
              <a:t>E.g. a tape driver may allow the kernel to treat a tape unit as a random access storage devices. </a:t>
            </a:r>
          </a:p>
          <a:p>
            <a:pPr algn="just"/>
            <a:r>
              <a:rPr lang="en-US" altLang="en-US" dirty="0"/>
              <a:t>The file subsystem also interacts directly with raw (character oriented) I/O device drivers without intervention of a buffering mechanism. </a:t>
            </a:r>
          </a:p>
          <a:p>
            <a:pPr algn="just"/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4EA0565-1DA5-4377-AFD5-5B47D9B72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Kernel Architecture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66FCEC6-3ACD-42D0-8DFB-FD3B7AF1E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The process control subsystem is responsible for </a:t>
            </a:r>
          </a:p>
          <a:p>
            <a:pPr lvl="1" algn="just"/>
            <a:r>
              <a:rPr lang="en-US" altLang="en-US" sz="2000" dirty="0"/>
              <a:t>process synchronization, </a:t>
            </a:r>
          </a:p>
          <a:p>
            <a:pPr lvl="1" algn="just"/>
            <a:r>
              <a:rPr lang="en-US" altLang="en-US" sz="2000" dirty="0"/>
              <a:t>inter-process communication, </a:t>
            </a:r>
          </a:p>
          <a:p>
            <a:pPr lvl="1" algn="just"/>
            <a:r>
              <a:rPr lang="en-US" altLang="en-US" sz="2000" dirty="0"/>
              <a:t>memory management, and </a:t>
            </a:r>
          </a:p>
          <a:p>
            <a:pPr lvl="1" algn="just"/>
            <a:r>
              <a:rPr lang="en-US" altLang="en-US" sz="2000" dirty="0"/>
              <a:t>process scheduling. </a:t>
            </a:r>
          </a:p>
          <a:p>
            <a:pPr algn="just"/>
            <a:r>
              <a:rPr lang="en-US" altLang="en-US" dirty="0"/>
              <a:t>The file and process control subsystems interact when loading a file into memory for execution. </a:t>
            </a:r>
          </a:p>
          <a:p>
            <a:pPr algn="just"/>
            <a:r>
              <a:rPr lang="en-US" altLang="en-US" dirty="0"/>
              <a:t>The process subsystem reads executable files into memory before executing them.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1243</TotalTime>
  <Words>915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Rockwell</vt:lpstr>
      <vt:lpstr>Rockwell Condensed</vt:lpstr>
      <vt:lpstr>Wingdings</vt:lpstr>
      <vt:lpstr>Wood Type</vt:lpstr>
      <vt:lpstr>INTRODUCTION TO THE KERNEL</vt:lpstr>
      <vt:lpstr>Kernel Architecture (UNIX)</vt:lpstr>
      <vt:lpstr>Kernel Architecture</vt:lpstr>
      <vt:lpstr>Kernel Architecture</vt:lpstr>
      <vt:lpstr>Kernel Architecture</vt:lpstr>
      <vt:lpstr>Kernel Architecture</vt:lpstr>
      <vt:lpstr>Kernel Architecture</vt:lpstr>
      <vt:lpstr>Kernel Architecture</vt:lpstr>
      <vt:lpstr>Kernel Architecture</vt:lpstr>
      <vt:lpstr>Kernel Architecture</vt:lpstr>
      <vt:lpstr>Kernel Architecture</vt:lpstr>
      <vt:lpstr>Kernel Architecture</vt:lpstr>
      <vt:lpstr>Kernel Architecture</vt:lpstr>
      <vt:lpstr>Kernel Data Structures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Vijayalakshmi R</dc:creator>
  <cp:lastModifiedBy>kirthi</cp:lastModifiedBy>
  <cp:revision>75</cp:revision>
  <dcterms:created xsi:type="dcterms:W3CDTF">2017-08-23T07:16:58Z</dcterms:created>
  <dcterms:modified xsi:type="dcterms:W3CDTF">2021-07-26T05:15:40Z</dcterms:modified>
</cp:coreProperties>
</file>