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70" r:id="rId5"/>
    <p:sldId id="264" r:id="rId6"/>
    <p:sldId id="265" r:id="rId7"/>
    <p:sldId id="266" r:id="rId8"/>
    <p:sldId id="269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B68B8-2CEE-4B9E-B634-A21AFB7F42E7}" v="42" dt="2021-05-04T15:21:56.966"/>
    <p1510:client id="{9E8503E7-B1F3-4E8B-8310-199CBC4C5B59}" v="22" dt="2022-05-15T16:31:19.470"/>
    <p1510:client id="{A1A72BAC-8965-4AE7-82BE-16FE47B11A2F}" v="669" dt="2022-05-15T15:55:32.132"/>
    <p1510:client id="{DFD5A08F-CC13-4AA0-BD66-5B02EA9E30B3}" v="22" dt="2022-05-15T09:35:59.483"/>
    <p1510:client id="{F436181B-F885-4B6C-9CAE-A8FA0ECC70BA}" v="264" dt="2021-05-04T14:45:38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>
        <p:scale>
          <a:sx n="112" d="100"/>
          <a:sy n="112" d="100"/>
        </p:scale>
        <p:origin x="328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whitebackground.com/colorful-background-image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whitebackground.com/colorful-background-image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whitebackground.com/colorful-background-image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whitebackground.com/colorful-background-image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whitebackground.com/colorful-background-image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whitebackground.com/colorful-background-image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whitebackground.com/colorful-background-image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whitebackground.com/colorful-background-image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whitebackground.com/colorful-background-image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FEF707F6-7A1B-47C4-9732-0216F25550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913" r="4642"/>
          <a:stretch/>
        </p:blipFill>
        <p:spPr>
          <a:xfrm>
            <a:off x="0" y="12526"/>
            <a:ext cx="12191980" cy="6857990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Black"/>
                <a:cs typeface="Calibri Light"/>
              </a:rPr>
              <a:t>DECISION 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IN" dirty="0"/>
              <a:t>By Group 3:</a:t>
            </a:r>
          </a:p>
          <a:p>
            <a:r>
              <a:rPr lang="en-IN" dirty="0"/>
              <a:t>20pw01, 20pw19, 20pw24</a:t>
            </a:r>
          </a:p>
          <a:p>
            <a:endParaRPr lang="en-US" dirty="0">
              <a:cs typeface="Calibri"/>
            </a:endParaRP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8DB821C-4A86-4A60-ACEB-2FCB3EBE5F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913" r="464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42D3C-E8E4-4432-B13F-DDF816E9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endParaRPr lang="en-US" sz="3600" dirty="0">
              <a:latin typeface="Arial Black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B22A18-BDD6-4B92-92CF-3CCA9F2F7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Cost of not doing test = 0.05 *C2 + 0.95 *0 = 0.05 *C2</a:t>
            </a:r>
            <a:endParaRPr lang="en-US" dirty="0"/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Cost of doing test = 0.095 *(0.5 *0 + 0.5 *C1) + 0.905 *(0.0028*C2 + 0.9972*C3)</a:t>
            </a:r>
            <a:endParaRPr lang="en-US" dirty="0"/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= 0.0475*C1 + 0.002534*C2 + 0.902466*C3</a:t>
            </a:r>
            <a:endParaRPr lang="en-US" dirty="0"/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Cost of doing test–cost of not doing test</a:t>
            </a:r>
            <a:endParaRPr lang="en-US" dirty="0"/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= 0.0475*C1 + 0.002534*C2 + 0.902466*C3 - 0.05*C2</a:t>
            </a: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The solution is to not set up the doping test programme.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0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8DB821C-4A86-4A60-ACEB-2FCB3EBE5F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913" r="464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42D3C-E8E4-4432-B13F-DDF816E9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/>
              </a:rPr>
              <a:t>Question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B22A18-BDD6-4B92-92CF-3CCA9F2F7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The sporting authorities of ADESA University are considering setting up an antidoping</a:t>
            </a:r>
            <a:endParaRPr lang="en-US" sz="16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test programme for university interschool athletes. Nevertheless, one of</a:t>
            </a: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the Sports Committee members and a Quantitative Methods teacher have some</a:t>
            </a: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doubts as to the use of such tests with student athletes given the possible social</a:t>
            </a: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costs incurred by a false-positive test. The teacher has decided to conduct a</a:t>
            </a:r>
            <a:endParaRPr lang="en-US" sz="16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mathematical study of the test process by taking into account the costs and reliability</a:t>
            </a:r>
            <a:endParaRPr lang="en-US" sz="16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of such tests, and the costs relating to negative and positive errors.</a:t>
            </a:r>
            <a:endParaRPr lang="en-US" sz="16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If the antidoping test programme is set up, student athletes will be expected to</a:t>
            </a:r>
            <a:endParaRPr lang="en-US" sz="16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do an antidoping test. The test result may be positive (suggests a potential user of</a:t>
            </a:r>
            <a:endParaRPr lang="en-US" sz="16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performance-enhancing drugs) or negative (does not suggest a potential user of</a:t>
            </a:r>
            <a:endParaRPr lang="en-US" sz="16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performance-enhancing drugs). If the test result is negative, no follow-up action</a:t>
            </a:r>
            <a:endParaRPr lang="en-US" sz="16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will be taken; yet if the test is positive, follow-up action will be taken to determine</a:t>
            </a:r>
            <a:endParaRPr lang="en-US" sz="16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whether the athlete or student actually uses performance-enhancing drugs.</a:t>
            </a:r>
            <a:endParaRPr lang="en-US" sz="1600" dirty="0">
              <a:ea typeface="Calibri"/>
              <a:cs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0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8DB821C-4A86-4A60-ACEB-2FCB3EBE5F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913" r="464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42D3C-E8E4-4432-B13F-DDF816E9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/>
              </a:rPr>
              <a:t>Question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B22A18-BDD6-4B92-92CF-3CCA9F2F7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221" y="1782981"/>
            <a:ext cx="6905565" cy="7133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The difficulty in this decision model lies in assigning costs to several possibilities.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The teacher proposes employing the following potential costs:</a:t>
            </a:r>
          </a:p>
          <a:p>
            <a:pPr>
              <a:buNone/>
            </a:pPr>
            <a:endParaRPr lang="en-US" sz="1600" dirty="0">
              <a:ea typeface="+mn-lt"/>
              <a:cs typeface="+mn-l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A78A4-47B1-CB18-2E20-3C5FEB4D870A}"/>
              </a:ext>
            </a:extLst>
          </p:cNvPr>
          <p:cNvSpPr txBox="1"/>
          <p:nvPr/>
        </p:nvSpPr>
        <p:spPr>
          <a:xfrm>
            <a:off x="641231" y="2668438"/>
            <a:ext cx="53886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Cost of a test with a false-positive result, C1.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BE799C-BAEF-DE3D-20F7-9ADE175B6A8B}"/>
              </a:ext>
            </a:extLst>
          </p:cNvPr>
          <p:cNvSpPr txBox="1"/>
          <p:nvPr/>
        </p:nvSpPr>
        <p:spPr>
          <a:xfrm>
            <a:off x="668189" y="3198603"/>
            <a:ext cx="70851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Cost of a user of performance-enhancing drugs who has not been identified, C2.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403D8-8662-582A-408D-D175046FE7AC}"/>
              </a:ext>
            </a:extLst>
          </p:cNvPr>
          <p:cNvSpPr txBox="1"/>
          <p:nvPr/>
        </p:nvSpPr>
        <p:spPr>
          <a:xfrm>
            <a:off x="667290" y="4132232"/>
            <a:ext cx="72289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Cost of someone innocent who has to do the doping test and it proves negative, C3.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E51410-A486-BE0A-05EC-BC272EC17950}"/>
              </a:ext>
            </a:extLst>
          </p:cNvPr>
          <p:cNvSpPr txBox="1"/>
          <p:nvPr/>
        </p:nvSpPr>
        <p:spPr>
          <a:xfrm rot="-10800000" flipV="1">
            <a:off x="666392" y="4862483"/>
            <a:ext cx="73727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Costs of properly identifying a user of performance-enhancing drugs, and the cost of an innocent athlete not doing the test is considered 0.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A1503E-0FF9-E774-BED3-5F1E704AE489}"/>
              </a:ext>
            </a:extLst>
          </p:cNvPr>
          <p:cNvSpPr txBox="1"/>
          <p:nvPr/>
        </p:nvSpPr>
        <p:spPr>
          <a:xfrm>
            <a:off x="931241" y="5713238"/>
            <a:ext cx="67010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Draw the corresponding decision tree and indicate with a letter per 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branch the associated probability or the associated cost (depending on the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58D0A8-34D0-0D9E-3BB3-2258B59AA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09"/>
            <a:ext cx="12192000" cy="67361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8DB821C-4A86-4A60-ACEB-2FCB3EBE5F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913" r="464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42D3C-E8E4-4432-B13F-DDF816E9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/>
              </a:rPr>
              <a:t>Question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B22A18-BDD6-4B92-92CF-3CCA9F2F7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No quantitative values have been assigned to C1, C2 and C3, but a hierarchy of</a:t>
            </a:r>
            <a:endParaRPr lang="en-US" dirty="0">
              <a:cs typeface="Calibri" panose="020F0502020204030204"/>
            </a:endParaRP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values have been established. In relative terms, C1 is the highest cost and C2 is</a:t>
            </a:r>
            <a:endParaRPr lang="en-US" dirty="0">
              <a:cs typeface="Calibri" panose="020F0502020204030204"/>
            </a:endParaRP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higher than C3. So: C1 &gt;= C2 &gt;= C3.</a:t>
            </a: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By assuming that test reliability is 95 % and that 5 % of athletes use 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performance- enhancing drugs, considering the ADESA University Sporting 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Committee’s objective of minimizing expected costs helps the teacher solve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the decision model.</a:t>
            </a:r>
          </a:p>
          <a:p>
            <a:pPr>
              <a:buNone/>
            </a:pPr>
            <a:endParaRPr lang="en-US" sz="1600" dirty="0">
              <a:ea typeface="+mn-lt"/>
              <a:cs typeface="+mn-lt"/>
            </a:endParaRP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Solve the tree and obtain the most economic solution.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3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8DB821C-4A86-4A60-ACEB-2FCB3EBE5F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913" r="464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42D3C-E8E4-4432-B13F-DDF816E9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/>
                <a:cs typeface="Calibri"/>
              </a:rPr>
              <a:t>(b) Solve the tree and obtain the most economic solution.</a:t>
            </a:r>
            <a:endParaRPr lang="en-US" sz="2800" dirty="0">
              <a:ea typeface="+mj-lt"/>
              <a:cs typeface="+mj-lt"/>
            </a:endParaRPr>
          </a:p>
          <a:p>
            <a:endParaRPr lang="en-US" sz="3600" dirty="0">
              <a:latin typeface="Arial Black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4519F-7532-2C5A-E604-78B145D639C1}"/>
              </a:ext>
            </a:extLst>
          </p:cNvPr>
          <p:cNvSpPr txBox="1"/>
          <p:nvPr/>
        </p:nvSpPr>
        <p:spPr>
          <a:xfrm>
            <a:off x="640332" y="1776143"/>
            <a:ext cx="14204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P(D) = 0.05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48B10C-925F-810B-5DB1-7A954EB36168}"/>
              </a:ext>
            </a:extLst>
          </p:cNvPr>
          <p:cNvCxnSpPr/>
          <p:nvPr/>
        </p:nvCxnSpPr>
        <p:spPr>
          <a:xfrm>
            <a:off x="2172060" y="1963588"/>
            <a:ext cx="1086928" cy="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F26982-666C-CD88-AB16-95A56DDFE12C}"/>
              </a:ext>
            </a:extLst>
          </p:cNvPr>
          <p:cNvSpPr txBox="1"/>
          <p:nvPr/>
        </p:nvSpPr>
        <p:spPr>
          <a:xfrm>
            <a:off x="3744044" y="1889365"/>
            <a:ext cx="41521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probability of an athlete having used performance-enhancing drugs</a:t>
            </a:r>
            <a:endParaRPr lang="en-US">
              <a:highlight>
                <a:srgbClr val="FFFF00"/>
              </a:highlight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72C05E-8E3A-5D54-755D-FB2F88495A21}"/>
              </a:ext>
            </a:extLst>
          </p:cNvPr>
          <p:cNvSpPr txBox="1"/>
          <p:nvPr/>
        </p:nvSpPr>
        <p:spPr>
          <a:xfrm>
            <a:off x="637636" y="2650467"/>
            <a:ext cx="15067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P(ND) = 0.95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733AE3-EF59-213E-65E6-2153EB406A44}"/>
              </a:ext>
            </a:extLst>
          </p:cNvPr>
          <p:cNvCxnSpPr/>
          <p:nvPr/>
        </p:nvCxnSpPr>
        <p:spPr>
          <a:xfrm flipV="1">
            <a:off x="2054346" y="2817783"/>
            <a:ext cx="1302589" cy="5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7E314B9-D8F3-CD98-F6B3-CECA5010EF12}"/>
              </a:ext>
            </a:extLst>
          </p:cNvPr>
          <p:cNvSpPr txBox="1"/>
          <p:nvPr/>
        </p:nvSpPr>
        <p:spPr>
          <a:xfrm>
            <a:off x="3741349" y="2749311"/>
            <a:ext cx="42815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ighlight>
                  <a:srgbClr val="FFFF00"/>
                </a:highlight>
                <a:cs typeface="Calibri"/>
              </a:rPr>
              <a:t>Probability of an athlete not having used performance-enhancing drugs</a:t>
            </a:r>
          </a:p>
        </p:txBody>
      </p:sp>
    </p:spTree>
    <p:extLst>
      <p:ext uri="{BB962C8B-B14F-4D97-AF65-F5344CB8AC3E}">
        <p14:creationId xmlns:p14="http://schemas.microsoft.com/office/powerpoint/2010/main" val="362349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8DB821C-4A86-4A60-ACEB-2FCB3EBE5F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913" r="464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42D3C-E8E4-4432-B13F-DDF816E9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ea typeface="+mn-lt"/>
                <a:cs typeface="+mn-lt"/>
              </a:rPr>
              <a:t>The reliability data of imperfect information are:</a:t>
            </a:r>
            <a:br>
              <a:rPr lang="en-US" sz="3600" dirty="0">
                <a:ea typeface="+mn-lt"/>
                <a:cs typeface="+mn-lt"/>
              </a:rPr>
            </a:br>
            <a:endParaRPr lang="en-US" sz="3600" dirty="0">
              <a:latin typeface="Arial Black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B22A18-BDD6-4B92-92CF-3CCA9F2F7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en-US" sz="1700" dirty="0">
              <a:ea typeface="+mn-lt"/>
              <a:cs typeface="+mn-lt"/>
            </a:endParaRPr>
          </a:p>
          <a:p>
            <a:pPr>
              <a:buNone/>
            </a:pPr>
            <a:r>
              <a:rPr lang="en-US" sz="1700" dirty="0">
                <a:ea typeface="+mn-lt"/>
                <a:cs typeface="+mn-lt"/>
              </a:rPr>
              <a:t>P(+|D) = 0.95 (probability of the test being correct and reflecting the true</a:t>
            </a:r>
            <a:endParaRPr lang="en-US" sz="1700" dirty="0"/>
          </a:p>
          <a:p>
            <a:pPr>
              <a:buNone/>
            </a:pPr>
            <a:r>
              <a:rPr lang="en-US" sz="1700" dirty="0">
                <a:ea typeface="+mn-lt"/>
                <a:cs typeface="+mn-lt"/>
              </a:rPr>
              <a:t>situation)</a:t>
            </a:r>
            <a:endParaRPr lang="en-US" sz="1700" dirty="0"/>
          </a:p>
          <a:p>
            <a:pPr>
              <a:buNone/>
            </a:pPr>
            <a:r>
              <a:rPr lang="en-US" sz="1700" dirty="0">
                <a:ea typeface="+mn-lt"/>
                <a:cs typeface="+mn-lt"/>
              </a:rPr>
              <a:t>P(+|ND) = 0.05 (probability of the test being wrong and not reflecting the true</a:t>
            </a:r>
            <a:endParaRPr lang="en-US" sz="1700" dirty="0"/>
          </a:p>
          <a:p>
            <a:pPr>
              <a:buNone/>
            </a:pPr>
            <a:r>
              <a:rPr lang="en-US" sz="1700" dirty="0">
                <a:ea typeface="+mn-lt"/>
                <a:cs typeface="+mn-lt"/>
              </a:rPr>
              <a:t>situation)</a:t>
            </a:r>
            <a:endParaRPr lang="en-US" sz="1700" dirty="0"/>
          </a:p>
          <a:p>
            <a:pPr>
              <a:buNone/>
            </a:pPr>
            <a:r>
              <a:rPr lang="en-US" sz="1700" dirty="0">
                <a:ea typeface="+mn-lt"/>
                <a:cs typeface="+mn-lt"/>
              </a:rPr>
              <a:t>P(-|D) = 0.05 (probability of the test being wrong and not reflecting the true</a:t>
            </a:r>
            <a:endParaRPr lang="en-US" sz="1700" dirty="0"/>
          </a:p>
          <a:p>
            <a:pPr>
              <a:buNone/>
            </a:pPr>
            <a:r>
              <a:rPr lang="en-US" sz="1700" dirty="0">
                <a:ea typeface="+mn-lt"/>
                <a:cs typeface="+mn-lt"/>
              </a:rPr>
              <a:t>situation)</a:t>
            </a:r>
          </a:p>
          <a:p>
            <a:pPr>
              <a:buNone/>
            </a:pPr>
            <a:r>
              <a:rPr lang="en-US" sz="1700" dirty="0">
                <a:ea typeface="+mn-lt"/>
                <a:cs typeface="+mn-lt"/>
              </a:rPr>
              <a:t>P(-|ND) = 0.95 (probability of the test being correct and reflecting the true</a:t>
            </a:r>
            <a:endParaRPr lang="en-US" sz="1700" dirty="0"/>
          </a:p>
          <a:p>
            <a:pPr>
              <a:buNone/>
            </a:pPr>
            <a:r>
              <a:rPr lang="en-US" sz="1700" dirty="0">
                <a:ea typeface="+mn-lt"/>
                <a:cs typeface="+mn-lt"/>
              </a:rPr>
              <a:t>situation).</a:t>
            </a:r>
            <a:endParaRPr lang="en-US" sz="17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8DB821C-4A86-4A60-ACEB-2FCB3EBE5F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913" r="464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42D3C-E8E4-4432-B13F-DDF816E9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endParaRPr lang="en-US" sz="3600" dirty="0">
              <a:latin typeface="Arial Black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B22A18-BDD6-4B92-92CF-3CCA9F2F7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P(+) = P(D)*P(+|D) + P(ND) *P(+|ND) = 0.095 (probability of the test being positive)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P(-) = P(ND) *P(-|ND) +P(D) *P(-|D) = 1 - P(+) = 0.905 (probability of</a:t>
            </a:r>
            <a:endParaRPr lang="en-US" sz="1800" dirty="0"/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the test being negative)</a:t>
            </a:r>
            <a:endParaRPr lang="en-US" sz="1800" dirty="0"/>
          </a:p>
          <a:p>
            <a:pPr>
              <a:buNone/>
            </a:pPr>
            <a:endParaRPr lang="en-US" sz="1700" dirty="0">
              <a:ea typeface="+mn-lt"/>
              <a:cs typeface="+mn-lt"/>
            </a:endParaRPr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8DB821C-4A86-4A60-ACEB-2FCB3EBE5F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913" r="464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42D3C-E8E4-4432-B13F-DDF816E9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By applying </a:t>
            </a:r>
            <a:r>
              <a:rPr lang="en-US" sz="3600" b="1" dirty="0" err="1"/>
              <a:t>Bayes</a:t>
            </a:r>
            <a:r>
              <a:rPr lang="en-US" sz="3600" b="1" dirty="0"/>
              <a:t> Theorem, the revised (a posteriori) probabilities are:</a:t>
            </a:r>
            <a:br>
              <a:rPr lang="en-US" sz="3600" dirty="0"/>
            </a:br>
            <a:endParaRPr lang="en-US" sz="3600" dirty="0">
              <a:latin typeface="Arial Black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B22A18-BDD6-4B92-92CF-3CCA9F2F7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000" dirty="0"/>
              <a:t>P(D|+) = P(+|D)*P(D)/P(+) </a:t>
            </a:r>
            <a:r>
              <a:rPr lang="en-US" sz="2000" dirty="0">
                <a:ea typeface="+mn-lt"/>
                <a:cs typeface="+mn-lt"/>
              </a:rPr>
              <a:t>= 0.5</a:t>
            </a:r>
          </a:p>
          <a:p>
            <a:pPr>
              <a:buNone/>
            </a:pPr>
            <a:endParaRPr lang="en-US" sz="2000" dirty="0">
              <a:ea typeface="+mn-lt"/>
              <a:cs typeface="+mn-lt"/>
            </a:endParaRPr>
          </a:p>
          <a:p>
            <a:pPr>
              <a:buNone/>
            </a:pPr>
            <a:r>
              <a:rPr lang="en-US" sz="2000" dirty="0"/>
              <a:t>P(ND|+) = P(+|ND)*P(ND)/P(+) </a:t>
            </a:r>
            <a:r>
              <a:rPr lang="en-US" sz="2000" dirty="0">
                <a:ea typeface="+mn-lt"/>
                <a:cs typeface="+mn-lt"/>
              </a:rPr>
              <a:t>= 0.5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P(D|-) = P(-|D)*P(D)/P(-) </a:t>
            </a:r>
            <a:r>
              <a:rPr lang="en-US" sz="2000" dirty="0">
                <a:ea typeface="+mn-lt"/>
                <a:cs typeface="+mn-lt"/>
              </a:rPr>
              <a:t>= 0.9972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P(ND|-) = P(-|ND)*P(ND)/P(-) </a:t>
            </a:r>
            <a:r>
              <a:rPr lang="en-US" sz="2000" dirty="0">
                <a:ea typeface="+mn-lt"/>
                <a:cs typeface="+mn-lt"/>
              </a:rPr>
              <a:t>= 0.0028</a:t>
            </a:r>
            <a:endParaRPr lang="en-US" sz="20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2998</TotalTime>
  <Words>774</Words>
  <Application>Microsoft Macintosh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DECISION THEORY</vt:lpstr>
      <vt:lpstr>Question</vt:lpstr>
      <vt:lpstr>Question</vt:lpstr>
      <vt:lpstr>PowerPoint Presentation</vt:lpstr>
      <vt:lpstr>Question</vt:lpstr>
      <vt:lpstr>(b) Solve the tree and obtain the most economic solution. </vt:lpstr>
      <vt:lpstr>The reliability data of imperfect information are: </vt:lpstr>
      <vt:lpstr>PowerPoint Presentation</vt:lpstr>
      <vt:lpstr>By applying Bayes Theorem, the revised (a posteriori) probabilities are: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Maanasa S</cp:lastModifiedBy>
  <cp:revision>341</cp:revision>
  <dcterms:created xsi:type="dcterms:W3CDTF">2021-05-04T13:59:03Z</dcterms:created>
  <dcterms:modified xsi:type="dcterms:W3CDTF">2022-05-19T05:35:41Z</dcterms:modified>
</cp:coreProperties>
</file>