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FEAEB-F523-434F-BBE2-350050796ED4}" v="144" dt="2022-05-08T11:24:26.301"/>
    <p1510:client id="{D76BDD98-9243-433E-831F-FBBCE88F545E}" v="771" dt="2022-05-08T14:01:0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shek A" userId="4fd95efa20995234" providerId="Windows Live" clId="Web-{D76BDD98-9243-433E-831F-FBBCE88F545E}"/>
    <pc:docChg chg="addSld delSld modSld">
      <pc:chgData name="Abishek A" userId="4fd95efa20995234" providerId="Windows Live" clId="Web-{D76BDD98-9243-433E-831F-FBBCE88F545E}" dt="2022-05-08T14:01:07.638" v="765" actId="20577"/>
      <pc:docMkLst>
        <pc:docMk/>
      </pc:docMkLst>
      <pc:sldChg chg="delSp modSp">
        <pc:chgData name="Abishek A" userId="4fd95efa20995234" providerId="Windows Live" clId="Web-{D76BDD98-9243-433E-831F-FBBCE88F545E}" dt="2022-05-08T13:41:53.209" v="127" actId="20577"/>
        <pc:sldMkLst>
          <pc:docMk/>
          <pc:sldMk cId="3417688818" sldId="258"/>
        </pc:sldMkLst>
        <pc:spChg chg="del">
          <ac:chgData name="Abishek A" userId="4fd95efa20995234" providerId="Windows Live" clId="Web-{D76BDD98-9243-433E-831F-FBBCE88F545E}" dt="2022-05-08T13:27:42.143" v="0"/>
          <ac:spMkLst>
            <pc:docMk/>
            <pc:sldMk cId="3417688818" sldId="258"/>
            <ac:spMk id="2" creationId="{0511BAF1-280C-F8E4-C505-0F19947DED97}"/>
          </ac:spMkLst>
        </pc:spChg>
        <pc:spChg chg="mod">
          <ac:chgData name="Abishek A" userId="4fd95efa20995234" providerId="Windows Live" clId="Web-{D76BDD98-9243-433E-831F-FBBCE88F545E}" dt="2022-05-08T13:41:53.209" v="127" actId="20577"/>
          <ac:spMkLst>
            <pc:docMk/>
            <pc:sldMk cId="3417688818" sldId="258"/>
            <ac:spMk id="3" creationId="{6C896A8C-C57E-DC6C-7039-3A63EDA52902}"/>
          </ac:spMkLst>
        </pc:spChg>
      </pc:sldChg>
      <pc:sldChg chg="new del">
        <pc:chgData name="Abishek A" userId="4fd95efa20995234" providerId="Windows Live" clId="Web-{D76BDD98-9243-433E-831F-FBBCE88F545E}" dt="2022-05-08T13:40:20.626" v="114"/>
        <pc:sldMkLst>
          <pc:docMk/>
          <pc:sldMk cId="58910715" sldId="259"/>
        </pc:sldMkLst>
      </pc:sldChg>
      <pc:sldChg chg="modSp new">
        <pc:chgData name="Abishek A" userId="4fd95efa20995234" providerId="Windows Live" clId="Web-{D76BDD98-9243-433E-831F-FBBCE88F545E}" dt="2022-05-08T13:47:07.134" v="264" actId="20577"/>
        <pc:sldMkLst>
          <pc:docMk/>
          <pc:sldMk cId="2109173731" sldId="259"/>
        </pc:sldMkLst>
        <pc:spChg chg="mod">
          <ac:chgData name="Abishek A" userId="4fd95efa20995234" providerId="Windows Live" clId="Web-{D76BDD98-9243-433E-831F-FBBCE88F545E}" dt="2022-05-08T13:42:02.929" v="133" actId="20577"/>
          <ac:spMkLst>
            <pc:docMk/>
            <pc:sldMk cId="2109173731" sldId="259"/>
            <ac:spMk id="2" creationId="{08754AE4-D0CE-3511-C20F-394E3FA0719A}"/>
          </ac:spMkLst>
        </pc:spChg>
        <pc:spChg chg="mod">
          <ac:chgData name="Abishek A" userId="4fd95efa20995234" providerId="Windows Live" clId="Web-{D76BDD98-9243-433E-831F-FBBCE88F545E}" dt="2022-05-08T13:47:07.134" v="264" actId="20577"/>
          <ac:spMkLst>
            <pc:docMk/>
            <pc:sldMk cId="2109173731" sldId="259"/>
            <ac:spMk id="3" creationId="{5BC64439-563F-6758-EEA1-D226B08669B9}"/>
          </ac:spMkLst>
        </pc:spChg>
      </pc:sldChg>
      <pc:sldChg chg="delSp modSp new del">
        <pc:chgData name="Abishek A" userId="4fd95efa20995234" providerId="Windows Live" clId="Web-{D76BDD98-9243-433E-831F-FBBCE88F545E}" dt="2022-05-08T13:41:29.317" v="124"/>
        <pc:sldMkLst>
          <pc:docMk/>
          <pc:sldMk cId="3200926154" sldId="259"/>
        </pc:sldMkLst>
        <pc:spChg chg="del">
          <ac:chgData name="Abishek A" userId="4fd95efa20995234" providerId="Windows Live" clId="Web-{D76BDD98-9243-433E-831F-FBBCE88F545E}" dt="2022-05-08T13:40:44.096" v="116"/>
          <ac:spMkLst>
            <pc:docMk/>
            <pc:sldMk cId="3200926154" sldId="259"/>
            <ac:spMk id="2" creationId="{E5C08897-68BF-BFE6-66E3-4D2B26C71095}"/>
          </ac:spMkLst>
        </pc:spChg>
        <pc:spChg chg="del mod">
          <ac:chgData name="Abishek A" userId="4fd95efa20995234" providerId="Windows Live" clId="Web-{D76BDD98-9243-433E-831F-FBBCE88F545E}" dt="2022-05-08T13:41:29.302" v="123"/>
          <ac:spMkLst>
            <pc:docMk/>
            <pc:sldMk cId="3200926154" sldId="259"/>
            <ac:spMk id="3" creationId="{46452943-16BC-32AD-520A-B55F4BC60575}"/>
          </ac:spMkLst>
        </pc:spChg>
      </pc:sldChg>
      <pc:sldChg chg="modSp new">
        <pc:chgData name="Abishek A" userId="4fd95efa20995234" providerId="Windows Live" clId="Web-{D76BDD98-9243-433E-831F-FBBCE88F545E}" dt="2022-05-08T13:52:29.560" v="382" actId="14100"/>
        <pc:sldMkLst>
          <pc:docMk/>
          <pc:sldMk cId="3986876088" sldId="260"/>
        </pc:sldMkLst>
        <pc:spChg chg="mod">
          <ac:chgData name="Abishek A" userId="4fd95efa20995234" providerId="Windows Live" clId="Web-{D76BDD98-9243-433E-831F-FBBCE88F545E}" dt="2022-05-08T13:47:24.792" v="271" actId="20577"/>
          <ac:spMkLst>
            <pc:docMk/>
            <pc:sldMk cId="3986876088" sldId="260"/>
            <ac:spMk id="2" creationId="{DD503097-D22A-C32A-8E6F-A890354800A5}"/>
          </ac:spMkLst>
        </pc:spChg>
        <pc:spChg chg="mod">
          <ac:chgData name="Abishek A" userId="4fd95efa20995234" providerId="Windows Live" clId="Web-{D76BDD98-9243-433E-831F-FBBCE88F545E}" dt="2022-05-08T13:52:29.560" v="382" actId="14100"/>
          <ac:spMkLst>
            <pc:docMk/>
            <pc:sldMk cId="3986876088" sldId="260"/>
            <ac:spMk id="3" creationId="{4917487D-83C9-EDFE-530F-6F45E5113FE6}"/>
          </ac:spMkLst>
        </pc:spChg>
      </pc:sldChg>
      <pc:sldChg chg="addSp delSp modSp new mod setBg">
        <pc:chgData name="Abishek A" userId="4fd95efa20995234" providerId="Windows Live" clId="Web-{D76BDD98-9243-433E-831F-FBBCE88F545E}" dt="2022-05-08T14:01:07.638" v="765" actId="20577"/>
        <pc:sldMkLst>
          <pc:docMk/>
          <pc:sldMk cId="808555207" sldId="261"/>
        </pc:sldMkLst>
        <pc:spChg chg="mod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" creationId="{C9533479-4BB2-0970-8989-13312670BCD7}"/>
          </ac:spMkLst>
        </pc:spChg>
        <pc:spChg chg="mod ord">
          <ac:chgData name="Abishek A" userId="4fd95efa20995234" providerId="Windows Live" clId="Web-{D76BDD98-9243-433E-831F-FBBCE88F545E}" dt="2022-05-08T14:01:07.638" v="765" actId="20577"/>
          <ac:spMkLst>
            <pc:docMk/>
            <pc:sldMk cId="808555207" sldId="261"/>
            <ac:spMk id="3" creationId="{CBEC6BAB-1028-7E36-9538-3F29CF3831BC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10" creationId="{A65AC7D1-EAA9-48F5-B509-60A7F50BF703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12" creationId="{D6320AF9-619A-4175-865B-5663E1AEF4C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18" creationId="{7E018740-5C2B-4A41-AC1A-7E68D1EC1954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0" creationId="{166F75A4-C475-4941-8EE2-B80A06A2C1BB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2" creationId="{A032553A-72E8-4B0D-8405-FF9771C9AF0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4" creationId="{765800AC-C3B9-498E-87BC-29FAE4C76B21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6" creationId="{1F9D6ACB-2FF4-49F9-978A-E0D5327FC63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8" creationId="{A5EC319D-0FEA-4B95-A3EA-01E35672C95B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3" creationId="{9F4444CE-BC8D-4D61-B303-4C05614E62AB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5" creationId="{62423CA5-E2E1-4789-B759-9906C1C94063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7" creationId="{73772B81-181F-48B7-8826-4D9686D15DF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9" creationId="{B2205F6E-03C6-4E92-877C-E2482F6599AA}"/>
          </ac:spMkLst>
        </pc:spChg>
        <pc:picChg chg="add mod ord">
          <ac:chgData name="Abishek A" userId="4fd95efa20995234" providerId="Windows Live" clId="Web-{D76BDD98-9243-433E-831F-FBBCE88F545E}" dt="2022-05-08T14:00:33.698" v="672" actId="1076"/>
          <ac:picMkLst>
            <pc:docMk/>
            <pc:sldMk cId="808555207" sldId="261"/>
            <ac:picMk id="5" creationId="{8F5ED313-AB2D-F552-3A78-2B0D68C505C4}"/>
          </ac:picMkLst>
        </pc:picChg>
        <pc:cxnChg chg="add del">
          <ac:chgData name="Abishek A" userId="4fd95efa20995234" providerId="Windows Live" clId="Web-{D76BDD98-9243-433E-831F-FBBCE88F545E}" dt="2022-05-08T14:00:24.682" v="665"/>
          <ac:cxnSpMkLst>
            <pc:docMk/>
            <pc:sldMk cId="808555207" sldId="261"/>
            <ac:cxnSpMk id="14" creationId="{063B6EC6-D752-4EE7-908B-F8F19E8C7FEA}"/>
          </ac:cxnSpMkLst>
        </pc:cxnChg>
        <pc:cxnChg chg="add del">
          <ac:chgData name="Abishek A" userId="4fd95efa20995234" providerId="Windows Live" clId="Web-{D76BDD98-9243-433E-831F-FBBCE88F545E}" dt="2022-05-08T14:00:24.682" v="665"/>
          <ac:cxnSpMkLst>
            <pc:docMk/>
            <pc:sldMk cId="808555207" sldId="261"/>
            <ac:cxnSpMk id="16" creationId="{EFECD4E8-AD3E-4228-82A2-9461958EA94D}"/>
          </ac:cxnSpMkLst>
        </pc:cxnChg>
      </pc:sldChg>
    </pc:docChg>
  </pc:docChgLst>
  <pc:docChgLst>
    <pc:chgData name="Abishek A" userId="4fd95efa20995234" providerId="Windows Live" clId="Web-{10BFEAEB-F523-434F-BBE2-350050796ED4}"/>
    <pc:docChg chg="addSld delSld modSld">
      <pc:chgData name="Abishek A" userId="4fd95efa20995234" providerId="Windows Live" clId="Web-{10BFEAEB-F523-434F-BBE2-350050796ED4}" dt="2022-05-08T11:24:26.301" v="168"/>
      <pc:docMkLst>
        <pc:docMk/>
      </pc:docMkLst>
      <pc:sldChg chg="modSp del">
        <pc:chgData name="Abishek A" userId="4fd95efa20995234" providerId="Windows Live" clId="Web-{10BFEAEB-F523-434F-BBE2-350050796ED4}" dt="2022-05-08T11:18:40.656" v="48"/>
        <pc:sldMkLst>
          <pc:docMk/>
          <pc:sldMk cId="521040635" sldId="256"/>
        </pc:sldMkLst>
        <pc:spChg chg="mod">
          <ac:chgData name="Abishek A" userId="4fd95efa20995234" providerId="Windows Live" clId="Web-{10BFEAEB-F523-434F-BBE2-350050796ED4}" dt="2022-05-08T11:18:09.826" v="22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Abishek A" userId="4fd95efa20995234" providerId="Windows Live" clId="Web-{10BFEAEB-F523-434F-BBE2-350050796ED4}" dt="2022-05-08T11:18:38.344" v="46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addSp delSp modSp new mod setBg">
        <pc:chgData name="Abishek A" userId="4fd95efa20995234" providerId="Windows Live" clId="Web-{10BFEAEB-F523-434F-BBE2-350050796ED4}" dt="2022-05-08T11:24:21.300" v="167" actId="1076"/>
        <pc:sldMkLst>
          <pc:docMk/>
          <pc:sldMk cId="2232723530" sldId="257"/>
        </pc:sldMkLst>
        <pc:spChg chg="mod">
          <ac:chgData name="Abishek A" userId="4fd95efa20995234" providerId="Windows Live" clId="Web-{10BFEAEB-F523-434F-BBE2-350050796ED4}" dt="2022-05-08T11:23:50.205" v="162"/>
          <ac:spMkLst>
            <pc:docMk/>
            <pc:sldMk cId="2232723530" sldId="257"/>
            <ac:spMk id="2" creationId="{233DD24A-5D50-2136-4897-7EAF47C22607}"/>
          </ac:spMkLst>
        </pc:spChg>
        <pc:spChg chg="mod ord">
          <ac:chgData name="Abishek A" userId="4fd95efa20995234" providerId="Windows Live" clId="Web-{10BFEAEB-F523-434F-BBE2-350050796ED4}" dt="2022-05-08T11:23:50.205" v="162"/>
          <ac:spMkLst>
            <pc:docMk/>
            <pc:sldMk cId="2232723530" sldId="257"/>
            <ac:spMk id="3" creationId="{F174BF00-9647-B5C0-BFD8-EB0C8189F357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6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7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8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9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10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11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12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13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15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17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19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21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3" creationId="{7E018740-5C2B-4A41-AC1A-7E68D1EC1954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4" creationId="{A65AC7D1-EAA9-48F5-B509-60A7F50BF703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5" creationId="{166F75A4-C475-4941-8EE2-B80A06A2C1BB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6" creationId="{D6320AF9-619A-4175-865B-5663E1AEF4C5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7" creationId="{A032553A-72E8-4B0D-8405-FF9771C9AF05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9" creationId="{765800AC-C3B9-498E-87BC-29FAE4C76B21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31" creationId="{1F9D6ACB-2FF4-49F9-978A-E0D5327FC635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33" creationId="{A5EC319D-0FEA-4B95-A3EA-01E35672C95B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5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6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7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8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0" creationId="{A65AC7D1-EAA9-48F5-B509-60A7F50BF703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1" creationId="{D6320AF9-619A-4175-865B-5663E1AEF4C5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4" creationId="{7E018740-5C2B-4A41-AC1A-7E68D1EC1954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5" creationId="{166F75A4-C475-4941-8EE2-B80A06A2C1BB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6" creationId="{A032553A-72E8-4B0D-8405-FF9771C9AF05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7" creationId="{765800AC-C3B9-498E-87BC-29FAE4C76B21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8" creationId="{1F9D6ACB-2FF4-49F9-978A-E0D5327FC635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9" creationId="{A5EC319D-0FEA-4B95-A3EA-01E35672C95B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1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2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3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4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56" creationId="{A65AC7D1-EAA9-48F5-B509-60A7F50BF703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57" creationId="{D6320AF9-619A-4175-865B-5663E1AEF4C5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0" creationId="{7E018740-5C2B-4A41-AC1A-7E68D1EC1954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1" creationId="{166F75A4-C475-4941-8EE2-B80A06A2C1BB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2" creationId="{A032553A-72E8-4B0D-8405-FF9771C9AF05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3" creationId="{765800AC-C3B9-498E-87BC-29FAE4C76B21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4" creationId="{1F9D6ACB-2FF4-49F9-978A-E0D5327FC635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5" creationId="{A5EC319D-0FEA-4B95-A3EA-01E35672C95B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67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68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69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0" creationId="{B2205F6E-03C6-4E92-877C-E2482F6599AA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5" creationId="{9F4444CE-BC8D-4D61-B303-4C05614E62AB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7" creationId="{62423CA5-E2E1-4789-B759-9906C1C94063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9" creationId="{73772B81-181F-48B7-8826-4D9686D15DF5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81" creationId="{B2205F6E-03C6-4E92-877C-E2482F6599AA}"/>
          </ac:spMkLst>
        </pc:spChg>
        <pc:picChg chg="add mod">
          <ac:chgData name="Abishek A" userId="4fd95efa20995234" providerId="Windows Live" clId="Web-{10BFEAEB-F523-434F-BBE2-350050796ED4}" dt="2022-05-08T11:24:21.300" v="167" actId="1076"/>
          <ac:picMkLst>
            <pc:docMk/>
            <pc:sldMk cId="2232723530" sldId="257"/>
            <ac:picMk id="4" creationId="{615D075C-6CFF-75FE-19D4-5795135042B2}"/>
          </ac:picMkLst>
        </pc:picChg>
        <pc:cxnChg chg="add del">
          <ac:chgData name="Abishek A" userId="4fd95efa20995234" providerId="Windows Live" clId="Web-{10BFEAEB-F523-434F-BBE2-350050796ED4}" dt="2022-05-08T11:22:36.779" v="144"/>
          <ac:cxnSpMkLst>
            <pc:docMk/>
            <pc:sldMk cId="2232723530" sldId="257"/>
            <ac:cxnSpMk id="28" creationId="{063B6EC6-D752-4EE7-908B-F8F19E8C7FEA}"/>
          </ac:cxnSpMkLst>
        </pc:cxnChg>
        <pc:cxnChg chg="add del">
          <ac:chgData name="Abishek A" userId="4fd95efa20995234" providerId="Windows Live" clId="Web-{10BFEAEB-F523-434F-BBE2-350050796ED4}" dt="2022-05-08T11:22:36.779" v="144"/>
          <ac:cxnSpMkLst>
            <pc:docMk/>
            <pc:sldMk cId="2232723530" sldId="257"/>
            <ac:cxnSpMk id="30" creationId="{EFECD4E8-AD3E-4228-82A2-9461958EA94D}"/>
          </ac:cxnSpMkLst>
        </pc:cxnChg>
        <pc:cxnChg chg="add del">
          <ac:chgData name="Abishek A" userId="4fd95efa20995234" providerId="Windows Live" clId="Web-{10BFEAEB-F523-434F-BBE2-350050796ED4}" dt="2022-05-08T11:22:47.529" v="148"/>
          <ac:cxnSpMkLst>
            <pc:docMk/>
            <pc:sldMk cId="2232723530" sldId="257"/>
            <ac:cxnSpMk id="42" creationId="{063B6EC6-D752-4EE7-908B-F8F19E8C7FEA}"/>
          </ac:cxnSpMkLst>
        </pc:cxnChg>
        <pc:cxnChg chg="add del">
          <ac:chgData name="Abishek A" userId="4fd95efa20995234" providerId="Windows Live" clId="Web-{10BFEAEB-F523-434F-BBE2-350050796ED4}" dt="2022-05-08T11:22:47.529" v="148"/>
          <ac:cxnSpMkLst>
            <pc:docMk/>
            <pc:sldMk cId="2232723530" sldId="257"/>
            <ac:cxnSpMk id="43" creationId="{EFECD4E8-AD3E-4228-82A2-9461958EA94D}"/>
          </ac:cxnSpMkLst>
        </pc:cxnChg>
        <pc:cxnChg chg="add del">
          <ac:chgData name="Abishek A" userId="4fd95efa20995234" providerId="Windows Live" clId="Web-{10BFEAEB-F523-434F-BBE2-350050796ED4}" dt="2022-05-08T11:22:56.999" v="152"/>
          <ac:cxnSpMkLst>
            <pc:docMk/>
            <pc:sldMk cId="2232723530" sldId="257"/>
            <ac:cxnSpMk id="58" creationId="{063B6EC6-D752-4EE7-908B-F8F19E8C7FEA}"/>
          </ac:cxnSpMkLst>
        </pc:cxnChg>
        <pc:cxnChg chg="add del">
          <ac:chgData name="Abishek A" userId="4fd95efa20995234" providerId="Windows Live" clId="Web-{10BFEAEB-F523-434F-BBE2-350050796ED4}" dt="2022-05-08T11:22:56.999" v="152"/>
          <ac:cxnSpMkLst>
            <pc:docMk/>
            <pc:sldMk cId="2232723530" sldId="257"/>
            <ac:cxnSpMk id="59" creationId="{EFECD4E8-AD3E-4228-82A2-9461958EA94D}"/>
          </ac:cxnSpMkLst>
        </pc:cxnChg>
      </pc:sldChg>
      <pc:sldChg chg="new">
        <pc:chgData name="Abishek A" userId="4fd95efa20995234" providerId="Windows Live" clId="Web-{10BFEAEB-F523-434F-BBE2-350050796ED4}" dt="2022-05-08T11:24:26.301" v="168"/>
        <pc:sldMkLst>
          <pc:docMk/>
          <pc:sldMk cId="341768881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EACA-0FCC-8FE2-0710-2E16E1A9C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OPERATIONS RESEARCH</a:t>
            </a:r>
            <a:br>
              <a:rPr lang="en-IN" dirty="0"/>
            </a:br>
            <a:r>
              <a:rPr lang="en-IN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4C54A-24B3-769D-CFFB-D5D68968F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Group 3:</a:t>
            </a:r>
          </a:p>
          <a:p>
            <a:r>
              <a:rPr lang="en-IN" dirty="0"/>
              <a:t>20pw01, 20pw19, 20pw24</a:t>
            </a:r>
          </a:p>
        </p:txBody>
      </p:sp>
    </p:spTree>
    <p:extLst>
      <p:ext uri="{BB962C8B-B14F-4D97-AF65-F5344CB8AC3E}">
        <p14:creationId xmlns:p14="http://schemas.microsoft.com/office/powerpoint/2010/main" val="27523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DD24A-5D50-2136-4897-7EAF47C2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Question 1:</a:t>
            </a:r>
            <a:br>
              <a:rPr lang="en-US" sz="3100">
                <a:solidFill>
                  <a:schemeClr val="bg1"/>
                </a:solidFill>
              </a:rPr>
            </a:br>
            <a:r>
              <a:rPr lang="en-US" sz="3100">
                <a:solidFill>
                  <a:schemeClr val="bg1"/>
                </a:solidFill>
              </a:rPr>
              <a:t>Linear programming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BF00-9647-B5C0-BFD8-EB0C8189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solidFill>
                  <a:schemeClr val="bg1"/>
                </a:solidFill>
                <a:ea typeface="+mn-lt"/>
                <a:cs typeface="+mn-lt"/>
              </a:rPr>
              <a:t>(1.15) Mixed Investments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The firm Inversiones Internacionales, S.A.U. has up to 5 million $ available to invest in six possible investments.</a:t>
            </a:r>
            <a:endParaRPr lang="en-US" sz="2200" b="1" u="sng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The table shows the characteristics of each investment.</a:t>
            </a:r>
            <a:endParaRPr lang="en-US" sz="2200" b="1" u="sng">
              <a:solidFill>
                <a:schemeClr val="bg1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5D075C-6CFF-75FE-19D4-57951350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00" y="2454252"/>
            <a:ext cx="5915938" cy="2396268"/>
          </a:xfrm>
          <a:prstGeom prst="rect">
            <a:avLst/>
          </a:prstGeom>
        </p:spPr>
      </p:pic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6A8C-C57E-DC6C-7039-3A63EDA5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706"/>
            <a:ext cx="8596668" cy="547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ea typeface="+mn-lt"/>
                <a:cs typeface="+mn-lt"/>
              </a:rPr>
              <a:t>Decision variables: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x1 = Dollars invested in trade credits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x2 = Dollars invested in corporate bonds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x3 = Dollars invested in stocks of gold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x4 = Dollars invested in stocks of platinum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x5 = Dollars invested in mortgage bonds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x6 = Dollars invested in building loans</a:t>
            </a:r>
          </a:p>
          <a:p>
            <a:pPr marL="0" indent="0">
              <a:buNone/>
            </a:pPr>
            <a:endParaRPr lang="en-US" sz="2200" b="1" u="sng" dirty="0"/>
          </a:p>
          <a:p>
            <a:pPr marL="0" indent="0">
              <a:buNone/>
            </a:pPr>
            <a:r>
              <a:rPr lang="en-US" sz="2200" b="1" u="sng" dirty="0"/>
              <a:t>Objective function </a:t>
            </a:r>
            <a:r>
              <a:rPr lang="en-US" sz="2200" b="1" u="sng" dirty="0">
                <a:ea typeface="+mn-lt"/>
                <a:cs typeface="+mn-lt"/>
              </a:rPr>
              <a:t>(profitability gained in dollars)</a:t>
            </a:r>
            <a:r>
              <a:rPr lang="en-US" sz="2200" b="1" u="sng" dirty="0"/>
              <a:t>:</a:t>
            </a:r>
          </a:p>
          <a:p>
            <a:r>
              <a:rPr lang="en-US" sz="2200" dirty="0">
                <a:ea typeface="+mn-lt"/>
                <a:cs typeface="+mn-lt"/>
              </a:rPr>
              <a:t>Maximize</a:t>
            </a:r>
            <a:endParaRPr lang="en-US" sz="2200" b="1" u="sng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z = 0.07x1 + 0.01x2 + 0.19x3 + 0.12x4 + 0.08x5 + 0.14x6</a:t>
            </a:r>
            <a:endParaRPr lang="en-US" sz="2200" b="1" u="sn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6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4AE4-D0CE-3511-C20F-394E3FA0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4439-563F-6758-EEA1-D226B08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055"/>
            <a:ext cx="8596668" cy="4545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200" dirty="0">
                <a:ea typeface="+mn-lt"/>
                <a:cs typeface="+mn-lt"/>
              </a:rPr>
              <a:t>(x1+ x2+ x3+ x4+ x5+ x6) &lt;= $ 5,000,000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From experience in such investments, the firm knows it is not recommended to invest more than 25 % of the total investment in any of these investment options.</a:t>
            </a:r>
          </a:p>
          <a:p>
            <a:r>
              <a:rPr lang="en-US" sz="2200" dirty="0">
                <a:ea typeface="+mn-lt"/>
                <a:cs typeface="+mn-lt"/>
              </a:rPr>
              <a:t>x1 &lt;= (25/100)(x1 + x2 + x3 + x4 + x5 + x6)</a:t>
            </a:r>
          </a:p>
          <a:p>
            <a:r>
              <a:rPr lang="en-US" sz="2200" dirty="0"/>
              <a:t>x2 &lt;= (25/100)(x1 + x2 + x3 + x4 + x5 + x6)</a:t>
            </a:r>
          </a:p>
          <a:p>
            <a:r>
              <a:rPr lang="en-US" sz="2200" dirty="0"/>
              <a:t>x3 &lt;= (25/100)(x1 + x2 + x3 + x4 + x5 + x6)</a:t>
            </a:r>
          </a:p>
          <a:p>
            <a:r>
              <a:rPr lang="en-US" sz="2200" dirty="0"/>
              <a:t>x4 &lt;= (25/100)(x1 + x2 + x3 + x4 + x5 + x6)</a:t>
            </a:r>
          </a:p>
          <a:p>
            <a:r>
              <a:rPr lang="en-US" sz="2200" dirty="0"/>
              <a:t>x5 &lt;= (25/100)(x1 + x2 + x3 + x4 + x5 + x6)</a:t>
            </a:r>
          </a:p>
          <a:p>
            <a:r>
              <a:rPr lang="en-US" sz="2200" dirty="0"/>
              <a:t>x6 &lt;= (25/100)(x1 + x2 + x3 + x4 + x5 + x6)</a:t>
            </a:r>
          </a:p>
        </p:txBody>
      </p:sp>
    </p:spTree>
    <p:extLst>
      <p:ext uri="{BB962C8B-B14F-4D97-AF65-F5344CB8AC3E}">
        <p14:creationId xmlns:p14="http://schemas.microsoft.com/office/powerpoint/2010/main" val="210917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3097-D22A-C32A-8E6F-A8903548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487D-83C9-EDFE-530F-6F45E511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403"/>
            <a:ext cx="8596668" cy="4376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Besides, it is necessary to invest at least 30 % in precious metals, and at least 45 % between trade credits and corporate bonds. 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For at least 30 % in precious metals:</a:t>
            </a:r>
          </a:p>
          <a:p>
            <a:r>
              <a:rPr lang="en-US" sz="2200" dirty="0">
                <a:ea typeface="+mn-lt"/>
                <a:cs typeface="+mn-lt"/>
              </a:rPr>
              <a:t>x3 + x4  &gt;= 0.30 (x1 + x2 + x3 + x4 + x5 + x6)</a:t>
            </a:r>
          </a:p>
          <a:p>
            <a:endParaRPr lang="en-US" sz="2200" dirty="0"/>
          </a:p>
          <a:p>
            <a:pPr>
              <a:buNone/>
            </a:pPr>
            <a:r>
              <a:rPr lang="en-US" sz="2200" b="1" dirty="0"/>
              <a:t>For at least 45 % between trade credits and corporate bonds:</a:t>
            </a:r>
            <a:endParaRPr lang="en-US" sz="2200" b="1" dirty="0">
              <a:ea typeface="+mn-lt"/>
              <a:cs typeface="+mn-lt"/>
            </a:endParaRPr>
          </a:p>
          <a:p>
            <a:r>
              <a:rPr lang="en-US" sz="2200" dirty="0"/>
              <a:t>x1 + x2 &gt;= 0.45 (x1 + x2 + x3 + x4 + x5 + x6)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68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33479-4BB2-0970-8989-13312670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6BAB-1028-7E36-9538-3F29CF38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Finally, an overall risk limit of no more than 2.0 is required.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1.7x1 + 1.2x2 + 3.7x3 + 2.4x4 + 2.0x5 + 2.9x6 &lt;= 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2.0 (x1+ x2+ x3+ x4+ x5+ x6)</a:t>
            </a:r>
            <a:endParaRPr lang="en-US" sz="2200" b="1" u="sng" dirty="0">
              <a:solidFill>
                <a:schemeClr val="bg1"/>
              </a:solidFill>
            </a:endParaRPr>
          </a:p>
          <a:p>
            <a:r>
              <a:rPr lang="en-US" sz="2200" b="1" u="sng" dirty="0">
                <a:solidFill>
                  <a:schemeClr val="bg1"/>
                </a:solidFill>
              </a:rPr>
              <a:t>Non negativity constraint: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x1, x2, x3, x4, x5, x6 &gt;=0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F5ED313-AB2D-F552-3A78-2B0D68C5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08" y="2047156"/>
            <a:ext cx="6333472" cy="2563280"/>
          </a:xfrm>
          <a:prstGeom prst="rect">
            <a:avLst/>
          </a:prstGeom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8B30-660B-D97E-93C5-7BE9F1C1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Classifying 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8DAE-B65D-4739-E761-B2D7D34B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Based on the nature of equations involved:</a:t>
            </a:r>
          </a:p>
          <a:p>
            <a:pPr marL="0" indent="0">
              <a:buNone/>
            </a:pPr>
            <a:r>
              <a:rPr lang="en-IN" sz="2200" dirty="0"/>
              <a:t>		Linear programming problem</a:t>
            </a:r>
            <a:endParaRPr lang="en-IN" sz="2200" b="1" dirty="0"/>
          </a:p>
          <a:p>
            <a:r>
              <a:rPr lang="en-IN" sz="2200" b="1" dirty="0"/>
              <a:t>Based on the decision variable:</a:t>
            </a:r>
          </a:p>
          <a:p>
            <a:pPr marL="0" indent="0">
              <a:buNone/>
            </a:pPr>
            <a:r>
              <a:rPr lang="en-IN" sz="2200" dirty="0"/>
              <a:t>		Real valued programming problem</a:t>
            </a:r>
            <a:endParaRPr lang="en-IN" sz="2200" b="1" dirty="0"/>
          </a:p>
          <a:p>
            <a:r>
              <a:rPr lang="en-IN" sz="2200" b="1" dirty="0"/>
              <a:t>Based on no. of objective functions:</a:t>
            </a:r>
          </a:p>
          <a:p>
            <a:pPr marL="0" indent="0">
              <a:buNone/>
            </a:pPr>
            <a:r>
              <a:rPr lang="en-IN" sz="2200" dirty="0"/>
              <a:t>		Single objective problem</a:t>
            </a:r>
            <a:endParaRPr lang="en-IN" sz="2200" b="1" dirty="0"/>
          </a:p>
          <a:p>
            <a:r>
              <a:rPr lang="en-IN" sz="2200" b="1" dirty="0"/>
              <a:t>Based on constraints involved in the problem:</a:t>
            </a:r>
          </a:p>
          <a:p>
            <a:pPr marL="0" indent="0">
              <a:buNone/>
            </a:pPr>
            <a:r>
              <a:rPr lang="en-IN" sz="2200" dirty="0"/>
              <a:t>		Multiple constrained optimization problem</a:t>
            </a:r>
          </a:p>
          <a:p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8797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FF649-86BB-E565-DFE8-0CAECF0D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8" y="1226041"/>
            <a:ext cx="11791572" cy="52862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734A3E-70AB-831D-B7F7-6A365431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8" y="345688"/>
            <a:ext cx="8596668" cy="1320800"/>
          </a:xfrm>
        </p:spPr>
        <p:txBody>
          <a:bodyPr/>
          <a:lstStyle/>
          <a:p>
            <a:r>
              <a:rPr lang="en-IN" dirty="0"/>
              <a:t>USING AMPL</a:t>
            </a:r>
          </a:p>
        </p:txBody>
      </p:sp>
    </p:spTree>
    <p:extLst>
      <p:ext uri="{BB962C8B-B14F-4D97-AF65-F5344CB8AC3E}">
        <p14:creationId xmlns:p14="http://schemas.microsoft.com/office/powerpoint/2010/main" val="12285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734A3E-70AB-831D-B7F7-6A365431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8" y="345688"/>
            <a:ext cx="8596668" cy="1320800"/>
          </a:xfrm>
        </p:spPr>
        <p:txBody>
          <a:bodyPr/>
          <a:lstStyle/>
          <a:p>
            <a:r>
              <a:rPr lang="en-IN" dirty="0"/>
              <a:t>USING AMPL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E686BA-0759-1804-6B12-E5182D1D5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"/>
          <a:stretch/>
        </p:blipFill>
        <p:spPr>
          <a:xfrm>
            <a:off x="2422256" y="1678239"/>
            <a:ext cx="7347488" cy="39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1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861</TotalTime>
  <Words>206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OPERATIONS RESEARCH PRESENTATION</vt:lpstr>
      <vt:lpstr>Question 1: Linear programming problem</vt:lpstr>
      <vt:lpstr>PowerPoint Presentation</vt:lpstr>
      <vt:lpstr>Constraints:</vt:lpstr>
      <vt:lpstr>Constraints:</vt:lpstr>
      <vt:lpstr>Constraints:</vt:lpstr>
      <vt:lpstr>Classifying the problem:</vt:lpstr>
      <vt:lpstr>USING AMPL</vt:lpstr>
      <vt:lpstr>USING AMPL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20pw19</dc:creator>
  <cp:lastModifiedBy>20pw19</cp:lastModifiedBy>
  <cp:revision>206</cp:revision>
  <dcterms:created xsi:type="dcterms:W3CDTF">2022-05-08T11:16:33Z</dcterms:created>
  <dcterms:modified xsi:type="dcterms:W3CDTF">2022-06-10T09:25:23Z</dcterms:modified>
</cp:coreProperties>
</file>