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69" r:id="rId6"/>
    <p:sldId id="270" r:id="rId7"/>
    <p:sldId id="259" r:id="rId8"/>
    <p:sldId id="272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 Light" panose="020B0306030504020204" pitchFamily="34" charset="0"/>
      <p:regular r:id="rId22"/>
      <p:italic r:id="rId23"/>
    </p:embeddedFont>
    <p:embeddedFont>
      <p:font typeface="Quicksand" panose="020B0604020202020204" charset="0"/>
      <p:regular r:id="rId24"/>
    </p:embeddedFont>
    <p:embeddedFont>
      <p:font typeface="Quicksand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The advantages are similar to C/C++ as in there is code reusability.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6379066"/>
            <a:ext cx="18288000" cy="3907934"/>
          </a:xfrm>
          <a:prstGeom prst="rect">
            <a:avLst/>
          </a:prstGeom>
          <a:solidFill>
            <a:srgbClr val="C9EDC9"/>
          </a:solidFill>
        </p:spPr>
      </p:sp>
      <p:sp>
        <p:nvSpPr>
          <p:cNvPr id="3" name="AutoShape 3"/>
          <p:cNvSpPr/>
          <p:nvPr/>
        </p:nvSpPr>
        <p:spPr>
          <a:xfrm>
            <a:off x="1028700" y="1008409"/>
            <a:ext cx="16230600" cy="40846"/>
          </a:xfrm>
          <a:prstGeom prst="rect">
            <a:avLst/>
          </a:prstGeom>
          <a:solidFill>
            <a:srgbClr val="C9EDC9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1406868"/>
            <a:ext cx="442466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Quicksand"/>
              </a:rPr>
              <a:t>PL/ SQL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057432"/>
            <a:ext cx="11737204" cy="1052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Quicksand"/>
              </a:rPr>
              <a:t>FUNCTIONS AND PROCEDURES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39371" y="6963020"/>
            <a:ext cx="3419929" cy="26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Quicksand"/>
              </a:rPr>
              <a:t>BY: 20PW17</a:t>
            </a:r>
          </a:p>
          <a:p>
            <a:pPr algn="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Quicksand"/>
              </a:rPr>
              <a:t>      20PW18</a:t>
            </a:r>
          </a:p>
          <a:p>
            <a:pPr algn="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Quicksand"/>
              </a:rPr>
              <a:t>20PW19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8EDFBA-3745-4B98-8811-D7FF562C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79" y="1714500"/>
            <a:ext cx="7323946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537C2-6DDD-4D93-BB68-4B8E45354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56"/>
          <a:stretch/>
        </p:blipFill>
        <p:spPr>
          <a:xfrm>
            <a:off x="1986088" y="4896639"/>
            <a:ext cx="7337801" cy="1179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9DB402-35D6-4C55-B76F-3486DE2D6B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789"/>
          <a:stretch/>
        </p:blipFill>
        <p:spPr>
          <a:xfrm>
            <a:off x="1861179" y="8267700"/>
            <a:ext cx="7587621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A80D6F-BC4F-4792-81F5-18439B3F5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8206201"/>
            <a:ext cx="7419102" cy="13802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5789A5-8D20-4C6F-AA8E-75499DA87F74}"/>
              </a:ext>
            </a:extLst>
          </p:cNvPr>
          <p:cNvSpPr txBox="1"/>
          <p:nvPr/>
        </p:nvSpPr>
        <p:spPr>
          <a:xfrm>
            <a:off x="1847324" y="698212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POSITIONAL NOTATION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44DB5-5252-4DA1-8C9D-E8B44564ECA5}"/>
              </a:ext>
            </a:extLst>
          </p:cNvPr>
          <p:cNvSpPr txBox="1"/>
          <p:nvPr/>
        </p:nvSpPr>
        <p:spPr>
          <a:xfrm>
            <a:off x="1847324" y="376403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NAMED NOTATION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B4DF1-C21F-4232-9BDD-76E08580FB7F}"/>
              </a:ext>
            </a:extLst>
          </p:cNvPr>
          <p:cNvSpPr txBox="1"/>
          <p:nvPr/>
        </p:nvSpPr>
        <p:spPr>
          <a:xfrm>
            <a:off x="1847324" y="7106304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MIXED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177088" cy="10287000"/>
          </a:xfrm>
          <a:prstGeom prst="rect">
            <a:avLst/>
          </a:prstGeom>
          <a:solidFill>
            <a:srgbClr val="F6F6F6"/>
          </a:solidFill>
        </p:spPr>
      </p:sp>
      <p:grpSp>
        <p:nvGrpSpPr>
          <p:cNvPr id="3" name="Group 3"/>
          <p:cNvGrpSpPr/>
          <p:nvPr/>
        </p:nvGrpSpPr>
        <p:grpSpPr>
          <a:xfrm>
            <a:off x="1124228" y="3862501"/>
            <a:ext cx="4928632" cy="2561999"/>
            <a:chOff x="0" y="0"/>
            <a:chExt cx="6571509" cy="3415998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6571509" cy="2743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287"/>
                </a:lnSpc>
              </a:pPr>
              <a:r>
                <a:rPr lang="en-US" sz="6375" spc="-63">
                  <a:solidFill>
                    <a:srgbClr val="363839"/>
                  </a:solidFill>
                  <a:latin typeface="Quicksand Bold"/>
                </a:rPr>
                <a:t>CREATING</a:t>
              </a:r>
            </a:p>
            <a:p>
              <a:pPr marL="0" lvl="0" indent="0" algn="ctr">
                <a:lnSpc>
                  <a:spcPts val="8287"/>
                </a:lnSpc>
                <a:spcBef>
                  <a:spcPct val="0"/>
                </a:spcBef>
              </a:pPr>
              <a:r>
                <a:rPr lang="en-US" sz="6375" spc="-63">
                  <a:solidFill>
                    <a:srgbClr val="363839"/>
                  </a:solidFill>
                  <a:latin typeface="Quicksand Bold"/>
                </a:rPr>
                <a:t>FUNCTIONS</a:t>
              </a: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491643" y="3075117"/>
              <a:ext cx="3588222" cy="340881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7914258" y="2486597"/>
            <a:ext cx="10151865" cy="113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1"/>
              </a:lnSpc>
            </a:pPr>
            <a:r>
              <a:rPr lang="en-US" sz="2151">
                <a:solidFill>
                  <a:srgbClr val="000000"/>
                </a:solidFill>
                <a:latin typeface="Quicksand"/>
              </a:rPr>
              <a:t>CREATING A FUNCTION:</a:t>
            </a:r>
          </a:p>
          <a:p>
            <a:pPr>
              <a:lnSpc>
                <a:spcPts val="3011"/>
              </a:lnSpc>
            </a:pPr>
            <a:endParaRPr lang="en-US" sz="2151">
              <a:solidFill>
                <a:srgbClr val="000000"/>
              </a:solidFill>
              <a:latin typeface="Quicksand"/>
            </a:endParaRPr>
          </a:p>
          <a:p>
            <a:pPr>
              <a:lnSpc>
                <a:spcPts val="3011"/>
              </a:lnSpc>
            </a:pPr>
            <a:r>
              <a:rPr lang="en-US" sz="2151">
                <a:solidFill>
                  <a:srgbClr val="000000"/>
                </a:solidFill>
                <a:latin typeface="Quicksand"/>
              </a:rPr>
              <a:t>&lt;syntax&gt;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177088" cy="10287000"/>
          </a:xfrm>
          <a:prstGeom prst="rect">
            <a:avLst/>
          </a:prstGeom>
          <a:solidFill>
            <a:srgbClr val="F6F6F6"/>
          </a:solidFill>
        </p:spPr>
      </p:sp>
      <p:grpSp>
        <p:nvGrpSpPr>
          <p:cNvPr id="3" name="Group 3"/>
          <p:cNvGrpSpPr/>
          <p:nvPr/>
        </p:nvGrpSpPr>
        <p:grpSpPr>
          <a:xfrm>
            <a:off x="1124228" y="3862501"/>
            <a:ext cx="4928632" cy="2561999"/>
            <a:chOff x="0" y="0"/>
            <a:chExt cx="6571509" cy="3415998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6571509" cy="2743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287"/>
                </a:lnSpc>
              </a:pPr>
              <a:r>
                <a:rPr lang="en-US" sz="6375" spc="-63">
                  <a:solidFill>
                    <a:srgbClr val="363839"/>
                  </a:solidFill>
                  <a:latin typeface="Quicksand Bold"/>
                </a:rPr>
                <a:t>CALLING A</a:t>
              </a:r>
            </a:p>
            <a:p>
              <a:pPr marL="0" lvl="0" indent="0" algn="ctr">
                <a:lnSpc>
                  <a:spcPts val="8287"/>
                </a:lnSpc>
                <a:spcBef>
                  <a:spcPct val="0"/>
                </a:spcBef>
              </a:pPr>
              <a:r>
                <a:rPr lang="en-US" sz="6375" spc="-63">
                  <a:solidFill>
                    <a:srgbClr val="363839"/>
                  </a:solidFill>
                  <a:latin typeface="Quicksand Bold"/>
                </a:rPr>
                <a:t>FUNCTION</a:t>
              </a: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491643" y="3075117"/>
              <a:ext cx="3588222" cy="340881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7914258" y="2486597"/>
            <a:ext cx="10151865" cy="113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1"/>
              </a:lnSpc>
            </a:pPr>
            <a:r>
              <a:rPr lang="en-US" sz="2151">
                <a:solidFill>
                  <a:srgbClr val="000000"/>
                </a:solidFill>
                <a:latin typeface="Quicksand"/>
              </a:rPr>
              <a:t>CREATING A FUNCTION:</a:t>
            </a:r>
          </a:p>
          <a:p>
            <a:pPr>
              <a:lnSpc>
                <a:spcPts val="3011"/>
              </a:lnSpc>
            </a:pPr>
            <a:endParaRPr lang="en-US" sz="2151">
              <a:solidFill>
                <a:srgbClr val="000000"/>
              </a:solidFill>
              <a:latin typeface="Quicksand"/>
            </a:endParaRPr>
          </a:p>
          <a:p>
            <a:pPr>
              <a:lnSpc>
                <a:spcPts val="3011"/>
              </a:lnSpc>
            </a:pPr>
            <a:r>
              <a:rPr lang="en-US" sz="2151">
                <a:solidFill>
                  <a:srgbClr val="000000"/>
                </a:solidFill>
                <a:latin typeface="Quicksand"/>
              </a:rPr>
              <a:t>&lt;syntax&gt;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177088" cy="10287000"/>
          </a:xfrm>
          <a:prstGeom prst="rect">
            <a:avLst/>
          </a:prstGeom>
          <a:solidFill>
            <a:srgbClr val="F6F6F6"/>
          </a:solidFill>
        </p:spPr>
      </p:sp>
      <p:grpSp>
        <p:nvGrpSpPr>
          <p:cNvPr id="3" name="Group 3"/>
          <p:cNvGrpSpPr/>
          <p:nvPr/>
        </p:nvGrpSpPr>
        <p:grpSpPr>
          <a:xfrm>
            <a:off x="1124228" y="3862501"/>
            <a:ext cx="4928632" cy="2561999"/>
            <a:chOff x="0" y="0"/>
            <a:chExt cx="6571509" cy="3415998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6571509" cy="2743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287"/>
                </a:lnSpc>
              </a:pPr>
              <a:r>
                <a:rPr lang="en-US" sz="6375" spc="-63">
                  <a:solidFill>
                    <a:srgbClr val="363839"/>
                  </a:solidFill>
                  <a:latin typeface="Quicksand Bold"/>
                </a:rPr>
                <a:t>RECURSIVE </a:t>
              </a:r>
            </a:p>
            <a:p>
              <a:pPr marL="0" lvl="0" indent="0" algn="ctr">
                <a:lnSpc>
                  <a:spcPts val="8287"/>
                </a:lnSpc>
                <a:spcBef>
                  <a:spcPct val="0"/>
                </a:spcBef>
              </a:pPr>
              <a:r>
                <a:rPr lang="en-US" sz="6375" spc="-63">
                  <a:solidFill>
                    <a:srgbClr val="363839"/>
                  </a:solidFill>
                  <a:latin typeface="Quicksand Bold"/>
                </a:rPr>
                <a:t>FUNCTIONS</a:t>
              </a: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491643" y="3075117"/>
              <a:ext cx="3588222" cy="340881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7914258" y="2486597"/>
            <a:ext cx="10151865" cy="113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1"/>
              </a:lnSpc>
            </a:pPr>
            <a:r>
              <a:rPr lang="en-US" sz="2151">
                <a:solidFill>
                  <a:srgbClr val="000000"/>
                </a:solidFill>
                <a:latin typeface="Quicksand"/>
              </a:rPr>
              <a:t>CREATING A FUNCTION:</a:t>
            </a:r>
          </a:p>
          <a:p>
            <a:pPr>
              <a:lnSpc>
                <a:spcPts val="3011"/>
              </a:lnSpc>
            </a:pPr>
            <a:endParaRPr lang="en-US" sz="2151">
              <a:solidFill>
                <a:srgbClr val="000000"/>
              </a:solidFill>
              <a:latin typeface="Quicksand"/>
            </a:endParaRPr>
          </a:p>
          <a:p>
            <a:pPr>
              <a:lnSpc>
                <a:spcPts val="3011"/>
              </a:lnSpc>
            </a:pPr>
            <a:r>
              <a:rPr lang="en-US" sz="2151">
                <a:solidFill>
                  <a:srgbClr val="000000"/>
                </a:solidFill>
                <a:latin typeface="Quicksand"/>
              </a:rPr>
              <a:t>&lt;syntax&gt;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42261" y="4819967"/>
            <a:ext cx="640347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Syntax for creating and dropping.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 Light"/>
              </a:rPr>
              <a:t>Example program snipet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C9EDC9"/>
          </a:solidFill>
        </p:spPr>
      </p:sp>
      <p:sp>
        <p:nvSpPr>
          <p:cNvPr id="3" name="TextBox 3"/>
          <p:cNvSpPr txBox="1"/>
          <p:nvPr/>
        </p:nvSpPr>
        <p:spPr>
          <a:xfrm>
            <a:off x="2712802" y="480432"/>
            <a:ext cx="12100396" cy="1029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287"/>
              </a:lnSpc>
              <a:spcBef>
                <a:spcPct val="0"/>
              </a:spcBef>
            </a:pPr>
            <a:r>
              <a:rPr lang="en-US" sz="6375" spc="-63">
                <a:solidFill>
                  <a:srgbClr val="363839"/>
                </a:solidFill>
                <a:latin typeface="Quicksand Bold"/>
              </a:rPr>
              <a:t>PROCEDURES vs FUNCTIONS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08409"/>
            <a:ext cx="16230600" cy="40846"/>
          </a:xfrm>
          <a:prstGeom prst="rect">
            <a:avLst/>
          </a:prstGeom>
          <a:solidFill>
            <a:srgbClr val="F6F6F6"/>
          </a:solidFill>
        </p:spPr>
      </p:sp>
      <p:sp>
        <p:nvSpPr>
          <p:cNvPr id="3" name="TextBox 3"/>
          <p:cNvSpPr txBox="1"/>
          <p:nvPr/>
        </p:nvSpPr>
        <p:spPr>
          <a:xfrm>
            <a:off x="6018346" y="2211490"/>
            <a:ext cx="7178873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Quicksand"/>
              </a:rPr>
              <a:t>PL/ SQL SUBPROGRAM </a:t>
            </a:r>
          </a:p>
        </p:txBody>
      </p:sp>
      <p:sp>
        <p:nvSpPr>
          <p:cNvPr id="4" name="AutoShape 4"/>
          <p:cNvSpPr/>
          <p:nvPr/>
        </p:nvSpPr>
        <p:spPr>
          <a:xfrm rot="-2700000">
            <a:off x="7608127" y="4297942"/>
            <a:ext cx="1977059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2700000">
            <a:off x="8999783" y="4293034"/>
            <a:ext cx="199011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446327" y="5480020"/>
            <a:ext cx="3325002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Quicksand"/>
              </a:rPr>
              <a:t>PROCEDURES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00600" y="5480020"/>
            <a:ext cx="2851325" cy="661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Quicksand"/>
              </a:rPr>
              <a:t>FUNCTIONS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21619" y="6380060"/>
            <a:ext cx="5033474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Quicksand"/>
              </a:rPr>
              <a:t>Return a single value; mainly used to compute &amp; return a value.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91343" y="6380060"/>
            <a:ext cx="4875038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Quicksand"/>
              </a:rPr>
              <a:t>Do not return a value directly; mainly used to perform an 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177088" cy="10287000"/>
          </a:xfrm>
          <a:prstGeom prst="rect">
            <a:avLst/>
          </a:prstGeom>
          <a:solidFill>
            <a:srgbClr val="F6F6F6"/>
          </a:solidFill>
        </p:spPr>
      </p:sp>
      <p:grpSp>
        <p:nvGrpSpPr>
          <p:cNvPr id="3" name="Group 3"/>
          <p:cNvGrpSpPr/>
          <p:nvPr/>
        </p:nvGrpSpPr>
        <p:grpSpPr>
          <a:xfrm>
            <a:off x="1124228" y="4384577"/>
            <a:ext cx="4928632" cy="1517846"/>
            <a:chOff x="0" y="0"/>
            <a:chExt cx="6571509" cy="2023795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6571509" cy="1350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287"/>
                </a:lnSpc>
                <a:spcBef>
                  <a:spcPct val="0"/>
                </a:spcBef>
              </a:pPr>
              <a:r>
                <a:rPr lang="en-US" sz="6375" spc="-63" dirty="0">
                  <a:solidFill>
                    <a:srgbClr val="363839"/>
                  </a:solidFill>
                  <a:latin typeface="Quicksand Bold"/>
                </a:rPr>
                <a:t>PROCEDURE</a:t>
              </a: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491643" y="1682914"/>
              <a:ext cx="3588222" cy="340881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7914258" y="981075"/>
            <a:ext cx="8309163" cy="354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1"/>
              </a:lnSpc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CREATING A PROCEDURE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5751B7-681D-4D31-8F12-A277547BB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316" y="2477735"/>
            <a:ext cx="8451377" cy="24883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EC1F47-0644-4E9A-85A7-7C06E0663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876" y="6565076"/>
            <a:ext cx="8027524" cy="280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177088" cy="10287000"/>
          </a:xfrm>
          <a:prstGeom prst="rect">
            <a:avLst/>
          </a:prstGeom>
          <a:solidFill>
            <a:srgbClr val="F6F6F6"/>
          </a:solidFill>
        </p:spPr>
      </p:sp>
      <p:grpSp>
        <p:nvGrpSpPr>
          <p:cNvPr id="3" name="Group 3"/>
          <p:cNvGrpSpPr/>
          <p:nvPr/>
        </p:nvGrpSpPr>
        <p:grpSpPr>
          <a:xfrm>
            <a:off x="838200" y="4076701"/>
            <a:ext cx="5562600" cy="3381162"/>
            <a:chOff x="0" y="-66675"/>
            <a:chExt cx="6571509" cy="4164388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6571509" cy="4164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287"/>
                </a:lnSpc>
                <a:spcBef>
                  <a:spcPct val="0"/>
                </a:spcBef>
              </a:pPr>
              <a:r>
                <a:rPr lang="en-US" sz="6375" spc="-63" dirty="0">
                  <a:solidFill>
                    <a:srgbClr val="363839"/>
                  </a:solidFill>
                  <a:latin typeface="Quicksand Bold"/>
                </a:rPr>
                <a:t>EXECUTING A PROCEDURE</a:t>
              </a: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491643" y="1682914"/>
              <a:ext cx="3588222" cy="340881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7914258" y="981075"/>
            <a:ext cx="8309163" cy="1901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1"/>
              </a:lnSpc>
            </a:pPr>
            <a:r>
              <a:rPr lang="en-US" sz="2400" dirty="0">
                <a:solidFill>
                  <a:srgbClr val="000000"/>
                </a:solidFill>
                <a:latin typeface="Quicksand"/>
              </a:rPr>
              <a:t>A standalone procedure can be called in two ways:</a:t>
            </a:r>
          </a:p>
          <a:p>
            <a:pPr>
              <a:lnSpc>
                <a:spcPts val="3011"/>
              </a:lnSpc>
            </a:pPr>
            <a:endParaRPr lang="en-US" sz="2400" dirty="0">
              <a:solidFill>
                <a:srgbClr val="000000"/>
              </a:solidFill>
              <a:latin typeface="Quicksand"/>
            </a:endParaRPr>
          </a:p>
          <a:p>
            <a:pPr marL="342900" indent="-342900">
              <a:lnSpc>
                <a:spcPts val="3011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Quicksand"/>
              </a:rPr>
              <a:t>Using </a:t>
            </a:r>
            <a:r>
              <a:rPr lang="en-US" sz="2400" b="1" dirty="0">
                <a:solidFill>
                  <a:srgbClr val="000000"/>
                </a:solidFill>
                <a:latin typeface="Quicksand"/>
              </a:rPr>
              <a:t>EXECUTE</a:t>
            </a:r>
            <a:r>
              <a:rPr lang="en-US" sz="2400" dirty="0">
                <a:solidFill>
                  <a:srgbClr val="000000"/>
                </a:solidFill>
                <a:latin typeface="Quicksand"/>
              </a:rPr>
              <a:t> keyword</a:t>
            </a:r>
          </a:p>
          <a:p>
            <a:pPr marL="342900" indent="-342900">
              <a:lnSpc>
                <a:spcPts val="3011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Quicksand"/>
              </a:rPr>
              <a:t>Calling the name of the procedure from PL/SQL block</a:t>
            </a:r>
          </a:p>
          <a:p>
            <a:pPr marL="342900" indent="-342900">
              <a:lnSpc>
                <a:spcPts val="3011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Quicksan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8133A1-3B66-4C8D-935B-7D51C99A8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83" y="3822179"/>
            <a:ext cx="3994974" cy="1002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CB077-AE2B-4014-A4D7-D0A0A8CA6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1912" y="4936563"/>
            <a:ext cx="5118182" cy="1121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BBAEE4-2B73-43FC-8DE8-0F5CB9FE7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192" y="7138989"/>
            <a:ext cx="3049816" cy="1690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5E9B87-FCEB-4DED-AB13-0A2516B82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1912" y="8530427"/>
            <a:ext cx="5118182" cy="1218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177088" cy="10287000"/>
          </a:xfrm>
          <a:prstGeom prst="rect">
            <a:avLst/>
          </a:prstGeom>
          <a:solidFill>
            <a:srgbClr val="F6F6F6"/>
          </a:solidFill>
        </p:spPr>
      </p:sp>
      <p:grpSp>
        <p:nvGrpSpPr>
          <p:cNvPr id="3" name="Group 3"/>
          <p:cNvGrpSpPr/>
          <p:nvPr/>
        </p:nvGrpSpPr>
        <p:grpSpPr>
          <a:xfrm>
            <a:off x="838199" y="4166314"/>
            <a:ext cx="5562600" cy="1607688"/>
            <a:chOff x="-1" y="43696"/>
            <a:chExt cx="6571509" cy="1980099"/>
          </a:xfrm>
        </p:grpSpPr>
        <p:sp>
          <p:nvSpPr>
            <p:cNvPr id="4" name="TextBox 4"/>
            <p:cNvSpPr txBox="1"/>
            <p:nvPr/>
          </p:nvSpPr>
          <p:spPr>
            <a:xfrm>
              <a:off x="-1" y="43696"/>
              <a:ext cx="6571509" cy="1224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287"/>
                </a:lnSpc>
                <a:spcBef>
                  <a:spcPct val="0"/>
                </a:spcBef>
              </a:pPr>
              <a:r>
                <a:rPr lang="en-US" sz="6375" spc="-63" dirty="0">
                  <a:solidFill>
                    <a:srgbClr val="363839"/>
                  </a:solidFill>
                  <a:latin typeface="Quicksand Bold"/>
                </a:rPr>
                <a:t>DELETING</a:t>
              </a: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491643" y="1682914"/>
              <a:ext cx="3588222" cy="340881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7543800" y="1104900"/>
            <a:ext cx="10439400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11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standalone procedure is deleted with the 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DROP PROCEDURE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lnSpc>
                <a:spcPts val="3011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statement. </a:t>
            </a:r>
            <a:endParaRPr lang="en-US" sz="2151" dirty="0">
              <a:solidFill>
                <a:srgbClr val="000000"/>
              </a:solidFill>
              <a:latin typeface="Quicksan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4E2B3-5E68-4BDE-8F1E-D37695033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3559074"/>
            <a:ext cx="6631443" cy="1214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59FDB5-5DF7-4FA3-8691-C05181074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6210300"/>
            <a:ext cx="6963315" cy="13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177088" cy="10287000"/>
          </a:xfrm>
          <a:prstGeom prst="rect">
            <a:avLst/>
          </a:prstGeom>
          <a:solidFill>
            <a:srgbClr val="F6F6F6"/>
          </a:solidFill>
        </p:spPr>
      </p:sp>
      <p:grpSp>
        <p:nvGrpSpPr>
          <p:cNvPr id="3" name="Group 3"/>
          <p:cNvGrpSpPr/>
          <p:nvPr/>
        </p:nvGrpSpPr>
        <p:grpSpPr>
          <a:xfrm>
            <a:off x="838199" y="4502730"/>
            <a:ext cx="5562600" cy="1271272"/>
            <a:chOff x="-1" y="458041"/>
            <a:chExt cx="6571509" cy="1565754"/>
          </a:xfrm>
        </p:grpSpPr>
        <p:sp>
          <p:nvSpPr>
            <p:cNvPr id="4" name="TextBox 4"/>
            <p:cNvSpPr txBox="1"/>
            <p:nvPr/>
          </p:nvSpPr>
          <p:spPr>
            <a:xfrm>
              <a:off x="-1" y="458041"/>
              <a:ext cx="6571509" cy="1224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287"/>
                </a:lnSpc>
                <a:spcBef>
                  <a:spcPct val="0"/>
                </a:spcBef>
              </a:pPr>
              <a:r>
                <a:rPr lang="en-US" sz="6375" spc="-63" dirty="0">
                  <a:solidFill>
                    <a:srgbClr val="363839"/>
                  </a:solidFill>
                  <a:latin typeface="Quicksand Bold"/>
                </a:rPr>
                <a:t>PARAMETERS</a:t>
              </a: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491643" y="1682914"/>
              <a:ext cx="3588222" cy="340881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7914258" y="981075"/>
            <a:ext cx="8309163" cy="75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1"/>
              </a:lnSpc>
            </a:pPr>
            <a:r>
              <a:rPr lang="en-US" sz="2151">
                <a:solidFill>
                  <a:srgbClr val="000000"/>
                </a:solidFill>
                <a:latin typeface="Quicksand"/>
              </a:rPr>
              <a:t>You will have to define parameters to create a procedure.</a:t>
            </a:r>
          </a:p>
          <a:p>
            <a:pPr>
              <a:lnSpc>
                <a:spcPts val="3011"/>
              </a:lnSpc>
            </a:pPr>
            <a:r>
              <a:rPr lang="en-US" sz="2151">
                <a:solidFill>
                  <a:srgbClr val="000000"/>
                </a:solidFill>
                <a:latin typeface="Quicksand"/>
              </a:rPr>
              <a:t>There are three ways to pass a parameter in a procedure.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14258" y="2486597"/>
            <a:ext cx="10151865" cy="570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4487" lvl="1" indent="-232243">
              <a:lnSpc>
                <a:spcPts val="3011"/>
              </a:lnSpc>
              <a:buFont typeface="Arial"/>
              <a:buChar char="•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IN Parameter: 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Used for giving input to the subprograms. 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Read - only variable.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Value cannot be overwritten by the procedure.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By default, the parameters are of IN type. </a:t>
            </a:r>
          </a:p>
          <a:p>
            <a:pPr>
              <a:lnSpc>
                <a:spcPts val="3011"/>
              </a:lnSpc>
            </a:pPr>
            <a:endParaRPr lang="en-US" sz="2151" dirty="0">
              <a:solidFill>
                <a:srgbClr val="000000"/>
              </a:solidFill>
              <a:latin typeface="Quicksand"/>
            </a:endParaRPr>
          </a:p>
          <a:p>
            <a:pPr marL="464487" lvl="1" indent="-232243">
              <a:lnSpc>
                <a:spcPts val="3011"/>
              </a:lnSpc>
              <a:buFont typeface="Arial"/>
              <a:buChar char="•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OUT Parameter: 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Used for getting output from the subprograms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Read - write variable.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Value can be overwritten by the procedure.</a:t>
            </a:r>
          </a:p>
          <a:p>
            <a:pPr>
              <a:lnSpc>
                <a:spcPts val="3011"/>
              </a:lnSpc>
            </a:pPr>
            <a:endParaRPr lang="en-US" sz="2151" dirty="0">
              <a:solidFill>
                <a:srgbClr val="000000"/>
              </a:solidFill>
              <a:latin typeface="Quicksand"/>
            </a:endParaRPr>
          </a:p>
          <a:p>
            <a:pPr marL="464487" lvl="1" indent="-232243">
              <a:lnSpc>
                <a:spcPts val="3011"/>
              </a:lnSpc>
              <a:buFont typeface="Arial"/>
              <a:buChar char="•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INOUT Parameter: 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Used for both, giving input and getting output from subprograms.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Read - write variable.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151" dirty="0">
                <a:solidFill>
                  <a:srgbClr val="000000"/>
                </a:solidFill>
                <a:latin typeface="Quicksand"/>
              </a:rPr>
              <a:t>Value can be overwritten by the procedure. </a:t>
            </a:r>
          </a:p>
        </p:txBody>
      </p:sp>
    </p:spTree>
    <p:extLst>
      <p:ext uri="{BB962C8B-B14F-4D97-AF65-F5344CB8AC3E}">
        <p14:creationId xmlns:p14="http://schemas.microsoft.com/office/powerpoint/2010/main" val="363921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D8FF03-4591-48AD-8EE5-6A6D1C8E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78615"/>
            <a:ext cx="10591800" cy="7439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493A2-2C44-4454-816F-48AD3BD970BF}"/>
              </a:ext>
            </a:extLst>
          </p:cNvPr>
          <p:cNvSpPr txBox="1"/>
          <p:nvPr/>
        </p:nvSpPr>
        <p:spPr>
          <a:xfrm>
            <a:off x="990600" y="4191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EXAMPLE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8DDA4-DDB7-45AA-87F0-3AE85BF4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0" y="6591300"/>
            <a:ext cx="5492412" cy="1295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3493A2-2C44-4454-816F-48AD3BD970BF}"/>
              </a:ext>
            </a:extLst>
          </p:cNvPr>
          <p:cNvSpPr txBox="1"/>
          <p:nvPr/>
        </p:nvSpPr>
        <p:spPr>
          <a:xfrm>
            <a:off x="616527" y="1391334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EXAMPLE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8D143-1A66-4433-9865-A7C61A27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11526716" cy="579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23E523-2B3C-46E9-B774-7F0C57B3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0" y="5905500"/>
            <a:ext cx="546099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7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177088" cy="10287000"/>
          </a:xfrm>
          <a:prstGeom prst="rect">
            <a:avLst/>
          </a:prstGeom>
          <a:solidFill>
            <a:srgbClr val="C9EDC9"/>
          </a:solidFill>
        </p:spPr>
      </p:sp>
      <p:grpSp>
        <p:nvGrpSpPr>
          <p:cNvPr id="3" name="Group 3"/>
          <p:cNvGrpSpPr/>
          <p:nvPr/>
        </p:nvGrpSpPr>
        <p:grpSpPr>
          <a:xfrm>
            <a:off x="694509" y="4020886"/>
            <a:ext cx="5788070" cy="2245229"/>
            <a:chOff x="0" y="0"/>
            <a:chExt cx="7717426" cy="2993639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7717426" cy="2182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sz="5000" spc="-50">
                  <a:solidFill>
                    <a:srgbClr val="363839"/>
                  </a:solidFill>
                  <a:latin typeface="Quicksand Bold"/>
                </a:rPr>
                <a:t>Methods of</a:t>
              </a:r>
            </a:p>
            <a:p>
              <a:pPr marL="0" lvl="0" indent="0" algn="ctr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>
                  <a:solidFill>
                    <a:srgbClr val="363839"/>
                  </a:solidFill>
                  <a:latin typeface="Quicksand Bold"/>
                </a:rPr>
                <a:t>Passing Parameter</a:t>
              </a:r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751751" y="2593316"/>
              <a:ext cx="4213924" cy="400323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7848600" y="2019300"/>
            <a:ext cx="8309163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11"/>
              </a:lnSpc>
            </a:pPr>
            <a:r>
              <a:rPr lang="en-US" sz="2800" dirty="0">
                <a:solidFill>
                  <a:srgbClr val="000000"/>
                </a:solidFill>
                <a:latin typeface="Quicksand"/>
              </a:rPr>
              <a:t>There are 3 methods: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96200" y="3467100"/>
            <a:ext cx="10151865" cy="4979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4487" lvl="1" indent="-232243">
              <a:lnSpc>
                <a:spcPts val="3011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"/>
              </a:rPr>
              <a:t>Positional Notation:</a:t>
            </a:r>
          </a:p>
          <a:p>
            <a:pPr marL="232244" lvl="1">
              <a:lnSpc>
                <a:spcPts val="3011"/>
              </a:lnSpc>
            </a:pP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400" dirty="0">
                <a:solidFill>
                  <a:srgbClr val="000000"/>
                </a:solidFill>
                <a:latin typeface="Quicksand"/>
              </a:rPr>
              <a:t>The actual parameter is substituted for the formal parameter.</a:t>
            </a:r>
          </a:p>
          <a:p>
            <a:pPr>
              <a:lnSpc>
                <a:spcPts val="3011"/>
              </a:lnSpc>
            </a:pPr>
            <a:endParaRPr lang="en-US" sz="2400" dirty="0">
              <a:solidFill>
                <a:srgbClr val="000000"/>
              </a:solidFill>
              <a:latin typeface="Quicksand"/>
            </a:endParaRPr>
          </a:p>
          <a:p>
            <a:pPr marL="464487" lvl="1" indent="-232243">
              <a:lnSpc>
                <a:spcPts val="3011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"/>
              </a:rPr>
              <a:t>Named Notation:</a:t>
            </a:r>
          </a:p>
          <a:p>
            <a:pPr marL="232244" lvl="1">
              <a:lnSpc>
                <a:spcPts val="3011"/>
              </a:lnSpc>
            </a:pP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400" dirty="0">
                <a:solidFill>
                  <a:srgbClr val="000000"/>
                </a:solidFill>
                <a:latin typeface="Quicksand"/>
              </a:rPr>
              <a:t>The actual parameter is associated with the formal parameter using the </a:t>
            </a:r>
            <a:r>
              <a:rPr lang="en-US" sz="2400" b="1" dirty="0">
                <a:solidFill>
                  <a:srgbClr val="000000"/>
                </a:solidFill>
                <a:latin typeface="Quicksand"/>
              </a:rPr>
              <a:t>arrow symbol ( =&gt; ) .</a:t>
            </a:r>
          </a:p>
          <a:p>
            <a:pPr>
              <a:lnSpc>
                <a:spcPts val="3011"/>
              </a:lnSpc>
            </a:pPr>
            <a:endParaRPr lang="en-US" sz="2400" dirty="0">
              <a:solidFill>
                <a:srgbClr val="000000"/>
              </a:solidFill>
              <a:latin typeface="Quicksand"/>
            </a:endParaRPr>
          </a:p>
          <a:p>
            <a:pPr marL="464487" lvl="1" indent="-232243">
              <a:lnSpc>
                <a:spcPts val="3011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"/>
              </a:rPr>
              <a:t>Mixed Notation:</a:t>
            </a:r>
          </a:p>
          <a:p>
            <a:pPr marL="232244" lvl="1">
              <a:lnSpc>
                <a:spcPts val="3011"/>
              </a:lnSpc>
            </a:pPr>
            <a:r>
              <a:rPr lang="en-US" sz="2400" dirty="0">
                <a:solidFill>
                  <a:srgbClr val="000000"/>
                </a:solidFill>
                <a:latin typeface="Quicksand"/>
              </a:rPr>
              <a:t> </a:t>
            </a:r>
          </a:p>
          <a:p>
            <a:pPr marL="928973" lvl="2" indent="-309658">
              <a:lnSpc>
                <a:spcPts val="3011"/>
              </a:lnSpc>
              <a:buFont typeface="Arial"/>
              <a:buChar char="⚬"/>
            </a:pPr>
            <a:r>
              <a:rPr lang="en-US" sz="2400" dirty="0">
                <a:solidFill>
                  <a:srgbClr val="000000"/>
                </a:solidFill>
                <a:latin typeface="Quicksand"/>
              </a:rPr>
              <a:t>We can mix both the notations in the procedure call. However, the positional should precede the name notation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334</Words>
  <Application>Microsoft Office PowerPoint</Application>
  <PresentationFormat>Custom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Quicksand Bold</vt:lpstr>
      <vt:lpstr>Wingdings</vt:lpstr>
      <vt:lpstr>Calibri</vt:lpstr>
      <vt:lpstr>Open Sans Light</vt:lpstr>
      <vt:lpstr>Arial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 SQL</dc:title>
  <cp:lastModifiedBy>karthi ramu</cp:lastModifiedBy>
  <cp:revision>4</cp:revision>
  <dcterms:created xsi:type="dcterms:W3CDTF">2006-08-16T00:00:00Z</dcterms:created>
  <dcterms:modified xsi:type="dcterms:W3CDTF">2021-10-27T18:29:15Z</dcterms:modified>
  <dc:identifier>DAEt60bgrE0</dc:identifier>
</cp:coreProperties>
</file>