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</p:sldIdLst>
  <p:sldSz cx="18288000" cy="10287000"/>
  <p:notesSz cx="6858000" cy="9144000"/>
  <p:embeddedFontLst>
    <p:embeddedFont>
      <p:font typeface="Source Sans Pro" charset="1" panose="020B0503030403020204"/>
      <p:regular r:id="rId6"/>
    </p:embeddedFont>
    <p:embeddedFont>
      <p:font typeface="Source Sans Pro Bold" charset="1" panose="020B0703030403020204"/>
      <p:regular r:id="rId7"/>
    </p:embeddedFont>
    <p:embeddedFont>
      <p:font typeface="Source Sans Pro Italics" charset="1" panose="020B0503030403090204"/>
      <p:regular r:id="rId8"/>
    </p:embeddedFont>
    <p:embeddedFont>
      <p:font typeface="Source Sans Pro Bold Italics" charset="1" panose="020B07030304030902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0595" r="0" b="1059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748435"/>
            <a:ext cx="16230600" cy="356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49"/>
              </a:lnSpc>
            </a:pPr>
            <a:r>
              <a:rPr lang="en-US" sz="8499">
                <a:solidFill>
                  <a:srgbClr val="06080B"/>
                </a:solidFill>
                <a:latin typeface="Source Sans Pro Bold"/>
              </a:rPr>
              <a:t>Application of Fourier transform</a:t>
            </a:r>
          </a:p>
          <a:p>
            <a:pPr algn="ctr">
              <a:lnSpc>
                <a:spcPts val="9349"/>
              </a:lnSpc>
            </a:pPr>
            <a:r>
              <a:rPr lang="en-US" sz="1200">
                <a:solidFill>
                  <a:srgbClr val="06080B"/>
                </a:solidFill>
                <a:latin typeface="Arimo Bold"/>
              </a:rPr>
              <a:t>in Quantum Mechanics</a:t>
            </a:r>
          </a:p>
          <a:p>
            <a:pPr algn="ctr" marL="0" indent="0" lvl="0">
              <a:lnSpc>
                <a:spcPts val="935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935513" y="7958583"/>
            <a:ext cx="8416975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00"/>
              </a:lnSpc>
              <a:spcBef>
                <a:spcPct val="0"/>
              </a:spcBef>
            </a:pPr>
            <a:r>
              <a:rPr lang="en-US" sz="5000" u="none">
                <a:solidFill>
                  <a:srgbClr val="06080B"/>
                </a:solidFill>
                <a:latin typeface="Source Sans Pro Bold"/>
              </a:rPr>
              <a:t>By: 20PW17, 20PW18, 20PW19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800964" y="1578097"/>
            <a:ext cx="9525" cy="7130806"/>
          </a:xfrm>
          <a:prstGeom prst="rect">
            <a:avLst/>
          </a:prstGeom>
          <a:solidFill>
            <a:srgbClr val="A0C6D4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9144000" y="4254500"/>
            <a:ext cx="8720920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49"/>
              </a:lnSpc>
            </a:pPr>
            <a:r>
              <a:rPr lang="en-US" sz="6499">
                <a:solidFill>
                  <a:srgbClr val="456874"/>
                </a:solidFill>
                <a:latin typeface="Source Sans Pro Bold"/>
              </a:rPr>
              <a:t>What is</a:t>
            </a:r>
          </a:p>
          <a:p>
            <a:pPr algn="ctr" marL="0" indent="0" lvl="0">
              <a:lnSpc>
                <a:spcPts val="7149"/>
              </a:lnSpc>
            </a:pPr>
            <a:r>
              <a:rPr lang="en-US" sz="6499">
                <a:solidFill>
                  <a:srgbClr val="456874"/>
                </a:solidFill>
                <a:latin typeface="Source Sans Pro Bold"/>
              </a:rPr>
              <a:t>Quantum Mechanics?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84091" y="1397072"/>
            <a:ext cx="5483964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456874"/>
                </a:solidFill>
                <a:latin typeface="Source Sans Pro"/>
              </a:rPr>
              <a:t>Science dealing with behaviour of matter/ light in the atomic and subatomic level.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84091" y="3714678"/>
            <a:ext cx="5483964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456874"/>
                </a:solidFill>
                <a:latin typeface="Source Sans Pro"/>
              </a:rPr>
              <a:t>Works on the 4 basic principles: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456874"/>
                </a:solidFill>
                <a:latin typeface="Source Sans Pro"/>
              </a:rPr>
              <a:t>Physical States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456874"/>
                </a:solidFill>
                <a:latin typeface="Source Sans Pro"/>
              </a:rPr>
              <a:t>Physical Quantities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456874"/>
                </a:solidFill>
                <a:latin typeface="Source Sans Pro"/>
              </a:rPr>
              <a:t>Composition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456874"/>
                </a:solidFill>
                <a:latin typeface="Source Sans Pro"/>
              </a:rPr>
              <a:t>Dynamics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84091" y="7251628"/>
            <a:ext cx="548396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456874"/>
                </a:solidFill>
                <a:latin typeface="Source Sans Pro"/>
              </a:rPr>
              <a:t>All objects are considered to have wave-particle properties.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0C6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591185" y="1928738"/>
            <a:ext cx="7076137" cy="642952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2275102"/>
            <a:ext cx="713080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6080B"/>
                </a:solidFill>
                <a:latin typeface="Source Sans Pro"/>
              </a:rPr>
              <a:t>Trying to explain theories from observations that classic Physics explains to do.</a:t>
            </a:r>
            <a:r>
              <a:rPr lang="en-US" sz="1200">
                <a:solidFill>
                  <a:srgbClr val="06080B"/>
                </a:solidFill>
                <a:latin typeface="Arimo"/>
              </a:rPr>
              <a:t> </a:t>
            </a:r>
          </a:p>
        </p:txBody>
      </p:sp>
      <p:sp>
        <p:nvSpPr>
          <p:cNvPr name="AutoShape 4" id="4"/>
          <p:cNvSpPr/>
          <p:nvPr/>
        </p:nvSpPr>
        <p:spPr>
          <a:xfrm rot="-5400000">
            <a:off x="4589340" y="301995"/>
            <a:ext cx="9525" cy="7130806"/>
          </a:xfrm>
          <a:prstGeom prst="rect">
            <a:avLst/>
          </a:prstGeom>
          <a:solidFill>
            <a:srgbClr val="A0C6D4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1028700" y="4591050"/>
            <a:ext cx="713080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6080B"/>
                </a:solidFill>
                <a:latin typeface="Source Sans Pro"/>
              </a:rPr>
              <a:t>Not completely predictable, just calculated as probability of a phenomena occurring. </a:t>
            </a:r>
          </a:p>
        </p:txBody>
      </p:sp>
      <p:sp>
        <p:nvSpPr>
          <p:cNvPr name="AutoShape 6" id="6"/>
          <p:cNvSpPr/>
          <p:nvPr/>
        </p:nvSpPr>
        <p:spPr>
          <a:xfrm rot="-5400000">
            <a:off x="4589340" y="2922864"/>
            <a:ext cx="9525" cy="7130806"/>
          </a:xfrm>
          <a:prstGeom prst="rect">
            <a:avLst/>
          </a:prstGeom>
          <a:solidFill>
            <a:srgbClr val="A0C6D4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1028700" y="7455131"/>
            <a:ext cx="7130806" cy="487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129"/>
              </a:lnSpc>
              <a:spcBef>
                <a:spcPct val="0"/>
              </a:spcBef>
            </a:pPr>
            <a:r>
              <a:rPr lang="en-US" sz="2949">
                <a:solidFill>
                  <a:srgbClr val="06080B"/>
                </a:solidFill>
                <a:latin typeface="Source Sans Pro"/>
              </a:rPr>
              <a:t>Ultimately, these are theoretical estimations.</a:t>
            </a:r>
          </a:p>
        </p:txBody>
      </p:sp>
      <p:sp>
        <p:nvSpPr>
          <p:cNvPr name="AutoShape 8" id="8"/>
          <p:cNvSpPr/>
          <p:nvPr/>
        </p:nvSpPr>
        <p:spPr>
          <a:xfrm rot="-5400000">
            <a:off x="4779840" y="492495"/>
            <a:ext cx="9525" cy="7130806"/>
          </a:xfrm>
          <a:prstGeom prst="rect">
            <a:avLst/>
          </a:prstGeom>
          <a:solidFill>
            <a:srgbClr val="06080B"/>
          </a:solidFill>
        </p:spPr>
      </p:sp>
      <p:sp>
        <p:nvSpPr>
          <p:cNvPr name="AutoShape 9" id="9"/>
          <p:cNvSpPr/>
          <p:nvPr/>
        </p:nvSpPr>
        <p:spPr>
          <a:xfrm rot="-5400000">
            <a:off x="4779840" y="3113364"/>
            <a:ext cx="9525" cy="7130806"/>
          </a:xfrm>
          <a:prstGeom prst="rect">
            <a:avLst/>
          </a:prstGeom>
          <a:solidFill>
            <a:srgbClr val="06080B"/>
          </a:solid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20002" y="1439801"/>
            <a:ext cx="15247996" cy="984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99"/>
              </a:lnSpc>
            </a:pPr>
            <a:r>
              <a:rPr lang="en-US" sz="6999">
                <a:solidFill>
                  <a:srgbClr val="456874"/>
                </a:solidFill>
                <a:latin typeface="Source Sans Pro Bold"/>
              </a:rPr>
              <a:t>Consequences of Quantum Mechanics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59760" y="3610889"/>
            <a:ext cx="1276848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456874"/>
                </a:solidFill>
                <a:latin typeface="Source Sans Pro Bold"/>
              </a:rPr>
              <a:t>Impossible to have a precise prediction for a quantum particle: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381095" y="4434558"/>
            <a:ext cx="1214714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456874"/>
                </a:solidFill>
                <a:latin typeface="Source Sans Pro"/>
              </a:rPr>
              <a:t>Thus comes the Heisenberg's Uncertainty Principle: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40965" y="5175607"/>
            <a:ext cx="8285585" cy="1443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</a:p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456874"/>
                </a:solidFill>
                <a:latin typeface="Source Sans Pro"/>
              </a:rPr>
              <a:t>"The position and the velocity of an object cannot both be measured exactly, at the same time, even in theory. "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20002" y="1439801"/>
            <a:ext cx="15247996" cy="984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99"/>
              </a:lnSpc>
            </a:pPr>
            <a:r>
              <a:rPr lang="en-US" sz="6999">
                <a:solidFill>
                  <a:srgbClr val="456874"/>
                </a:solidFill>
                <a:latin typeface="Source Sans Pro Bold"/>
              </a:rPr>
              <a:t>Consequences of Quantum Mechanics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59760" y="3610889"/>
            <a:ext cx="1276848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456874"/>
                </a:solidFill>
                <a:latin typeface="Source Sans Pro Bold"/>
              </a:rPr>
              <a:t>Quantum Interference: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381095" y="4434558"/>
            <a:ext cx="12147145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456874"/>
                </a:solidFill>
                <a:latin typeface="Source Sans Pro"/>
              </a:rPr>
              <a:t>Two waves collide and form a different wave of different amplitude. Sometimes its amplitude is same as one of the wave. </a:t>
            </a:r>
          </a:p>
          <a:p>
            <a:pPr>
              <a:lnSpc>
                <a:spcPts val="4200"/>
              </a:lnSpc>
            </a:pP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456874"/>
                </a:solidFill>
                <a:latin typeface="Source Sans Pro"/>
              </a:rPr>
              <a:t>We try to study the interference pattern using the double slit experiment.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20002" y="1439801"/>
            <a:ext cx="15247996" cy="984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99"/>
              </a:lnSpc>
            </a:pPr>
            <a:r>
              <a:rPr lang="en-US" sz="6999">
                <a:solidFill>
                  <a:srgbClr val="456874"/>
                </a:solidFill>
                <a:latin typeface="Source Sans Pro Bold"/>
              </a:rPr>
              <a:t>Consequences of Quantum Mechanics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59760" y="3610889"/>
            <a:ext cx="1276848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456874"/>
                </a:solidFill>
                <a:latin typeface="Source Sans Pro Bold"/>
              </a:rPr>
              <a:t>Quantum Tunnelling: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381095" y="4434558"/>
            <a:ext cx="12147145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456874"/>
                </a:solidFill>
                <a:latin typeface="Source Sans Pro"/>
              </a:rPr>
              <a:t>A particle passes through a potential barrier even if its kinetic energy is much smaller than that of the potential barrier. </a:t>
            </a:r>
          </a:p>
          <a:p>
            <a:pPr>
              <a:lnSpc>
                <a:spcPts val="4200"/>
              </a:lnSpc>
            </a:pP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456874"/>
                </a:solidFill>
                <a:latin typeface="Source Sans Pro"/>
              </a:rPr>
              <a:t>This enables the radioactive decay, nuclear fusion in stars, etc.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32606" y="3790950"/>
            <a:ext cx="13422789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56874"/>
                </a:solidFill>
                <a:latin typeface="Source Sans Pro Bold"/>
              </a:rPr>
              <a:t>So to understand Quantum mechanics despite having consequences, we use some mathematical formulations and study its phenomenas 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56874"/>
                </a:solidFill>
                <a:latin typeface="Source Sans Pro Bold"/>
              </a:rPr>
              <a:t>Widely used ones are Linear Algebra, Differential Equation concepts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56874"/>
                </a:solidFill>
                <a:latin typeface="Source Sans Pro Bold"/>
              </a:rPr>
              <a:t>and Fourier transforms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A0C6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453255"/>
            <a:ext cx="6646766" cy="1437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0"/>
              </a:lnSpc>
            </a:pPr>
            <a:r>
              <a:rPr lang="en-US" sz="5200">
                <a:solidFill>
                  <a:srgbClr val="06080B"/>
                </a:solidFill>
                <a:latin typeface="Source Sans Pro Bold"/>
              </a:rPr>
              <a:t>Fourier transform</a:t>
            </a:r>
          </a:p>
          <a:p>
            <a:pPr algn="ctr" marL="0" indent="0" lvl="0">
              <a:lnSpc>
                <a:spcPts val="5720"/>
              </a:lnSpc>
            </a:pPr>
            <a:r>
              <a:rPr lang="en-US" sz="5200">
                <a:solidFill>
                  <a:srgbClr val="06080B"/>
                </a:solidFill>
                <a:latin typeface="Source Sans Pro Bold"/>
              </a:rPr>
              <a:t>in Quantum Mechanics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9144000" y="2958766"/>
            <a:ext cx="7623446" cy="9525"/>
          </a:xfrm>
          <a:prstGeom prst="rect">
            <a:avLst/>
          </a:prstGeom>
          <a:solidFill>
            <a:srgbClr val="06080B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9144000" y="820282"/>
            <a:ext cx="7623446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6080B"/>
                </a:solidFill>
                <a:latin typeface="Source Sans Pro"/>
              </a:rPr>
              <a:t>Simplifies complex theories proposed by physicists by breaking down into simpler forms of equations for better results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3675518"/>
            <a:ext cx="7623446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6080B"/>
                </a:solidFill>
                <a:latin typeface="Source Sans Pro"/>
              </a:rPr>
              <a:t>Some of the p</a:t>
            </a:r>
            <a:r>
              <a:rPr lang="en-US" sz="3000">
                <a:solidFill>
                  <a:srgbClr val="06080B"/>
                </a:solidFill>
                <a:latin typeface="Source Sans Pro"/>
              </a:rPr>
              <a:t>rinciples of Quantum Mechanics that use Fourier Transforms are principles conceived by Planck, de Broglie, Dirac, Heisenberg, Bohr.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9144000" y="6438645"/>
            <a:ext cx="7623446" cy="9525"/>
          </a:xfrm>
          <a:prstGeom prst="rect">
            <a:avLst/>
          </a:prstGeom>
          <a:solidFill>
            <a:srgbClr val="06080B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9144000" y="7044800"/>
            <a:ext cx="762344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6080B"/>
                </a:solidFill>
                <a:latin typeface="Source Sans Pro"/>
              </a:rPr>
              <a:t>Using theorems of 3D Fourier transform, we can unite various laws in wave optics.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DAEtftxGWg4</dc:identifier>
  <dcterms:modified xsi:type="dcterms:W3CDTF">2011-08-01T06:04:30Z</dcterms:modified>
  <cp:revision>1</cp:revision>
  <dc:title>Application of Fourier Transform</dc:title>
</cp:coreProperties>
</file>