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636F5-2DBA-DD42-BD10-921A4EDA8920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76436-ACAA-9545-9401-A9B24A0B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76436-ACAA-9545-9401-A9B24A0BA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35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97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18AA-4674-4648-B97F-18C4B49EA915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866869-FE25-BE4B-B0FD-4137E819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F9AA-B170-6123-FDB6-1E01CB69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0" y="2404531"/>
            <a:ext cx="9421148" cy="1646302"/>
          </a:xfrm>
        </p:spPr>
        <p:txBody>
          <a:bodyPr/>
          <a:lstStyle/>
          <a:p>
            <a:pPr algn="l"/>
            <a:r>
              <a:rPr lang="en-US" sz="5000" dirty="0">
                <a:latin typeface=""/>
              </a:rPr>
              <a:t>LIBRARY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8F35-7FA0-8D77-F537-44ED82A4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91" y="4065694"/>
            <a:ext cx="7766936" cy="1096899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"/>
              </a:rPr>
              <a:t>BY: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"/>
              </a:rPr>
              <a:t>20PW03, 20PW19, 20PW32, 20PW35, 20PW36</a:t>
            </a:r>
          </a:p>
        </p:txBody>
      </p:sp>
    </p:spTree>
    <p:extLst>
      <p:ext uri="{BB962C8B-B14F-4D97-AF65-F5344CB8AC3E}">
        <p14:creationId xmlns:p14="http://schemas.microsoft.com/office/powerpoint/2010/main" val="427872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68" y="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57B26-1A72-2A84-BDA0-EB7F86F7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60"/>
          <a:stretch/>
        </p:blipFill>
        <p:spPr>
          <a:xfrm>
            <a:off x="481361" y="1008992"/>
            <a:ext cx="11229278" cy="56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68" y="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LEVEL 0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B9232-2F66-FC0F-30E2-5CC770DB5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8"/>
          <a:stretch/>
        </p:blipFill>
        <p:spPr>
          <a:xfrm>
            <a:off x="1538275" y="1008992"/>
            <a:ext cx="8632521" cy="54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68" y="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LEVEL 2 DFD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8274-900E-54BA-D6CA-436C686E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0"/>
          <a:stretch/>
        </p:blipFill>
        <p:spPr>
          <a:xfrm>
            <a:off x="858644" y="929210"/>
            <a:ext cx="9879980" cy="58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9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68" y="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HIPO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7CF6A-A9FC-1641-0734-B17D28E0A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8"/>
          <a:stretch/>
        </p:blipFill>
        <p:spPr>
          <a:xfrm>
            <a:off x="1101739" y="1996067"/>
            <a:ext cx="9988522" cy="35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3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1" y="17842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STRUCTURE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8BB31-BBF9-ED64-A8F8-19EB485AD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55"/>
          <a:stretch/>
        </p:blipFill>
        <p:spPr>
          <a:xfrm>
            <a:off x="713901" y="1689409"/>
            <a:ext cx="10764197" cy="34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5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88" y="278781"/>
            <a:ext cx="10916821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NASSI SHNEIDERMAN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E979A-DB7E-8C96-878C-615CD5ED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81" y="1155276"/>
            <a:ext cx="7356033" cy="55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1" y="17842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UI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E1CD-B6C5-C3CF-32C7-70FE6679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31" y="1335553"/>
            <a:ext cx="7766936" cy="5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8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1" y="17842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65AB5-CFB2-9847-5A20-8BC7FE52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99" y="1187412"/>
            <a:ext cx="7983601" cy="51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0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1" y="17842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UI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47390D-B2A7-6E1B-64C1-0572F660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69" y="1407663"/>
            <a:ext cx="8155660" cy="52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844" y="2924504"/>
            <a:ext cx="7766936" cy="1008992"/>
          </a:xfrm>
        </p:spPr>
        <p:txBody>
          <a:bodyPr/>
          <a:lstStyle/>
          <a:p>
            <a:pPr algn="ctr"/>
            <a:r>
              <a:rPr lang="en-US" sz="10000" b="1" dirty="0">
                <a:latin typeface="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99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79" y="0"/>
            <a:ext cx="9686451" cy="1096900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CA327-6C36-1638-A65C-B33ADCDC5FA6}"/>
              </a:ext>
            </a:extLst>
          </p:cNvPr>
          <p:cNvSpPr txBox="1"/>
          <p:nvPr/>
        </p:nvSpPr>
        <p:spPr>
          <a:xfrm>
            <a:off x="957414" y="1861121"/>
            <a:ext cx="102771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"/>
              </a:defRPr>
            </a:lvl1pPr>
          </a:lstStyle>
          <a:p>
            <a:pPr algn="just"/>
            <a:r>
              <a:rPr lang="en-US" dirty="0"/>
              <a:t>The University library system will record the books owned by the library as well as any new books</a:t>
            </a:r>
          </a:p>
          <a:p>
            <a:pPr algn="just"/>
            <a:r>
              <a:rPr lang="en-US" dirty="0"/>
              <a:t>purchased and put into circulation. Before someone can borrow a book, he or she must show a</a:t>
            </a:r>
          </a:p>
          <a:p>
            <a:pPr algn="just"/>
            <a:r>
              <a:rPr lang="en-US" dirty="0"/>
              <a:t>valid ID card that is checked – to ensure that it is still valid – against the student files maintained by</a:t>
            </a:r>
          </a:p>
          <a:p>
            <a:pPr algn="just"/>
            <a:r>
              <a:rPr lang="en-US" dirty="0"/>
              <a:t>the registrar’s office (for student borrowers), the faculty/staff files maintained by the personnel</a:t>
            </a:r>
          </a:p>
          <a:p>
            <a:pPr algn="just"/>
            <a:r>
              <a:rPr lang="en-US" dirty="0"/>
              <a:t>office (for faculty/staff borrowers), or the library’s own guest file (for individuals issued a guest card</a:t>
            </a:r>
          </a:p>
          <a:p>
            <a:pPr algn="just"/>
            <a:r>
              <a:rPr lang="en-US" dirty="0"/>
              <a:t>by the library). The system must also check to ensure the borrower does not have any overdue</a:t>
            </a:r>
          </a:p>
          <a:p>
            <a:pPr algn="just"/>
            <a:r>
              <a:rPr lang="en-US" dirty="0"/>
              <a:t>books or unpaid fines before he or she can borrow another book. If no fines or overdue books are</a:t>
            </a:r>
          </a:p>
          <a:p>
            <a:pPr algn="just"/>
            <a:r>
              <a:rPr lang="en-US" dirty="0"/>
              <a:t>found, the book is checked out. The system should record who has borrowed what book and when</a:t>
            </a:r>
          </a:p>
          <a:p>
            <a:pPr algn="just"/>
            <a:r>
              <a:rPr lang="en-US" dirty="0"/>
              <a:t>it is due back. The borrower is also told the due date. Books can only be checked out for two</a:t>
            </a:r>
          </a:p>
          <a:p>
            <a:pPr algn="just"/>
            <a:r>
              <a:rPr lang="en-US" dirty="0"/>
              <a:t>weeks. When a book is overdue, the information about the book and the person who checked it out</a:t>
            </a:r>
          </a:p>
          <a:p>
            <a:pPr algn="just"/>
            <a:r>
              <a:rPr lang="en-US" dirty="0"/>
              <a:t>is added to an overdue file. Every Monday, the library prints and mails postcards to those people</a:t>
            </a:r>
          </a:p>
          <a:p>
            <a:pPr algn="just"/>
            <a:r>
              <a:rPr lang="en-US" dirty="0"/>
              <a:t>with overdue books. If a book is overdue by more than one month, a fine will be imposed and a</a:t>
            </a:r>
          </a:p>
          <a:p>
            <a:pPr algn="just"/>
            <a:r>
              <a:rPr lang="en-US" dirty="0"/>
              <a:t>librarian will telephone the borrower to remind him or her to return the book.</a:t>
            </a:r>
          </a:p>
        </p:txBody>
      </p:sp>
    </p:spTree>
    <p:extLst>
      <p:ext uri="{BB962C8B-B14F-4D97-AF65-F5344CB8AC3E}">
        <p14:creationId xmlns:p14="http://schemas.microsoft.com/office/powerpoint/2010/main" val="408125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89" y="1154821"/>
            <a:ext cx="7766936" cy="548450"/>
          </a:xfrm>
        </p:spPr>
        <p:txBody>
          <a:bodyPr/>
          <a:lstStyle/>
          <a:p>
            <a:pPr algn="l"/>
            <a:r>
              <a:rPr lang="en-US" sz="3000" dirty="0">
                <a:latin typeface=""/>
              </a:rPr>
              <a:t>ITEMS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C73F7-C0B1-08F9-ABE3-065C3D49561A}"/>
              </a:ext>
            </a:extLst>
          </p:cNvPr>
          <p:cNvSpPr txBox="1"/>
          <p:nvPr/>
        </p:nvSpPr>
        <p:spPr>
          <a:xfrm>
            <a:off x="671389" y="2039008"/>
            <a:ext cx="9628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"/>
              </a:rPr>
              <a:t>External inputs</a:t>
            </a:r>
            <a:r>
              <a:rPr lang="en-IN" dirty="0">
                <a:latin typeface=""/>
              </a:rPr>
              <a:t>: Student ID card, Faculty ID card, Guest card, Student Data, Faculty Data, Guest Data, Book request info, Book return details.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outputs</a:t>
            </a:r>
            <a:r>
              <a:rPr lang="en-IN" dirty="0">
                <a:latin typeface=""/>
              </a:rPr>
              <a:t>: Fine amount, Due date, ID validation, Mail postcards, calls to borrowers (for reminder), Issue of requested books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inquiries</a:t>
            </a:r>
            <a:r>
              <a:rPr lang="en-IN" dirty="0">
                <a:latin typeface=""/>
              </a:rPr>
              <a:t>: Book availability, validation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files</a:t>
            </a:r>
            <a:r>
              <a:rPr lang="en-IN" dirty="0">
                <a:latin typeface=""/>
              </a:rPr>
              <a:t>: None</a:t>
            </a:r>
          </a:p>
          <a:p>
            <a:endParaRPr lang="en-IN" b="1" u="sng" dirty="0">
              <a:latin typeface=""/>
            </a:endParaRPr>
          </a:p>
          <a:p>
            <a:r>
              <a:rPr lang="en-IN" b="1" u="sng" dirty="0">
                <a:latin typeface=""/>
              </a:rPr>
              <a:t>Internal files</a:t>
            </a:r>
            <a:r>
              <a:rPr lang="en-IN" dirty="0">
                <a:latin typeface=""/>
              </a:rPr>
              <a:t>: Registrar’s Office, Personnel Office, Library guest file, Book maintenance, Overdue File</a:t>
            </a:r>
          </a:p>
          <a:p>
            <a:endParaRPr lang="en-US" dirty="0">
              <a:latin typeface="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F351938-1709-C902-2454-01138A74C927}"/>
              </a:ext>
            </a:extLst>
          </p:cNvPr>
          <p:cNvSpPr txBox="1">
            <a:spLocks/>
          </p:cNvSpPr>
          <p:nvPr/>
        </p:nvSpPr>
        <p:spPr>
          <a:xfrm>
            <a:off x="671389" y="53973"/>
            <a:ext cx="8495981" cy="932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>
                <a:latin typeface=""/>
              </a:rPr>
              <a:t>ALBRECHT’S APPROACH</a:t>
            </a: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1994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170" y="285026"/>
            <a:ext cx="7766936" cy="548450"/>
          </a:xfrm>
        </p:spPr>
        <p:txBody>
          <a:bodyPr/>
          <a:lstStyle/>
          <a:p>
            <a:pPr algn="l"/>
            <a:r>
              <a:rPr lang="en-US" sz="3000" dirty="0">
                <a:latin typeface=""/>
              </a:rPr>
              <a:t>WEIGHTING FACTOR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C73F7-C0B1-08F9-ABE3-065C3D49561A}"/>
              </a:ext>
            </a:extLst>
          </p:cNvPr>
          <p:cNvSpPr txBox="1"/>
          <p:nvPr/>
        </p:nvSpPr>
        <p:spPr>
          <a:xfrm>
            <a:off x="950170" y="1582340"/>
            <a:ext cx="9628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"/>
              </a:rPr>
              <a:t>External inputs</a:t>
            </a:r>
            <a:r>
              <a:rPr lang="en-IN" dirty="0">
                <a:latin typeface=""/>
              </a:rPr>
              <a:t>: Student ID card, Faculty ID card, Guest card, Student Data, Faculty Data, Guest Data, Book request info, Book return details.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outputs</a:t>
            </a:r>
            <a:r>
              <a:rPr lang="en-IN" dirty="0">
                <a:latin typeface=""/>
              </a:rPr>
              <a:t>: Fine amount, Due date, ID validation, Mail postcards, calls to borrowers (for reminder), Issue of requested books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inquiries</a:t>
            </a:r>
            <a:r>
              <a:rPr lang="en-IN" dirty="0">
                <a:latin typeface=""/>
              </a:rPr>
              <a:t>: Book availability, validation</a:t>
            </a:r>
          </a:p>
          <a:p>
            <a:endParaRPr lang="en-IN" dirty="0">
              <a:latin typeface=""/>
            </a:endParaRPr>
          </a:p>
          <a:p>
            <a:r>
              <a:rPr lang="en-IN" b="1" u="sng" dirty="0">
                <a:latin typeface=""/>
              </a:rPr>
              <a:t>External files</a:t>
            </a:r>
            <a:r>
              <a:rPr lang="en-IN" dirty="0">
                <a:latin typeface=""/>
              </a:rPr>
              <a:t>: None</a:t>
            </a:r>
          </a:p>
          <a:p>
            <a:endParaRPr lang="en-IN" b="1" u="sng" dirty="0">
              <a:latin typeface=""/>
            </a:endParaRPr>
          </a:p>
          <a:p>
            <a:r>
              <a:rPr lang="en-IN" b="1" u="sng" dirty="0">
                <a:latin typeface=""/>
              </a:rPr>
              <a:t>Internal files</a:t>
            </a:r>
            <a:r>
              <a:rPr lang="en-IN" dirty="0">
                <a:latin typeface=""/>
              </a:rPr>
              <a:t>: Registrar’s Office, Personnel Office, Library guest file, Book maintenance, Overdue File</a:t>
            </a:r>
          </a:p>
          <a:p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7116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170" y="285026"/>
            <a:ext cx="7766936" cy="548450"/>
          </a:xfrm>
        </p:spPr>
        <p:txBody>
          <a:bodyPr/>
          <a:lstStyle/>
          <a:p>
            <a:pPr algn="l"/>
            <a:r>
              <a:rPr lang="en-US" altLang="en-US" sz="3200" dirty="0"/>
              <a:t>UNADJUSTED FUNCTION POINT COUNT</a:t>
            </a:r>
            <a:endParaRPr lang="en-US" sz="3000" dirty="0">
              <a:latin typeface="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8E251-6443-E3DE-169B-DB8D8260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3982"/>
              </p:ext>
            </p:extLst>
          </p:nvPr>
        </p:nvGraphicFramePr>
        <p:xfrm>
          <a:off x="758282" y="1550020"/>
          <a:ext cx="878207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083">
                  <a:extLst>
                    <a:ext uri="{9D8B030D-6E8A-4147-A177-3AD203B41FA5}">
                      <a16:colId xmlns:a16="http://schemas.microsoft.com/office/drawing/2014/main" val="42340735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966117175"/>
                    </a:ext>
                  </a:extLst>
                </a:gridCol>
                <a:gridCol w="2341756">
                  <a:extLst>
                    <a:ext uri="{9D8B030D-6E8A-4147-A177-3AD203B41FA5}">
                      <a16:colId xmlns:a16="http://schemas.microsoft.com/office/drawing/2014/main" val="4163170611"/>
                    </a:ext>
                  </a:extLst>
                </a:gridCol>
                <a:gridCol w="1912925">
                  <a:extLst>
                    <a:ext uri="{9D8B030D-6E8A-4147-A177-3AD203B41FA5}">
                      <a16:colId xmlns:a16="http://schemas.microsoft.com/office/drawing/2014/main" val="2219160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(QUANTITY * WEIGHTING FACTOR)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50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EXTERNAL 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9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INQUIRIES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3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1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*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*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63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08B9C-8F59-048A-2DD1-EA12EE7D15F1}"/>
              </a:ext>
            </a:extLst>
          </p:cNvPr>
          <p:cNvSpPr txBox="1"/>
          <p:nvPr/>
        </p:nvSpPr>
        <p:spPr>
          <a:xfrm>
            <a:off x="758282" y="512331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"/>
              </a:rPr>
              <a:t>UFC = 9 + 16 + 6 + 8 + 5 + 21 + 8 + 35 = 108</a:t>
            </a:r>
          </a:p>
        </p:txBody>
      </p:sp>
    </p:spTree>
    <p:extLst>
      <p:ext uri="{BB962C8B-B14F-4D97-AF65-F5344CB8AC3E}">
        <p14:creationId xmlns:p14="http://schemas.microsoft.com/office/powerpoint/2010/main" val="351642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170" y="285026"/>
            <a:ext cx="7766936" cy="548450"/>
          </a:xfrm>
        </p:spPr>
        <p:txBody>
          <a:bodyPr/>
          <a:lstStyle/>
          <a:p>
            <a:pPr algn="l"/>
            <a:r>
              <a:rPr lang="en-US" altLang="en-US" sz="3200" dirty="0">
                <a:latin typeface=""/>
              </a:rPr>
              <a:t>TECHNICAL COMPLEXITY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08B9C-8F59-048A-2DD1-EA12EE7D15F1}"/>
              </a:ext>
            </a:extLst>
          </p:cNvPr>
          <p:cNvSpPr txBox="1"/>
          <p:nvPr/>
        </p:nvSpPr>
        <p:spPr>
          <a:xfrm>
            <a:off x="950170" y="997363"/>
            <a:ext cx="60997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"/>
              </a:rPr>
              <a:t>F1 : Reliable backup and Recovery		: 5</a:t>
            </a:r>
          </a:p>
          <a:p>
            <a:r>
              <a:rPr lang="en-US" altLang="en-US" sz="2000" dirty="0">
                <a:latin typeface=""/>
              </a:rPr>
              <a:t>F2 : Data Communications				: 0</a:t>
            </a:r>
          </a:p>
          <a:p>
            <a:r>
              <a:rPr lang="en-US" altLang="en-US" sz="2000" dirty="0">
                <a:latin typeface=""/>
              </a:rPr>
              <a:t>F3 : Distributed functions				: 0</a:t>
            </a:r>
          </a:p>
          <a:p>
            <a:r>
              <a:rPr lang="en-US" altLang="en-US" sz="2000" dirty="0">
                <a:latin typeface=""/>
              </a:rPr>
              <a:t>F4 : Performance						: 5</a:t>
            </a:r>
          </a:p>
          <a:p>
            <a:r>
              <a:rPr lang="en-US" altLang="en-US" sz="2000" dirty="0">
                <a:latin typeface=""/>
              </a:rPr>
              <a:t>F5 : Heavily used configuration			: 0</a:t>
            </a:r>
          </a:p>
          <a:p>
            <a:r>
              <a:rPr lang="en-US" altLang="en-US" sz="2000" dirty="0">
                <a:latin typeface=""/>
              </a:rPr>
              <a:t>F6 : Online Data entry					: 5</a:t>
            </a:r>
          </a:p>
          <a:p>
            <a:r>
              <a:rPr lang="en-US" altLang="en-US" sz="2000" dirty="0">
                <a:latin typeface=""/>
              </a:rPr>
              <a:t>F7 : Operational Ease					: 3</a:t>
            </a:r>
          </a:p>
          <a:p>
            <a:r>
              <a:rPr lang="en-US" altLang="en-US" sz="2000" dirty="0">
                <a:latin typeface=""/>
              </a:rPr>
              <a:t>F8 : Online Update						: 3</a:t>
            </a:r>
          </a:p>
          <a:p>
            <a:r>
              <a:rPr lang="en-US" altLang="en-US" sz="2000" dirty="0">
                <a:latin typeface=""/>
              </a:rPr>
              <a:t>F9 : Complex interface					: 0</a:t>
            </a:r>
          </a:p>
          <a:p>
            <a:r>
              <a:rPr lang="en-US" altLang="en-US" sz="2000" dirty="0">
                <a:latin typeface=""/>
              </a:rPr>
              <a:t>F10 : Complex processing				: 3</a:t>
            </a:r>
          </a:p>
          <a:p>
            <a:r>
              <a:rPr lang="en-US" altLang="en-US" sz="2000" dirty="0">
                <a:latin typeface=""/>
              </a:rPr>
              <a:t>F11 : Reusability						: 0</a:t>
            </a:r>
          </a:p>
          <a:p>
            <a:r>
              <a:rPr lang="en-US" altLang="en-US" sz="2000" dirty="0">
                <a:latin typeface=""/>
              </a:rPr>
              <a:t>F12 : Installation ease					: 3</a:t>
            </a:r>
          </a:p>
          <a:p>
            <a:r>
              <a:rPr lang="en-US" altLang="en-US" sz="2000" dirty="0">
                <a:latin typeface=""/>
              </a:rPr>
              <a:t>F13 : Multiple Sites						: 0</a:t>
            </a:r>
          </a:p>
          <a:p>
            <a:r>
              <a:rPr lang="en-US" altLang="en-US" sz="2000" dirty="0">
                <a:latin typeface=""/>
              </a:rPr>
              <a:t>F14 : Facilitate change					: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8E59B-2B2B-690B-CD46-CC39FB7ACD51}"/>
              </a:ext>
            </a:extLst>
          </p:cNvPr>
          <p:cNvSpPr txBox="1"/>
          <p:nvPr/>
        </p:nvSpPr>
        <p:spPr>
          <a:xfrm>
            <a:off x="950170" y="5562455"/>
            <a:ext cx="60997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				    14</a:t>
            </a:r>
          </a:p>
          <a:p>
            <a:r>
              <a:rPr lang="en-US" altLang="en-US" dirty="0"/>
              <a:t>TCF = 0.65  + 0.01    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en-US" altLang="en-US" dirty="0"/>
              <a:t>   F</a:t>
            </a:r>
            <a:r>
              <a:rPr lang="en-US" altLang="en-US" baseline="-25000" dirty="0"/>
              <a:t>i  </a:t>
            </a:r>
            <a:r>
              <a:rPr lang="en-US" altLang="en-US" dirty="0"/>
              <a:t> = 0.65 + 0.01 (30) = 0.95</a:t>
            </a:r>
            <a:endParaRPr lang="en-US" altLang="en-US" baseline="-25000" dirty="0"/>
          </a:p>
          <a:p>
            <a:r>
              <a:rPr lang="en-US" baseline="-25000" dirty="0"/>
              <a:t>				      </a:t>
            </a:r>
            <a:r>
              <a:rPr lang="en-US" altLang="en-US" dirty="0" err="1"/>
              <a:t>i</a:t>
            </a:r>
            <a:r>
              <a:rPr lang="en-US" altLang="en-US" dirty="0"/>
              <a:t>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169" y="285026"/>
            <a:ext cx="10122991" cy="548450"/>
          </a:xfrm>
        </p:spPr>
        <p:txBody>
          <a:bodyPr/>
          <a:lstStyle/>
          <a:p>
            <a:pPr algn="l"/>
            <a:r>
              <a:rPr lang="en-US" altLang="en-US" sz="3200" dirty="0">
                <a:latin typeface=""/>
              </a:rPr>
              <a:t>ADJUSTED FUNCTION POINT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04417-1025-8DD5-33F8-17459C05D90B}"/>
              </a:ext>
            </a:extLst>
          </p:cNvPr>
          <p:cNvSpPr txBox="1"/>
          <p:nvPr/>
        </p:nvSpPr>
        <p:spPr>
          <a:xfrm>
            <a:off x="2157286" y="2367171"/>
            <a:ext cx="60997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UCF = 108</a:t>
            </a:r>
          </a:p>
          <a:p>
            <a:r>
              <a:rPr lang="en-US" altLang="en-US" dirty="0"/>
              <a:t>TCF = 0.95</a:t>
            </a:r>
          </a:p>
          <a:p>
            <a:endParaRPr lang="en-US" altLang="en-US" baseline="-25000" dirty="0"/>
          </a:p>
          <a:p>
            <a:endParaRPr lang="en-US" altLang="en-US" baseline="-25000" dirty="0"/>
          </a:p>
          <a:p>
            <a:r>
              <a:rPr lang="en-US" altLang="en-US" dirty="0"/>
              <a:t>THEREFORE,</a:t>
            </a:r>
          </a:p>
          <a:p>
            <a:endParaRPr lang="en-US" altLang="en-US" dirty="0"/>
          </a:p>
          <a:p>
            <a:r>
              <a:rPr lang="en-US" altLang="en-US" dirty="0"/>
              <a:t>FP 	= 108 x 0.95 </a:t>
            </a:r>
          </a:p>
          <a:p>
            <a:r>
              <a:rPr lang="en-US" altLang="en-US" dirty="0"/>
              <a:t>	= 102.6 FUNCTION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88DD3-671B-34E1-AB11-7DF57FD688F1}"/>
              </a:ext>
            </a:extLst>
          </p:cNvPr>
          <p:cNvSpPr txBox="1"/>
          <p:nvPr/>
        </p:nvSpPr>
        <p:spPr>
          <a:xfrm>
            <a:off x="955742" y="1321641"/>
            <a:ext cx="8502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FP = Unadjusted function point count (UFC) X Technical complexity factor (TCF)</a:t>
            </a:r>
          </a:p>
        </p:txBody>
      </p:sp>
    </p:spTree>
    <p:extLst>
      <p:ext uri="{BB962C8B-B14F-4D97-AF65-F5344CB8AC3E}">
        <p14:creationId xmlns:p14="http://schemas.microsoft.com/office/powerpoint/2010/main" val="28330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025" y="346842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PROCESS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966C9-0A93-03AB-6EE6-A0732CD7A646}"/>
              </a:ext>
            </a:extLst>
          </p:cNvPr>
          <p:cNvSpPr txBox="1"/>
          <p:nvPr/>
        </p:nvSpPr>
        <p:spPr>
          <a:xfrm>
            <a:off x="1465025" y="2551837"/>
            <a:ext cx="57118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"/>
              </a:rPr>
              <a:t>Library Information System will be a V-Process Model.</a:t>
            </a:r>
          </a:p>
          <a:p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"/>
              </a:rPr>
              <a:t>Validation is very important in this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"/>
              </a:rPr>
              <a:t>System Data is huge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34329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FCB066-94E1-F7CE-3C56-96D67C68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068" y="0"/>
            <a:ext cx="7766936" cy="1008992"/>
          </a:xfrm>
        </p:spPr>
        <p:txBody>
          <a:bodyPr/>
          <a:lstStyle/>
          <a:p>
            <a:pPr algn="ctr"/>
            <a:r>
              <a:rPr lang="en-US" dirty="0">
                <a:latin typeface=""/>
              </a:rPr>
              <a:t>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9CE9E-89B8-2B44-4950-6F59C37E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30" y="1226632"/>
            <a:ext cx="8560812" cy="54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47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{735DD10E-7D24-1345-824D-44CB4F813772}tf10001060</Template>
  <TotalTime>3299</TotalTime>
  <Words>806</Words>
  <Application>Microsoft Macintosh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LIBRARY INFORMATION SYSTEM</vt:lpstr>
      <vt:lpstr>PROBLEM STATEMENT</vt:lpstr>
      <vt:lpstr>ITEMS DESIGN</vt:lpstr>
      <vt:lpstr>WEIGHTING FACTOR</vt:lpstr>
      <vt:lpstr>UNADJUSTED FUNCTION POINT COUNT</vt:lpstr>
      <vt:lpstr>TECHNICAL COMPLEXITY FACTOR</vt:lpstr>
      <vt:lpstr>ADJUSTED FUNCTION POINT COUNT</vt:lpstr>
      <vt:lpstr>PROCESS MODEL</vt:lpstr>
      <vt:lpstr>DATABASE DESIGN</vt:lpstr>
      <vt:lpstr>ER DIAGRAM</vt:lpstr>
      <vt:lpstr>LEVEL 0 DFD</vt:lpstr>
      <vt:lpstr>LEVEL 2 DFD</vt:lpstr>
      <vt:lpstr>HIPO DIAGRAM</vt:lpstr>
      <vt:lpstr>STRUCTURE CHART</vt:lpstr>
      <vt:lpstr>NASSI SHNEIDERMAN DIAGRAM</vt:lpstr>
      <vt:lpstr>UI DESIGN</vt:lpstr>
      <vt:lpstr>UI DESIGN</vt:lpstr>
      <vt:lpstr>UI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INFORMATION SYSTEM</dc:title>
  <dc:creator>Maanasa S</dc:creator>
  <cp:lastModifiedBy>Maanasa S</cp:lastModifiedBy>
  <cp:revision>11</cp:revision>
  <dcterms:created xsi:type="dcterms:W3CDTF">2022-06-03T11:08:18Z</dcterms:created>
  <dcterms:modified xsi:type="dcterms:W3CDTF">2022-06-05T18:09:55Z</dcterms:modified>
</cp:coreProperties>
</file>