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Inter"/>
      <p:regular r:id="rId17"/>
      <p:bold r:id="rId18"/>
    </p:embeddedFont>
    <p:embeddedFont>
      <p:font typeface="Bebas Neue"/>
      <p:regular r:id="rId19"/>
    </p:embeddedFont>
    <p:embeddedFont>
      <p:font typeface="Lora SemiBold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DM Serif Displa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SemiBold-regular.fntdata"/><Relationship Id="rId22" Type="http://schemas.openxmlformats.org/officeDocument/2006/relationships/font" Target="fonts/LoraSemiBold-italic.fntdata"/><Relationship Id="rId21" Type="http://schemas.openxmlformats.org/officeDocument/2006/relationships/font" Target="fonts/LoraSemiBold-bold.fntdata"/><Relationship Id="rId24" Type="http://schemas.openxmlformats.org/officeDocument/2006/relationships/font" Target="fonts/Lora-regular.fntdata"/><Relationship Id="rId23" Type="http://schemas.openxmlformats.org/officeDocument/2006/relationships/font" Target="fonts/Lora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DMSerifDisplay-regular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erif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ter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 som el grup de Pere, Marc i Laura i us farem la presentació sobre l’AlphaGo Zero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8b83da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c8b83da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DeepMind és una empresa de Google centrada en la recerca i innovació en IA. Els papers més importants que tenen són relacionats amb AlphaGo, i donat el gran impacte mediàtic després de vèncer a grans jugadors del Go, els ha permès posicionar-se com a empresa prestigiosa i reconeguda en el món de les 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Gràcies a això, han pogut seguir amb la recerca i entendre com funcionen certs jocs. A més, també han pogut investigar altres àrees i crear, per exemple, AlphaFold, que realitza prediccions de l’estructura de les proteines i dels seus plecs, coneixement molt útil per a la investigació de certes malalties.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8ba933a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c8ba933a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Programa desenvolupat per Google Deepmind amb la finalitat de jugar al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 ser el primer programa en vèncer a un campió mundial del Go, guanyant tres partides de cinc.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a4ba6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a4ba6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 he dit abans, alpha go van ser el primer programa en guanyar a un jugador professional del go. Aquesta primera versió va ser AlphaGo Fan Hui.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Un any més tard, amb millores en l’entrenament i un augment de la xarxa neuronal, AlphaGo va guanyar a un jugador de més categoria 4-1 a favor del programa.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El 2017 va sortir AlphaGo Zero, que a diferència dels anteriors, no utilitzava dades de partides humanes, sinó que va ser entrenat amb partides contra sí mateix, concepte que explicarem més endavant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El 2018 finalment, va sortir AlphaZero, que generalitza la idea principal i permet aplicar el programa a més jocs a part del Go.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4ea4ba6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4ea4ba6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4ea4ba6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4ea4ba6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4ea4ba6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4ea4ba6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c4ea4ba6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c4ea4ba6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4ea4ba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4ea4ba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4ea4ba62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c4ea4ba6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85350" y="-40637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7025" y="1461800"/>
            <a:ext cx="7698600" cy="17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5099" y="32059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-856937" y="1255475"/>
            <a:ext cx="7028575" cy="4336625"/>
            <a:chOff x="-856937" y="1255475"/>
            <a:chExt cx="7028575" cy="4336625"/>
          </a:xfrm>
        </p:grpSpPr>
        <p:sp>
          <p:nvSpPr>
            <p:cNvPr id="81" name="Google Shape;81;p11"/>
            <p:cNvSpPr/>
            <p:nvPr/>
          </p:nvSpPr>
          <p:spPr>
            <a:xfrm>
              <a:off x="4709738" y="41302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856937" y="12554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type="title"/>
          </p:nvPr>
        </p:nvSpPr>
        <p:spPr>
          <a:xfrm>
            <a:off x="720000" y="532863"/>
            <a:ext cx="7704000" cy="795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4" name="Google Shape;84;p11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85" name="Google Shape;85;p11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1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90" name="Google Shape;90;p12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91" name="Google Shape;91;p12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2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809925" y="-720150"/>
            <a:ext cx="8791675" cy="6367100"/>
            <a:chOff x="809925" y="-720150"/>
            <a:chExt cx="8791675" cy="6367100"/>
          </a:xfrm>
        </p:grpSpPr>
        <p:sp>
          <p:nvSpPr>
            <p:cNvPr id="96" name="Google Shape;96;p14"/>
            <p:cNvSpPr/>
            <p:nvPr/>
          </p:nvSpPr>
          <p:spPr>
            <a:xfrm>
              <a:off x="809925" y="-7201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8139700" y="8170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905225" y="41850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type="title"/>
          </p:nvPr>
        </p:nvSpPr>
        <p:spPr>
          <a:xfrm>
            <a:off x="720000" y="53950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2" type="title"/>
          </p:nvPr>
        </p:nvSpPr>
        <p:spPr>
          <a:xfrm>
            <a:off x="720046" y="24499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720046" y="2904520"/>
            <a:ext cx="23055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4"/>
          <p:cNvSpPr txBox="1"/>
          <p:nvPr>
            <p:ph idx="3" type="title"/>
          </p:nvPr>
        </p:nvSpPr>
        <p:spPr>
          <a:xfrm>
            <a:off x="3419250" y="24499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3419250" y="2904520"/>
            <a:ext cx="23055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4"/>
          <p:cNvSpPr txBox="1"/>
          <p:nvPr>
            <p:ph idx="5" type="title"/>
          </p:nvPr>
        </p:nvSpPr>
        <p:spPr>
          <a:xfrm>
            <a:off x="6118454" y="24499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subTitle"/>
          </p:nvPr>
        </p:nvSpPr>
        <p:spPr>
          <a:xfrm>
            <a:off x="6118454" y="2904520"/>
            <a:ext cx="23055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7" type="title"/>
          </p:nvPr>
        </p:nvSpPr>
        <p:spPr>
          <a:xfrm>
            <a:off x="720046" y="20115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8" type="title"/>
          </p:nvPr>
        </p:nvSpPr>
        <p:spPr>
          <a:xfrm>
            <a:off x="3419250" y="20115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hasCustomPrompt="1" idx="9" type="title"/>
          </p:nvPr>
        </p:nvSpPr>
        <p:spPr>
          <a:xfrm>
            <a:off x="6118454" y="20115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2130238" y="-741250"/>
            <a:ext cx="5563700" cy="5947800"/>
            <a:chOff x="2130238" y="-741250"/>
            <a:chExt cx="5563700" cy="5947800"/>
          </a:xfrm>
        </p:grpSpPr>
        <p:sp>
          <p:nvSpPr>
            <p:cNvPr id="114" name="Google Shape;114;p15"/>
            <p:cNvSpPr/>
            <p:nvPr/>
          </p:nvSpPr>
          <p:spPr>
            <a:xfrm>
              <a:off x="6232038" y="37446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130238" y="-7412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713225" y="1513175"/>
            <a:ext cx="44697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19" name="Google Shape;119;p15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" name="Google Shape;121;p15"/>
          <p:cNvSpPr/>
          <p:nvPr>
            <p:ph idx="2" type="pic"/>
          </p:nvPr>
        </p:nvSpPr>
        <p:spPr>
          <a:xfrm>
            <a:off x="5627975" y="1559075"/>
            <a:ext cx="2799600" cy="279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-313862" y="-458700"/>
            <a:ext cx="5830025" cy="4897075"/>
            <a:chOff x="-313862" y="-458700"/>
            <a:chExt cx="5830025" cy="4897075"/>
          </a:xfrm>
        </p:grpSpPr>
        <p:sp>
          <p:nvSpPr>
            <p:cNvPr id="124" name="Google Shape;124;p16"/>
            <p:cNvSpPr/>
            <p:nvPr/>
          </p:nvSpPr>
          <p:spPr>
            <a:xfrm>
              <a:off x="-313862" y="29764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054263" y="-4587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6"/>
          <p:cNvSpPr txBox="1"/>
          <p:nvPr>
            <p:ph type="title"/>
          </p:nvPr>
        </p:nvSpPr>
        <p:spPr>
          <a:xfrm>
            <a:off x="3557400" y="31764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8" name="Google Shape;128;p16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29" name="Google Shape;129;p16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1864563" y="-1038475"/>
            <a:ext cx="7347650" cy="6679450"/>
            <a:chOff x="1864563" y="-1038475"/>
            <a:chExt cx="7347650" cy="6679450"/>
          </a:xfrm>
        </p:grpSpPr>
        <p:sp>
          <p:nvSpPr>
            <p:cNvPr id="133" name="Google Shape;133;p17"/>
            <p:cNvSpPr/>
            <p:nvPr/>
          </p:nvSpPr>
          <p:spPr>
            <a:xfrm>
              <a:off x="7750313" y="-1257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864563" y="-10384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576888" y="41790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 txBox="1"/>
          <p:nvPr>
            <p:ph type="title"/>
          </p:nvPr>
        </p:nvSpPr>
        <p:spPr>
          <a:xfrm>
            <a:off x="720000" y="539500"/>
            <a:ext cx="7704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4780351" y="1488600"/>
            <a:ext cx="36504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17"/>
          <p:cNvSpPr txBox="1"/>
          <p:nvPr>
            <p:ph idx="2" type="subTitle"/>
          </p:nvPr>
        </p:nvSpPr>
        <p:spPr>
          <a:xfrm>
            <a:off x="713249" y="1488600"/>
            <a:ext cx="36504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39" name="Google Shape;139;p17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40" name="Google Shape;140;p17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-720187" y="-669875"/>
            <a:ext cx="10498825" cy="6558225"/>
            <a:chOff x="-720187" y="-669875"/>
            <a:chExt cx="10498825" cy="6558225"/>
          </a:xfrm>
        </p:grpSpPr>
        <p:sp>
          <p:nvSpPr>
            <p:cNvPr id="144" name="Google Shape;144;p18"/>
            <p:cNvSpPr/>
            <p:nvPr/>
          </p:nvSpPr>
          <p:spPr>
            <a:xfrm>
              <a:off x="1636713" y="-6698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316738" y="28996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720187" y="44264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type="title"/>
          </p:nvPr>
        </p:nvSpPr>
        <p:spPr>
          <a:xfrm>
            <a:off x="713275" y="539500"/>
            <a:ext cx="51333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713225" y="1840950"/>
            <a:ext cx="5133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9" name="Google Shape;149;p18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50" name="Google Shape;150;p18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18"/>
          <p:cNvSpPr txBox="1"/>
          <p:nvPr/>
        </p:nvSpPr>
        <p:spPr>
          <a:xfrm>
            <a:off x="713225" y="3753250"/>
            <a:ext cx="5133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-510350" y="-732650"/>
            <a:ext cx="10222125" cy="6561600"/>
            <a:chOff x="-510350" y="-732650"/>
            <a:chExt cx="10222125" cy="6561600"/>
          </a:xfrm>
        </p:grpSpPr>
        <p:sp>
          <p:nvSpPr>
            <p:cNvPr id="155" name="Google Shape;155;p19"/>
            <p:cNvSpPr/>
            <p:nvPr/>
          </p:nvSpPr>
          <p:spPr>
            <a:xfrm>
              <a:off x="-510350" y="-7326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8249875" y="43670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9"/>
            <p:cNvGrpSpPr/>
            <p:nvPr/>
          </p:nvGrpSpPr>
          <p:grpSpPr>
            <a:xfrm>
              <a:off x="-885" y="527700"/>
              <a:ext cx="9143748" cy="4076300"/>
              <a:chOff x="711385" y="527700"/>
              <a:chExt cx="7719500" cy="4076300"/>
            </a:xfrm>
          </p:grpSpPr>
          <p:cxnSp>
            <p:nvCxnSpPr>
              <p:cNvPr id="158" name="Google Shape;158;p19"/>
              <p:cNvCxnSpPr/>
              <p:nvPr/>
            </p:nvCxnSpPr>
            <p:spPr>
              <a:xfrm>
                <a:off x="721785" y="527700"/>
                <a:ext cx="770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9"/>
              <p:cNvCxnSpPr/>
              <p:nvPr/>
            </p:nvCxnSpPr>
            <p:spPr>
              <a:xfrm>
                <a:off x="711385" y="4604000"/>
                <a:ext cx="770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0"/>
          <p:cNvGrpSpPr/>
          <p:nvPr/>
        </p:nvGrpSpPr>
        <p:grpSpPr>
          <a:xfrm>
            <a:off x="-885" y="-757675"/>
            <a:ext cx="9143748" cy="6685925"/>
            <a:chOff x="-885" y="-757675"/>
            <a:chExt cx="9143748" cy="6685925"/>
          </a:xfrm>
        </p:grpSpPr>
        <p:sp>
          <p:nvSpPr>
            <p:cNvPr id="162" name="Google Shape;162;p20"/>
            <p:cNvSpPr/>
            <p:nvPr/>
          </p:nvSpPr>
          <p:spPr>
            <a:xfrm>
              <a:off x="6109875" y="44663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0"/>
            <p:cNvGrpSpPr/>
            <p:nvPr/>
          </p:nvGrpSpPr>
          <p:grpSpPr>
            <a:xfrm>
              <a:off x="-885" y="527700"/>
              <a:ext cx="9143748" cy="4076300"/>
              <a:chOff x="711385" y="527700"/>
              <a:chExt cx="7719500" cy="4076300"/>
            </a:xfrm>
          </p:grpSpPr>
          <p:cxnSp>
            <p:nvCxnSpPr>
              <p:cNvPr id="164" name="Google Shape;164;p20"/>
              <p:cNvCxnSpPr/>
              <p:nvPr/>
            </p:nvCxnSpPr>
            <p:spPr>
              <a:xfrm>
                <a:off x="721785" y="527700"/>
                <a:ext cx="770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20"/>
              <p:cNvCxnSpPr/>
              <p:nvPr/>
            </p:nvCxnSpPr>
            <p:spPr>
              <a:xfrm>
                <a:off x="711385" y="4604000"/>
                <a:ext cx="770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6" name="Google Shape;166;p20"/>
            <p:cNvSpPr/>
            <p:nvPr/>
          </p:nvSpPr>
          <p:spPr>
            <a:xfrm>
              <a:off x="935075" y="-7576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748687" y="-645525"/>
            <a:ext cx="8822975" cy="4783000"/>
            <a:chOff x="-748687" y="-645525"/>
            <a:chExt cx="8822975" cy="4783000"/>
          </a:xfrm>
        </p:grpSpPr>
        <p:sp>
          <p:nvSpPr>
            <p:cNvPr id="17" name="Google Shape;17;p3"/>
            <p:cNvSpPr/>
            <p:nvPr/>
          </p:nvSpPr>
          <p:spPr>
            <a:xfrm>
              <a:off x="-748687" y="26755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6612388" y="-64552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5588488" y="2845400"/>
            <a:ext cx="283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16613" y="532223"/>
            <a:ext cx="2148900" cy="20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5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588488" y="3674325"/>
            <a:ext cx="28389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638662" y="-557550"/>
            <a:ext cx="8690600" cy="5606450"/>
            <a:chOff x="-638662" y="-557550"/>
            <a:chExt cx="8690600" cy="5606450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-638662" y="-557550"/>
              <a:ext cx="8690600" cy="4934150"/>
              <a:chOff x="-638662" y="-557550"/>
              <a:chExt cx="8690600" cy="4934150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590038" y="-557550"/>
                <a:ext cx="1461900" cy="146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-638662" y="2914700"/>
                <a:ext cx="1461900" cy="146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" name="Google Shape;30;p4"/>
            <p:cNvSpPr/>
            <p:nvPr/>
          </p:nvSpPr>
          <p:spPr>
            <a:xfrm>
              <a:off x="4660438" y="35870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39500"/>
            <a:ext cx="77040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66501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Light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ter Light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Inter Light"/>
              <a:buChar char="■"/>
              <a:defRPr sz="1200"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257263" y="384147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957788" y="-6660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5727685" y="2257750"/>
            <a:ext cx="26997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16615" y="2257750"/>
            <a:ext cx="26997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5727675" y="1949725"/>
            <a:ext cx="2699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716615" y="1949725"/>
            <a:ext cx="2699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45" name="Google Shape;45;p5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5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3815175" y="-837400"/>
            <a:ext cx="4654225" cy="6748400"/>
            <a:chOff x="3815175" y="-837400"/>
            <a:chExt cx="4654225" cy="6748400"/>
          </a:xfrm>
        </p:grpSpPr>
        <p:sp>
          <p:nvSpPr>
            <p:cNvPr id="49" name="Google Shape;49;p6"/>
            <p:cNvSpPr/>
            <p:nvPr/>
          </p:nvSpPr>
          <p:spPr>
            <a:xfrm>
              <a:off x="7007500" y="-8374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815175" y="44491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-447037" y="-191450"/>
            <a:ext cx="8748650" cy="5634125"/>
            <a:chOff x="-447037" y="-191450"/>
            <a:chExt cx="8748650" cy="5634125"/>
          </a:xfrm>
        </p:grpSpPr>
        <p:sp>
          <p:nvSpPr>
            <p:cNvPr id="57" name="Google Shape;57;p7"/>
            <p:cNvSpPr/>
            <p:nvPr/>
          </p:nvSpPr>
          <p:spPr>
            <a:xfrm>
              <a:off x="6839713" y="-1914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447037" y="118702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792738" y="39807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4171075" y="588373"/>
            <a:ext cx="42597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7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62" name="Google Shape;62;p7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7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7"/>
          <p:cNvSpPr/>
          <p:nvPr>
            <p:ph idx="2" type="pic"/>
          </p:nvPr>
        </p:nvSpPr>
        <p:spPr>
          <a:xfrm>
            <a:off x="713225" y="1119450"/>
            <a:ext cx="2904600" cy="2904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167750" y="1884006"/>
            <a:ext cx="4259700" cy="26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seny personalitzat 1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10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77" name="Google Shape;77;p10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M Serif Display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ctrTitle"/>
          </p:nvPr>
        </p:nvSpPr>
        <p:spPr>
          <a:xfrm>
            <a:off x="727025" y="1461800"/>
            <a:ext cx="7698600" cy="17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AlphaGo Zero</a:t>
            </a:r>
            <a:endParaRPr/>
          </a:p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1665100" y="3205900"/>
            <a:ext cx="5908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Mastering the game of Go without human knowledge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-642900" y="2899300"/>
            <a:ext cx="8418950" cy="2650700"/>
            <a:chOff x="-642900" y="2899300"/>
            <a:chExt cx="8418950" cy="2650700"/>
          </a:xfrm>
        </p:grpSpPr>
        <p:sp>
          <p:nvSpPr>
            <p:cNvPr id="174" name="Google Shape;174;p21"/>
            <p:cNvSpPr/>
            <p:nvPr/>
          </p:nvSpPr>
          <p:spPr>
            <a:xfrm>
              <a:off x="6314150" y="40881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-642900" y="28993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32998" l="0" r="0" t="0"/>
          <a:stretch/>
        </p:blipFill>
        <p:spPr>
          <a:xfrm>
            <a:off x="498075" y="743125"/>
            <a:ext cx="8147875" cy="307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/>
          <p:nvPr/>
        </p:nvSpPr>
        <p:spPr>
          <a:xfrm rot="5675597">
            <a:off x="6259876" y="3716728"/>
            <a:ext cx="1416048" cy="1448237"/>
          </a:xfrm>
          <a:prstGeom prst="chord">
            <a:avLst>
              <a:gd fmla="val 5321245" name="adj1"/>
              <a:gd fmla="val 16106318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720000" y="539500"/>
            <a:ext cx="77040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Impacte: DeepMind i Google</a:t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50" y="1523350"/>
            <a:ext cx="2383500" cy="238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000" y="1563088"/>
            <a:ext cx="2304000" cy="230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711050" y="1352275"/>
            <a:ext cx="5721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Moltes gràcies!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099425" y="1440099"/>
            <a:ext cx="4259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Què és?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00" y="1236525"/>
            <a:ext cx="2693100" cy="269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4696725" y="2442725"/>
            <a:ext cx="3662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Programa desenvolupat per Google Deepmind amb la finalitat de guanyar al Go.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 ser el primer programa en vèncer a un campió mundial del Go, guanyant tres partides de cinc.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3"/>
          <p:cNvCxnSpPr/>
          <p:nvPr/>
        </p:nvCxnSpPr>
        <p:spPr>
          <a:xfrm>
            <a:off x="714900" y="2759413"/>
            <a:ext cx="770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3"/>
          <p:cNvSpPr/>
          <p:nvPr/>
        </p:nvSpPr>
        <p:spPr>
          <a:xfrm>
            <a:off x="5304755" y="2655613"/>
            <a:ext cx="207900" cy="20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Història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 flipH="1">
            <a:off x="378875" y="1876600"/>
            <a:ext cx="335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AlphaGo Fan Hui</a:t>
            </a:r>
            <a:endParaRPr sz="2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 flipH="1">
            <a:off x="2155350" y="3245600"/>
            <a:ext cx="314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AlphaGo Lee Sedol</a:t>
            </a:r>
            <a:endParaRPr sz="2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 flipH="1">
            <a:off x="4337115" y="18766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AlphaGo Zero</a:t>
            </a:r>
            <a:endParaRPr sz="2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 flipH="1">
            <a:off x="6015649" y="32456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AlphaZero</a:t>
            </a:r>
            <a:endParaRPr sz="2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-852987" y="270710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947689" y="2655613"/>
            <a:ext cx="207900" cy="20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3"/>
          <p:cNvCxnSpPr>
            <a:stCxn id="190" idx="2"/>
            <a:endCxn id="195" idx="0"/>
          </p:cNvCxnSpPr>
          <p:nvPr/>
        </p:nvCxnSpPr>
        <p:spPr>
          <a:xfrm flipH="1">
            <a:off x="2051525" y="2261500"/>
            <a:ext cx="3000" cy="39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>
            <a:stCxn id="192" idx="2"/>
            <a:endCxn id="188" idx="0"/>
          </p:cNvCxnSpPr>
          <p:nvPr/>
        </p:nvCxnSpPr>
        <p:spPr>
          <a:xfrm>
            <a:off x="5408715" y="2261500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/>
          <p:nvPr/>
        </p:nvSpPr>
        <p:spPr>
          <a:xfrm>
            <a:off x="3626222" y="2655613"/>
            <a:ext cx="207900" cy="20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6983289" y="2655613"/>
            <a:ext cx="207900" cy="20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3"/>
          <p:cNvCxnSpPr>
            <a:stCxn id="198" idx="4"/>
            <a:endCxn id="191" idx="0"/>
          </p:cNvCxnSpPr>
          <p:nvPr/>
        </p:nvCxnSpPr>
        <p:spPr>
          <a:xfrm>
            <a:off x="3730172" y="2863213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>
            <a:stCxn id="199" idx="4"/>
            <a:endCxn id="193" idx="0"/>
          </p:cNvCxnSpPr>
          <p:nvPr/>
        </p:nvCxnSpPr>
        <p:spPr>
          <a:xfrm>
            <a:off x="7087239" y="2863213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/>
        </p:nvSpPr>
        <p:spPr>
          <a:xfrm flipH="1">
            <a:off x="982915" y="29456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2015</a:t>
            </a:r>
            <a:endParaRPr sz="21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 flipH="1">
            <a:off x="2660025" y="2395800"/>
            <a:ext cx="2143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2016</a:t>
            </a:r>
            <a:endParaRPr sz="21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 flipH="1">
            <a:off x="4337115" y="2945588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2017</a:t>
            </a:r>
            <a:endParaRPr sz="21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 flipH="1">
            <a:off x="6015650" y="2307213"/>
            <a:ext cx="2143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2018</a:t>
            </a:r>
            <a:endParaRPr sz="21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1498688" y="16091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937763" y="22124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5588488" y="2845400"/>
            <a:ext cx="283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MCTS</a:t>
            </a:r>
            <a:endParaRPr/>
          </a:p>
        </p:txBody>
      </p:sp>
      <p:sp>
        <p:nvSpPr>
          <p:cNvPr id="213" name="Google Shape;213;p24"/>
          <p:cNvSpPr txBox="1"/>
          <p:nvPr>
            <p:ph idx="2" type="title"/>
          </p:nvPr>
        </p:nvSpPr>
        <p:spPr>
          <a:xfrm>
            <a:off x="716613" y="532223"/>
            <a:ext cx="2148900" cy="20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5588488" y="3674325"/>
            <a:ext cx="28389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Monte-Carlo Tree Search</a:t>
            </a:r>
            <a:endParaRPr/>
          </a:p>
        </p:txBody>
      </p:sp>
      <p:cxnSp>
        <p:nvCxnSpPr>
          <p:cNvPr id="215" name="Google Shape;215;p24"/>
          <p:cNvCxnSpPr>
            <a:stCxn id="213" idx="3"/>
          </p:cNvCxnSpPr>
          <p:nvPr/>
        </p:nvCxnSpPr>
        <p:spPr>
          <a:xfrm>
            <a:off x="2865513" y="1569473"/>
            <a:ext cx="151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Monte-Carlo Tree Search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8231" l="0" r="0" t="0"/>
          <a:stretch/>
        </p:blipFill>
        <p:spPr>
          <a:xfrm>
            <a:off x="1436400" y="1998850"/>
            <a:ext cx="6271200" cy="2218200"/>
          </a:xfrm>
          <a:prstGeom prst="roundRect">
            <a:avLst>
              <a:gd fmla="val 7952" name="adj"/>
            </a:avLst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222" name="Google Shape;222;p25"/>
          <p:cNvSpPr/>
          <p:nvPr/>
        </p:nvSpPr>
        <p:spPr>
          <a:xfrm>
            <a:off x="7829200" y="670250"/>
            <a:ext cx="1461900" cy="1461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1710700" y="14794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Selecció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258125" y="1479425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Expansió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827338" y="1479425"/>
            <a:ext cx="11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(Simulació)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194800" y="147942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Backpropagation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25"/>
          <p:cNvSpPr/>
          <p:nvPr/>
        </p:nvSpPr>
        <p:spPr>
          <a:xfrm rot="-10003470">
            <a:off x="6230510" y="3733871"/>
            <a:ext cx="1463201" cy="1463201"/>
          </a:xfrm>
          <a:prstGeom prst="pie">
            <a:avLst>
              <a:gd fmla="val 20421771" name="adj1"/>
              <a:gd fmla="val 1020858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1498688" y="16091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937763" y="22124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4698229" y="2845400"/>
            <a:ext cx="372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Xarxes Neuronals</a:t>
            </a:r>
            <a:endParaRPr/>
          </a:p>
        </p:txBody>
      </p:sp>
      <p:sp>
        <p:nvSpPr>
          <p:cNvPr id="235" name="Google Shape;235;p26"/>
          <p:cNvSpPr txBox="1"/>
          <p:nvPr>
            <p:ph idx="2" type="title"/>
          </p:nvPr>
        </p:nvSpPr>
        <p:spPr>
          <a:xfrm>
            <a:off x="716627" y="532225"/>
            <a:ext cx="2465400" cy="20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36" name="Google Shape;236;p26"/>
          <p:cNvCxnSpPr>
            <a:stCxn id="235" idx="3"/>
          </p:cNvCxnSpPr>
          <p:nvPr/>
        </p:nvCxnSpPr>
        <p:spPr>
          <a:xfrm>
            <a:off x="3182027" y="1569475"/>
            <a:ext cx="151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7358413" y="7206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de la xarxa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7358425" y="720650"/>
            <a:ext cx="1461900" cy="1461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 rot="5400802">
            <a:off x="6323225" y="3674850"/>
            <a:ext cx="1285800" cy="1433400"/>
          </a:xfrm>
          <a:prstGeom prst="chord">
            <a:avLst>
              <a:gd fmla="val 5321245" name="adj1"/>
              <a:gd fmla="val 1620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00" y="1481175"/>
            <a:ext cx="5075400" cy="2714100"/>
          </a:xfrm>
          <a:prstGeom prst="roundRect">
            <a:avLst>
              <a:gd fmla="val 6581" name="adj"/>
            </a:avLst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 rot="5675339">
            <a:off x="6283686" y="3674808"/>
            <a:ext cx="1364875" cy="1433464"/>
          </a:xfrm>
          <a:prstGeom prst="chord">
            <a:avLst>
              <a:gd fmla="val 5321245" name="adj1"/>
              <a:gd fmla="val 1620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498688" y="16091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937763" y="22124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4881975" y="2845400"/>
            <a:ext cx="354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Reinforced Learning</a:t>
            </a:r>
            <a:endParaRPr/>
          </a:p>
        </p:txBody>
      </p:sp>
      <p:sp>
        <p:nvSpPr>
          <p:cNvPr id="254" name="Google Shape;254;p28"/>
          <p:cNvSpPr txBox="1"/>
          <p:nvPr>
            <p:ph idx="2" type="title"/>
          </p:nvPr>
        </p:nvSpPr>
        <p:spPr>
          <a:xfrm>
            <a:off x="716626" y="532225"/>
            <a:ext cx="2244000" cy="20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55" name="Google Shape;255;p28"/>
          <p:cNvCxnSpPr>
            <a:stCxn id="254" idx="3"/>
          </p:cNvCxnSpPr>
          <p:nvPr/>
        </p:nvCxnSpPr>
        <p:spPr>
          <a:xfrm>
            <a:off x="2960626" y="1569475"/>
            <a:ext cx="151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7358413" y="7206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 de la innovació</a:t>
            </a:r>
            <a:endParaRPr/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713225" y="1513175"/>
            <a:ext cx="52695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Primer programa en guanyar als professionals</a:t>
            </a:r>
            <a:endParaRPr sz="1400"/>
          </a:p>
          <a:p>
            <a:pPr indent="-317500" lvl="0" marL="32004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 ser una novetat remarcable dins del món de la IA</a:t>
            </a:r>
            <a:endParaRPr sz="1400"/>
          </a:p>
          <a:p>
            <a:pPr indent="-317500" lvl="0" marL="32004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Ús d’aprenentatge per reforç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arketing Basic Template by Slidesgo">
  <a:themeElements>
    <a:clrScheme name="Simple Light">
      <a:dk1>
        <a:srgbClr val="0E0E0E"/>
      </a:dk1>
      <a:lt1>
        <a:srgbClr val="FFFFFF"/>
      </a:lt1>
      <a:dk2>
        <a:srgbClr val="135E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