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57" r:id="rId4"/>
    <p:sldId id="262" r:id="rId5"/>
    <p:sldId id="266" r:id="rId6"/>
    <p:sldId id="274" r:id="rId7"/>
    <p:sldId id="264" r:id="rId8"/>
    <p:sldId id="267" r:id="rId9"/>
    <p:sldId id="263" r:id="rId10"/>
    <p:sldId id="259" r:id="rId11"/>
    <p:sldId id="269" r:id="rId12"/>
    <p:sldId id="265" r:id="rId13"/>
    <p:sldId id="273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90" d="100"/>
          <a:sy n="190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2D214-5588-0046-BC20-BB5C0AF9BEF5}" type="datetimeFigureOut">
              <a:rPr lang="en-US" smtClean="0"/>
              <a:pPr/>
              <a:t>04/12/14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C5463-9642-E240-977A-CC40C3A3B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9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tool set in general: c# + </a:t>
            </a:r>
            <a:r>
              <a:rPr lang="en-US" dirty="0" err="1" smtClean="0"/>
              <a:t>microsoft</a:t>
            </a:r>
            <a:r>
              <a:rPr lang="en-US" dirty="0" smtClean="0"/>
              <a:t> TFS-VS;</a:t>
            </a:r>
            <a:r>
              <a:rPr lang="en-US" baseline="0" dirty="0" smtClean="0"/>
              <a:t> web UI + DB, several browsers; own hardware &amp; hosting</a:t>
            </a:r>
          </a:p>
          <a:p>
            <a:r>
              <a:rPr lang="en-US" baseline="0" dirty="0" smtClean="0"/>
              <a:t>Team &amp; skills challenges as background. That not all teams are craftsmen and great professionals, but even those who aren’t can strive actively forward from internal motivations or the organization asking for a change.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5463-9642-E240-977A-CC40C3A3B76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9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Usual</a:t>
            </a:r>
            <a:r>
              <a:rPr lang="en-US" baseline="0" dirty="0" smtClean="0"/>
              <a:t> developers; testing is difficult, even automated testing. Missing serendipity and perseverance.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5463-9642-E240-977A-CC40C3A3B76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91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Services like </a:t>
            </a:r>
            <a:r>
              <a:rPr lang="en-US" dirty="0" err="1" smtClean="0"/>
              <a:t>browserstack</a:t>
            </a:r>
            <a:r>
              <a:rPr lang="en-US" dirty="0" smtClean="0"/>
              <a:t>, applause</a:t>
            </a:r>
            <a:r>
              <a:rPr lang="en-US" baseline="0" dirty="0" smtClean="0"/>
              <a:t> etc.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5463-9642-E240-977A-CC40C3A3B76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38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 smtClean="0"/>
              <a:t>weekdone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4ABBD-F665-47FC-BB70-872A5BF534E2}" type="slidenum">
              <a:rPr lang="fi-FI" smtClean="0"/>
              <a:pPr/>
              <a:t>15</a:t>
            </a:fld>
            <a:endParaRPr lang="fi-FI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37B-BA15-5549-842B-55F45A957343}" type="datetimeFigureOut">
              <a:rPr lang="en-US" smtClean="0"/>
              <a:pPr/>
              <a:t>04/12/14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6656-E8C7-EB4E-9FF1-F0E9CD9D3E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8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37B-BA15-5549-842B-55F45A957343}" type="datetimeFigureOut">
              <a:rPr lang="en-US" smtClean="0"/>
              <a:pPr/>
              <a:t>04/12/14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6656-E8C7-EB4E-9FF1-F0E9CD9D3E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6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37B-BA15-5549-842B-55F45A957343}" type="datetimeFigureOut">
              <a:rPr lang="en-US" smtClean="0"/>
              <a:pPr/>
              <a:t>04/12/14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6656-E8C7-EB4E-9FF1-F0E9CD9D3E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1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37B-BA15-5549-842B-55F45A957343}" type="datetimeFigureOut">
              <a:rPr lang="en-US" smtClean="0"/>
              <a:pPr/>
              <a:t>04/12/14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6656-E8C7-EB4E-9FF1-F0E9CD9D3E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37B-BA15-5549-842B-55F45A957343}" type="datetimeFigureOut">
              <a:rPr lang="en-US" smtClean="0"/>
              <a:pPr/>
              <a:t>04/12/14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6656-E8C7-EB4E-9FF1-F0E9CD9D3E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3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37B-BA15-5549-842B-55F45A957343}" type="datetimeFigureOut">
              <a:rPr lang="en-US" smtClean="0"/>
              <a:pPr/>
              <a:t>04/12/14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6656-E8C7-EB4E-9FF1-F0E9CD9D3E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37B-BA15-5549-842B-55F45A957343}" type="datetimeFigureOut">
              <a:rPr lang="en-US" smtClean="0"/>
              <a:pPr/>
              <a:t>04/12/14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6656-E8C7-EB4E-9FF1-F0E9CD9D3E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0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37B-BA15-5549-842B-55F45A957343}" type="datetimeFigureOut">
              <a:rPr lang="en-US" smtClean="0"/>
              <a:pPr/>
              <a:t>04/12/14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6656-E8C7-EB4E-9FF1-F0E9CD9D3E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4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37B-BA15-5549-842B-55F45A957343}" type="datetimeFigureOut">
              <a:rPr lang="en-US" smtClean="0"/>
              <a:pPr/>
              <a:t>04/12/14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6656-E8C7-EB4E-9FF1-F0E9CD9D3E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2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37B-BA15-5549-842B-55F45A957343}" type="datetimeFigureOut">
              <a:rPr lang="en-US" smtClean="0"/>
              <a:pPr/>
              <a:t>04/12/14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6656-E8C7-EB4E-9FF1-F0E9CD9D3E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B37B-BA15-5549-842B-55F45A957343}" type="datetimeFigureOut">
              <a:rPr lang="en-US" smtClean="0"/>
              <a:pPr/>
              <a:t>04/12/14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6656-E8C7-EB4E-9FF1-F0E9CD9D3E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1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8B37B-BA15-5549-842B-55F45A957343}" type="datetimeFigureOut">
              <a:rPr lang="en-US" smtClean="0"/>
              <a:pPr/>
              <a:t>04/12/14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76656-E8C7-EB4E-9FF1-F0E9CD9D3E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1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Continuous Delivery without Significant Test 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Maaret Pyhäjärvi</a:t>
            </a:r>
          </a:p>
          <a:p>
            <a:r>
              <a:rPr lang="en-US" dirty="0" err="1" smtClean="0"/>
              <a:t>Granlund</a:t>
            </a:r>
            <a:r>
              <a:rPr lang="en-US" dirty="0" smtClean="0"/>
              <a:t> </a:t>
            </a:r>
            <a:r>
              <a:rPr lang="en-US" dirty="0" err="1" smtClean="0"/>
              <a:t>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84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Things Can Look Different from Different Perspectives</a:t>
            </a:r>
            <a:endParaRPr lang="en-US" dirty="0"/>
          </a:p>
        </p:txBody>
      </p:sp>
      <p:pic>
        <p:nvPicPr>
          <p:cNvPr id="3" name="Picture 2" descr="bNnj0a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196" y="1747044"/>
            <a:ext cx="4467077" cy="451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41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 discussion about schedules and merging, and needs of testing in the </a:t>
            </a:r>
            <a:r>
              <a:rPr lang="en-US" dirty="0" smtClean="0"/>
              <a:t>branches</a:t>
            </a:r>
          </a:p>
          <a:p>
            <a:r>
              <a:rPr lang="en-US" dirty="0" smtClean="0"/>
              <a:t>More pairing for testing the features</a:t>
            </a:r>
          </a:p>
          <a:p>
            <a:r>
              <a:rPr lang="en-US" dirty="0" smtClean="0"/>
              <a:t>More group work on defining the features</a:t>
            </a:r>
          </a:p>
          <a:p>
            <a:r>
              <a:rPr lang="en-US" dirty="0" smtClean="0"/>
              <a:t>Introducing </a:t>
            </a:r>
            <a:r>
              <a:rPr lang="en-US" dirty="0" err="1" smtClean="0"/>
              <a:t>Flowdock</a:t>
            </a:r>
            <a:r>
              <a:rPr lang="en-US" dirty="0" smtClean="0"/>
              <a:t> due to increased need to collaborate; integrating logs, emails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76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Test Automation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19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Hardships </a:t>
            </a:r>
            <a:r>
              <a:rPr lang="en-US" dirty="0" smtClean="0"/>
              <a:t>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Test automation maintenance &amp; buildup for untested legacy</a:t>
            </a:r>
          </a:p>
          <a:p>
            <a:r>
              <a:rPr lang="en-US" dirty="0" smtClean="0"/>
              <a:t>Size of work items – branches not short-lived enough</a:t>
            </a:r>
          </a:p>
          <a:p>
            <a:r>
              <a:rPr lang="en-US" dirty="0" smtClean="0"/>
              <a:t>Developer skills, attitudes and habits – dismantling silo mentality</a:t>
            </a:r>
          </a:p>
          <a:p>
            <a:pPr lvl="1"/>
            <a:r>
              <a:rPr lang="en-US" dirty="0" smtClean="0"/>
              <a:t>Requirements &amp; Design Work</a:t>
            </a:r>
          </a:p>
          <a:p>
            <a:pPr lvl="1"/>
            <a:r>
              <a:rPr lang="en-US" dirty="0" smtClean="0"/>
              <a:t>Testing Work</a:t>
            </a:r>
          </a:p>
          <a:p>
            <a:pPr lvl="1"/>
            <a:r>
              <a:rPr lang="en-US" dirty="0" smtClean="0"/>
              <a:t>Pairing and Mobbing, effective learning</a:t>
            </a:r>
          </a:p>
          <a:p>
            <a:r>
              <a:rPr lang="en-US" dirty="0" smtClean="0"/>
              <a:t>Production control abilities</a:t>
            </a:r>
          </a:p>
          <a:p>
            <a:pPr lvl="1"/>
            <a:r>
              <a:rPr lang="en-US" dirty="0" smtClean="0"/>
              <a:t>Monitoring</a:t>
            </a:r>
          </a:p>
          <a:p>
            <a:pPr lvl="1"/>
            <a:r>
              <a:rPr lang="en-US" dirty="0" smtClean="0"/>
              <a:t>Releasing for a subset of users</a:t>
            </a:r>
          </a:p>
          <a:p>
            <a:r>
              <a:rPr lang="en-US" dirty="0" smtClean="0"/>
              <a:t>The right tooling &amp; services</a:t>
            </a:r>
          </a:p>
        </p:txBody>
      </p:sp>
    </p:spTree>
    <p:extLst>
      <p:ext uri="{BB962C8B-B14F-4D97-AF65-F5344CB8AC3E}">
        <p14:creationId xmlns:p14="http://schemas.microsoft.com/office/powerpoint/2010/main" val="1783696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Automation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Performance Tests</a:t>
            </a:r>
          </a:p>
          <a:p>
            <a:pPr lvl="1"/>
            <a:r>
              <a:rPr lang="en-US" dirty="0" smtClean="0"/>
              <a:t>Exploratory Test Automation</a:t>
            </a:r>
          </a:p>
          <a:p>
            <a:r>
              <a:rPr lang="en-US" dirty="0" smtClean="0"/>
              <a:t>Unit Tests</a:t>
            </a:r>
          </a:p>
          <a:p>
            <a:pPr lvl="1"/>
            <a:r>
              <a:rPr lang="en-US" dirty="0" smtClean="0"/>
              <a:t>Due to structures, more tests on “does mocking work” than the logic we’ve implemented 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 piece of relevant feedback from tests failing</a:t>
            </a:r>
          </a:p>
          <a:p>
            <a:pPr lvl="1"/>
            <a:r>
              <a:rPr lang="en-US" dirty="0" smtClean="0"/>
              <a:t>Tests being dropped with technology change</a:t>
            </a:r>
          </a:p>
          <a:p>
            <a:r>
              <a:rPr lang="en-US" dirty="0" smtClean="0"/>
              <a:t>Selenium Tests</a:t>
            </a:r>
          </a:p>
          <a:p>
            <a:pPr lvl="1"/>
            <a:r>
              <a:rPr lang="en-US" dirty="0" smtClean="0"/>
              <a:t>Adding GUI tests make more sense (for now)</a:t>
            </a:r>
          </a:p>
          <a:p>
            <a:pPr lvl="1"/>
            <a:r>
              <a:rPr lang="en-US" dirty="0" smtClean="0"/>
              <a:t>Relevant feedback from tests not passing</a:t>
            </a:r>
          </a:p>
          <a:p>
            <a:r>
              <a:rPr lang="en-US" dirty="0" smtClean="0"/>
              <a:t>Database Monitoring Tests</a:t>
            </a:r>
          </a:p>
          <a:p>
            <a:pPr lvl="1"/>
            <a:r>
              <a:rPr lang="en-US" dirty="0" smtClean="0"/>
              <a:t>Support for exploratory testing &amp; testing in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05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:\Documents and Settings\mpyhajar.CONFORMIQ\Application Data\Microsoft\Media Catalog\Downloaded Clips\cl1f\j0078711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052736"/>
            <a:ext cx="1622425" cy="3933825"/>
          </a:xfrm>
          <a:prstGeom prst="rect">
            <a:avLst/>
          </a:prstGeom>
          <a:noFill/>
        </p:spPr>
      </p:pic>
      <p:pic>
        <p:nvPicPr>
          <p:cNvPr id="10" name="Picture 9" descr="C:\Documents and Settings\mpyhajar.CONFORMIQ\Application Data\Microsoft\Media Catalog\Downloaded Clips\cl1f\j0078625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99220" y="1767116"/>
            <a:ext cx="1295400" cy="3933825"/>
          </a:xfrm>
          <a:prstGeom prst="rect">
            <a:avLst/>
          </a:prstGeom>
          <a:noFill/>
        </p:spPr>
      </p:pic>
      <p:sp>
        <p:nvSpPr>
          <p:cNvPr id="5" name="Tekstikehys 4"/>
          <p:cNvSpPr txBox="1"/>
          <p:nvPr/>
        </p:nvSpPr>
        <p:spPr>
          <a:xfrm>
            <a:off x="4761167" y="1708773"/>
            <a:ext cx="403244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3200" dirty="0" smtClean="0">
                <a:ln>
                  <a:solidFill>
                    <a:schemeClr val="accent2"/>
                  </a:solidFill>
                </a:ln>
              </a:rPr>
              <a:t>As a </a:t>
            </a:r>
            <a:r>
              <a:rPr lang="fi-FI" sz="3200" dirty="0" err="1" smtClean="0">
                <a:ln>
                  <a:solidFill>
                    <a:schemeClr val="accent2"/>
                  </a:solidFill>
                </a:ln>
              </a:rPr>
              <a:t>tester</a:t>
            </a:r>
            <a:r>
              <a:rPr lang="fi-FI" sz="3200" dirty="0" smtClean="0">
                <a:ln>
                  <a:solidFill>
                    <a:schemeClr val="accent2"/>
                  </a:solidFill>
                </a:ln>
              </a:rPr>
              <a:t>, I </a:t>
            </a:r>
            <a:r>
              <a:rPr lang="fi-FI" sz="3200" dirty="0" err="1" smtClean="0">
                <a:ln>
                  <a:solidFill>
                    <a:schemeClr val="accent2"/>
                  </a:solidFill>
                </a:ln>
              </a:rPr>
              <a:t>don’t</a:t>
            </a:r>
            <a:r>
              <a:rPr lang="fi-FI" sz="3200" dirty="0" smtClean="0">
                <a:ln>
                  <a:solidFill>
                    <a:schemeClr val="accent2"/>
                  </a:solidFill>
                </a:ln>
              </a:rPr>
              <a:t> </a:t>
            </a:r>
            <a:r>
              <a:rPr lang="fi-FI" sz="3200" dirty="0" err="1" smtClean="0">
                <a:ln>
                  <a:solidFill>
                    <a:schemeClr val="accent2"/>
                  </a:solidFill>
                </a:ln>
              </a:rPr>
              <a:t>break</a:t>
            </a:r>
            <a:r>
              <a:rPr lang="fi-FI" sz="3200" dirty="0" smtClean="0">
                <a:ln>
                  <a:solidFill>
                    <a:schemeClr val="accent2"/>
                  </a:solidFill>
                </a:ln>
              </a:rPr>
              <a:t> software, I </a:t>
            </a:r>
            <a:r>
              <a:rPr lang="fi-FI" sz="3200" dirty="0" err="1" smtClean="0">
                <a:ln>
                  <a:solidFill>
                    <a:schemeClr val="accent2"/>
                  </a:solidFill>
                </a:ln>
              </a:rPr>
              <a:t>break</a:t>
            </a:r>
            <a:r>
              <a:rPr lang="fi-FI" sz="3200" dirty="0" smtClean="0">
                <a:ln>
                  <a:solidFill>
                    <a:schemeClr val="accent2"/>
                  </a:solidFill>
                </a:ln>
              </a:rPr>
              <a:t> </a:t>
            </a:r>
            <a:r>
              <a:rPr lang="fi-FI" sz="3200" dirty="0" err="1" smtClean="0">
                <a:ln>
                  <a:solidFill>
                    <a:schemeClr val="accent2"/>
                  </a:solidFill>
                </a:ln>
              </a:rPr>
              <a:t>illusions</a:t>
            </a:r>
            <a:r>
              <a:rPr lang="fi-FI" sz="3200" dirty="0" smtClean="0">
                <a:ln>
                  <a:solidFill>
                    <a:schemeClr val="accent2"/>
                  </a:solidFill>
                </a:ln>
              </a:rPr>
              <a:t>. </a:t>
            </a:r>
          </a:p>
          <a:p>
            <a:pPr algn="ctr"/>
            <a:r>
              <a:rPr lang="fi-FI" sz="1400" dirty="0" smtClean="0">
                <a:ln>
                  <a:solidFill>
                    <a:schemeClr val="accent2"/>
                  </a:solidFill>
                </a:ln>
              </a:rPr>
              <a:t>(</a:t>
            </a:r>
            <a:r>
              <a:rPr lang="fi-FI" sz="1400" dirty="0" err="1" smtClean="0">
                <a:ln>
                  <a:solidFill>
                    <a:schemeClr val="accent2"/>
                  </a:solidFill>
                </a:ln>
              </a:rPr>
              <a:t>paraphrasing</a:t>
            </a:r>
            <a:r>
              <a:rPr lang="fi-FI" sz="1400" dirty="0" smtClean="0">
                <a:ln>
                  <a:solidFill>
                    <a:schemeClr val="accent2"/>
                  </a:solidFill>
                </a:ln>
              </a:rPr>
              <a:t> James Bach) </a:t>
            </a:r>
            <a:endParaRPr lang="en-US" sz="1400" dirty="0">
              <a:ln>
                <a:solidFill>
                  <a:schemeClr val="accent2"/>
                </a:solidFill>
              </a:ln>
            </a:endParaRPr>
          </a:p>
        </p:txBody>
      </p:sp>
      <p:sp>
        <p:nvSpPr>
          <p:cNvPr id="6" name="Tekstikehys 4"/>
          <p:cNvSpPr txBox="1"/>
          <p:nvPr/>
        </p:nvSpPr>
        <p:spPr>
          <a:xfrm>
            <a:off x="4913567" y="3838528"/>
            <a:ext cx="40324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3200" dirty="0" err="1" smtClean="0">
                <a:ln>
                  <a:solidFill>
                    <a:schemeClr val="accent2"/>
                  </a:solidFill>
                </a:ln>
                <a:solidFill>
                  <a:schemeClr val="tx2"/>
                </a:solidFill>
              </a:rPr>
              <a:t>Releasing</a:t>
            </a:r>
            <a:r>
              <a:rPr lang="fi-FI" sz="3200" dirty="0" smtClean="0">
                <a:ln>
                  <a:solidFill>
                    <a:schemeClr val="accent2"/>
                  </a:solidFill>
                </a:ln>
                <a:solidFill>
                  <a:schemeClr val="tx2"/>
                </a:solidFill>
              </a:rPr>
              <a:t> as </a:t>
            </a:r>
            <a:r>
              <a:rPr lang="fi-FI" sz="3200" dirty="0" err="1" smtClean="0">
                <a:ln>
                  <a:solidFill>
                    <a:schemeClr val="accent2"/>
                  </a:solidFill>
                </a:ln>
                <a:solidFill>
                  <a:schemeClr val="tx2"/>
                </a:solidFill>
              </a:rPr>
              <a:t>scheduled</a:t>
            </a:r>
            <a:r>
              <a:rPr lang="fi-FI" sz="3200" dirty="0" smtClean="0">
                <a:ln>
                  <a:solidFill>
                    <a:schemeClr val="accent2"/>
                  </a:solidFill>
                </a:ln>
                <a:solidFill>
                  <a:schemeClr val="tx2"/>
                </a:solidFill>
              </a:rPr>
              <a:t> </a:t>
            </a:r>
            <a:r>
              <a:rPr lang="fi-FI" sz="3200" dirty="0" err="1" smtClean="0">
                <a:ln>
                  <a:solidFill>
                    <a:schemeClr val="accent2"/>
                  </a:solidFill>
                </a:ln>
                <a:solidFill>
                  <a:schemeClr val="tx2"/>
                </a:solidFill>
              </a:rPr>
              <a:t>over</a:t>
            </a:r>
            <a:r>
              <a:rPr lang="fi-FI" sz="3200" dirty="0" smtClean="0">
                <a:ln>
                  <a:solidFill>
                    <a:schemeClr val="accent2"/>
                  </a:solidFill>
                </a:ln>
                <a:solidFill>
                  <a:schemeClr val="tx2"/>
                </a:solidFill>
              </a:rPr>
              <a:t> </a:t>
            </a:r>
            <a:r>
              <a:rPr lang="fi-FI" sz="3200" dirty="0" err="1" smtClean="0">
                <a:ln>
                  <a:solidFill>
                    <a:schemeClr val="accent2"/>
                  </a:solidFill>
                </a:ln>
                <a:solidFill>
                  <a:schemeClr val="tx2"/>
                </a:solidFill>
              </a:rPr>
              <a:t>when</a:t>
            </a:r>
            <a:r>
              <a:rPr lang="fi-FI" sz="3200" dirty="0" smtClean="0">
                <a:ln>
                  <a:solidFill>
                    <a:schemeClr val="accent2"/>
                  </a:solidFill>
                </a:ln>
                <a:solidFill>
                  <a:schemeClr val="tx2"/>
                </a:solidFill>
              </a:rPr>
              <a:t> </a:t>
            </a:r>
            <a:r>
              <a:rPr lang="fi-FI" sz="3200" dirty="0" err="1" smtClean="0">
                <a:ln>
                  <a:solidFill>
                    <a:schemeClr val="accent2"/>
                  </a:solidFill>
                </a:ln>
                <a:solidFill>
                  <a:schemeClr val="tx2"/>
                </a:solidFill>
              </a:rPr>
              <a:t>done</a:t>
            </a:r>
            <a:r>
              <a:rPr lang="fi-FI" sz="3200" dirty="0" smtClean="0">
                <a:ln>
                  <a:solidFill>
                    <a:schemeClr val="accent2"/>
                  </a:solidFill>
                </a:ln>
                <a:solidFill>
                  <a:schemeClr val="tx2"/>
                </a:solidFill>
              </a:rPr>
              <a:t> is an </a:t>
            </a:r>
            <a:r>
              <a:rPr lang="fi-FI" sz="3200" dirty="0" err="1" smtClean="0">
                <a:ln>
                  <a:solidFill>
                    <a:schemeClr val="accent2"/>
                  </a:solidFill>
                </a:ln>
                <a:solidFill>
                  <a:schemeClr val="tx2"/>
                </a:solidFill>
              </a:rPr>
              <a:t>illusion</a:t>
            </a:r>
            <a:r>
              <a:rPr lang="fi-FI" sz="3200" dirty="0" smtClean="0">
                <a:ln>
                  <a:solidFill>
                    <a:schemeClr val="accent2"/>
                  </a:solidFill>
                </a:ln>
                <a:solidFill>
                  <a:schemeClr val="tx2"/>
                </a:solidFill>
              </a:rPr>
              <a:t> </a:t>
            </a:r>
            <a:r>
              <a:rPr lang="fi-FI" sz="3200" dirty="0" err="1" smtClean="0">
                <a:ln>
                  <a:solidFill>
                    <a:schemeClr val="accent2"/>
                  </a:solidFill>
                </a:ln>
                <a:solidFill>
                  <a:schemeClr val="tx2"/>
                </a:solidFill>
              </a:rPr>
              <a:t>that</a:t>
            </a:r>
            <a:r>
              <a:rPr lang="fi-FI" sz="3200" dirty="0" smtClean="0">
                <a:ln>
                  <a:solidFill>
                    <a:schemeClr val="accent2"/>
                  </a:solidFill>
                </a:ln>
                <a:solidFill>
                  <a:schemeClr val="tx2"/>
                </a:solidFill>
              </a:rPr>
              <a:t> </a:t>
            </a:r>
            <a:r>
              <a:rPr lang="fi-FI" sz="3200" dirty="0" err="1" smtClean="0">
                <a:ln>
                  <a:solidFill>
                    <a:schemeClr val="accent2"/>
                  </a:solidFill>
                </a:ln>
                <a:solidFill>
                  <a:schemeClr val="tx2"/>
                </a:solidFill>
              </a:rPr>
              <a:t>deserves</a:t>
            </a:r>
            <a:r>
              <a:rPr lang="fi-FI" sz="3200" dirty="0" smtClean="0">
                <a:ln>
                  <a:solidFill>
                    <a:schemeClr val="accent2"/>
                  </a:solidFill>
                </a:ln>
                <a:solidFill>
                  <a:schemeClr val="tx2"/>
                </a:solidFill>
              </a:rPr>
              <a:t> to </a:t>
            </a:r>
            <a:r>
              <a:rPr lang="fi-FI" sz="3200" dirty="0" err="1" smtClean="0">
                <a:ln>
                  <a:solidFill>
                    <a:schemeClr val="accent2"/>
                  </a:solidFill>
                </a:ln>
                <a:solidFill>
                  <a:schemeClr val="tx2"/>
                </a:solidFill>
              </a:rPr>
              <a:t>be</a:t>
            </a:r>
            <a:r>
              <a:rPr lang="fi-FI" sz="3200" dirty="0" smtClean="0">
                <a:ln>
                  <a:solidFill>
                    <a:schemeClr val="accent2"/>
                  </a:solidFill>
                </a:ln>
                <a:solidFill>
                  <a:schemeClr val="tx2"/>
                </a:solidFill>
              </a:rPr>
              <a:t> </a:t>
            </a:r>
            <a:r>
              <a:rPr lang="fi-FI" sz="3200" dirty="0" err="1" smtClean="0">
                <a:ln>
                  <a:solidFill>
                    <a:schemeClr val="accent2"/>
                  </a:solidFill>
                </a:ln>
                <a:solidFill>
                  <a:schemeClr val="tx2"/>
                </a:solidFill>
              </a:rPr>
              <a:t>broken</a:t>
            </a:r>
            <a:r>
              <a:rPr lang="fi-FI" sz="3200" dirty="0" smtClean="0">
                <a:ln>
                  <a:solidFill>
                    <a:schemeClr val="accent2"/>
                  </a:solidFill>
                </a:ln>
                <a:solidFill>
                  <a:schemeClr val="tx2"/>
                </a:solidFill>
              </a:rPr>
              <a:t>.</a:t>
            </a:r>
            <a:endParaRPr lang="en-US" sz="3200" dirty="0">
              <a:ln>
                <a:solidFill>
                  <a:schemeClr val="accent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0497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Why </a:t>
            </a:r>
            <a:r>
              <a:rPr lang="en-US" dirty="0"/>
              <a:t>and how delivering continuously improved our quality even without automation</a:t>
            </a:r>
          </a:p>
          <a:p>
            <a:r>
              <a:rPr lang="en-US" dirty="0" smtClean="0"/>
              <a:t>How </a:t>
            </a:r>
            <a:r>
              <a:rPr lang="en-US" dirty="0"/>
              <a:t>we use </a:t>
            </a:r>
            <a:r>
              <a:rPr lang="en-US" dirty="0" err="1"/>
              <a:t>Git</a:t>
            </a:r>
            <a:r>
              <a:rPr lang="en-US" dirty="0"/>
              <a:t> branches </a:t>
            </a:r>
            <a:r>
              <a:rPr lang="en-US" dirty="0" smtClean="0"/>
              <a:t>and </a:t>
            </a:r>
            <a:r>
              <a:rPr lang="en-US" dirty="0" err="1" smtClean="0"/>
              <a:t>Jira</a:t>
            </a:r>
            <a:r>
              <a:rPr lang="en-US" dirty="0" smtClean="0"/>
              <a:t> </a:t>
            </a:r>
            <a:r>
              <a:rPr lang="en-US" dirty="0" err="1" smtClean="0"/>
              <a:t>Kanban</a:t>
            </a:r>
            <a:r>
              <a:rPr lang="en-US" dirty="0" smtClean="0"/>
              <a:t> to </a:t>
            </a:r>
            <a:r>
              <a:rPr lang="en-US" dirty="0"/>
              <a:t>control the delivery contents and schedules for split value without effort estimates</a:t>
            </a:r>
          </a:p>
          <a:p>
            <a:r>
              <a:rPr lang="en-US" dirty="0" smtClean="0"/>
              <a:t>How continuous delivery changed the way we do exploratory testing with developer-tester collaboration</a:t>
            </a:r>
          </a:p>
          <a:p>
            <a:r>
              <a:rPr lang="en-US" dirty="0" smtClean="0"/>
              <a:t>How </a:t>
            </a:r>
            <a:r>
              <a:rPr lang="en-US" dirty="0"/>
              <a:t>we’ve </a:t>
            </a:r>
            <a:r>
              <a:rPr lang="en-US" dirty="0" smtClean="0"/>
              <a:t>organized </a:t>
            </a:r>
            <a:r>
              <a:rPr lang="en-US" dirty="0"/>
              <a:t>for gradual improvement towards higher degrees of automation that we need in the long run</a:t>
            </a:r>
          </a:p>
        </p:txBody>
      </p:sp>
    </p:spTree>
    <p:extLst>
      <p:ext uri="{BB962C8B-B14F-4D97-AF65-F5344CB8AC3E}">
        <p14:creationId xmlns:p14="http://schemas.microsoft.com/office/powerpoint/2010/main" val="69291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tinuous-delivery-deployment-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22760"/>
            <a:ext cx="7620000" cy="457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80966" y="5690847"/>
            <a:ext cx="61515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/>
              <a:t>http://</a:t>
            </a:r>
            <a:r>
              <a:rPr lang="en-US" sz="1200" dirty="0" err="1" smtClean="0"/>
              <a:t>blog.crisp.se</a:t>
            </a:r>
            <a:r>
              <a:rPr lang="en-US" sz="1200" dirty="0" smtClean="0"/>
              <a:t>/2013/02/05/</a:t>
            </a:r>
            <a:r>
              <a:rPr lang="en-US" sz="1200" dirty="0" err="1" smtClean="0"/>
              <a:t>yassalsundman</a:t>
            </a:r>
            <a:r>
              <a:rPr lang="en-US" sz="1200" dirty="0" smtClean="0"/>
              <a:t>/continuous-delivery-</a:t>
            </a:r>
            <a:r>
              <a:rPr lang="en-US" sz="1200" dirty="0" err="1" smtClean="0"/>
              <a:t>vs</a:t>
            </a:r>
            <a:r>
              <a:rPr lang="en-US" sz="1200" dirty="0" smtClean="0"/>
              <a:t>-continuous-deployment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33572" y="1262444"/>
            <a:ext cx="8198975" cy="1961307"/>
          </a:xfrm>
          <a:prstGeom prst="rect">
            <a:avLst/>
          </a:prstGeom>
          <a:noFill/>
          <a:ln w="38100" cmpd="sng"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98143" y="336189"/>
            <a:ext cx="3934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every change to the system is releasable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4832" y="659580"/>
            <a:ext cx="5093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can </a:t>
            </a:r>
            <a:r>
              <a:rPr lang="en-US" dirty="0"/>
              <a:t>release any version at the push of a button</a:t>
            </a:r>
          </a:p>
        </p:txBody>
      </p:sp>
    </p:spTree>
    <p:extLst>
      <p:ext uri="{BB962C8B-B14F-4D97-AF65-F5344CB8AC3E}">
        <p14:creationId xmlns:p14="http://schemas.microsoft.com/office/powerpoint/2010/main" val="272297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– WHY AND HOW?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4-12-02 at 17.22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462" y="847482"/>
            <a:ext cx="3799510" cy="282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57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in 2014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Scrum+TFS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2897471"/>
          </a:xfrm>
        </p:spPr>
        <p:txBody>
          <a:bodyPr>
            <a:noAutofit/>
          </a:bodyPr>
          <a:lstStyle/>
          <a:p>
            <a:r>
              <a:rPr lang="en-US" sz="2200" dirty="0" err="1" smtClean="0"/>
              <a:t>Jira</a:t>
            </a:r>
            <a:r>
              <a:rPr lang="en-US" sz="2200" dirty="0" smtClean="0"/>
              <a:t> Scrum, 30-day sprints</a:t>
            </a:r>
          </a:p>
          <a:p>
            <a:r>
              <a:rPr lang="en-US" sz="2200" dirty="0" smtClean="0"/>
              <a:t>Negative cycle of feedback from failing with estimates &amp; broken build &amp; </a:t>
            </a:r>
            <a:r>
              <a:rPr lang="en-US" sz="2200" dirty="0" err="1" smtClean="0"/>
              <a:t>hotfixing</a:t>
            </a:r>
            <a:r>
              <a:rPr lang="en-US" sz="2200" dirty="0" smtClean="0"/>
              <a:t> prod.</a:t>
            </a:r>
          </a:p>
          <a:p>
            <a:r>
              <a:rPr lang="en-US" sz="2200" dirty="0" smtClean="0"/>
              <a:t>Everyone working on a common deadline (monthly release) + delay if deadline missed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err="1" smtClean="0"/>
              <a:t>Kanban+Git</a:t>
            </a:r>
            <a:r>
              <a:rPr lang="en-US" dirty="0" smtClean="0"/>
              <a:t>(TFS)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289747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Visualising</a:t>
            </a:r>
            <a:r>
              <a:rPr lang="en-US" dirty="0" smtClean="0"/>
              <a:t> flow and limiting Work in Progress with </a:t>
            </a:r>
            <a:r>
              <a:rPr lang="en-US" dirty="0" err="1" smtClean="0"/>
              <a:t>Jira</a:t>
            </a:r>
            <a:r>
              <a:rPr lang="en-US" dirty="0" smtClean="0"/>
              <a:t> </a:t>
            </a:r>
            <a:r>
              <a:rPr lang="en-US" dirty="0" err="1" smtClean="0"/>
              <a:t>Kanban</a:t>
            </a:r>
            <a:r>
              <a:rPr lang="en-US" dirty="0" smtClean="0"/>
              <a:t>, measure lead time</a:t>
            </a:r>
          </a:p>
          <a:p>
            <a:r>
              <a:rPr lang="en-US" dirty="0" smtClean="0"/>
              <a:t>Every item worked on in it’s own schedule focusing on lead time</a:t>
            </a:r>
          </a:p>
          <a:p>
            <a:r>
              <a:rPr lang="en-US" dirty="0" smtClean="0"/>
              <a:t>New valuable features to use faster; monitoring production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44429" y="5353585"/>
            <a:ext cx="809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11" name="Picture 10" descr="079ed3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83" y="5084668"/>
            <a:ext cx="1276497" cy="127649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66723" y="5431933"/>
            <a:ext cx="2129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Availability of </a:t>
            </a:r>
            <a:r>
              <a:rPr lang="en-US" dirty="0" err="1" smtClean="0"/>
              <a:t>Git</a:t>
            </a:r>
            <a:r>
              <a:rPr lang="en-US" dirty="0" smtClean="0"/>
              <a:t> in TFS without plugins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15259" y="5433042"/>
            <a:ext cx="1916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Henri </a:t>
            </a:r>
            <a:r>
              <a:rPr lang="en-US" dirty="0" err="1" smtClean="0"/>
              <a:t>Karhatsu</a:t>
            </a:r>
            <a:r>
              <a:rPr lang="en-US" dirty="0"/>
              <a:t> </a:t>
            </a:r>
            <a:r>
              <a:rPr lang="en-US" dirty="0" smtClean="0"/>
              <a:t>&amp; #</a:t>
            </a:r>
            <a:r>
              <a:rPr lang="en-US" dirty="0" err="1" smtClean="0"/>
              <a:t>NoEstimates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27649" y="5435146"/>
            <a:ext cx="1916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Problems with Testing in Scrum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56285" y="2561261"/>
            <a:ext cx="260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Scheduled release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67632" y="3429000"/>
            <a:ext cx="8502315" cy="668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28316" y="929105"/>
            <a:ext cx="3101473" cy="2807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07452" y="1287377"/>
            <a:ext cx="3101473" cy="2807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93536" y="1657682"/>
            <a:ext cx="3101473" cy="2807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05830" y="2030663"/>
            <a:ext cx="3101473" cy="2807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4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3763211" y="895684"/>
            <a:ext cx="635000" cy="1443790"/>
          </a:xfrm>
          <a:custGeom>
            <a:avLst/>
            <a:gdLst>
              <a:gd name="connsiteX0" fmla="*/ 0 w 635000"/>
              <a:gd name="connsiteY0" fmla="*/ 20053 h 1443790"/>
              <a:gd name="connsiteX1" fmla="*/ 0 w 635000"/>
              <a:gd name="connsiteY1" fmla="*/ 347579 h 1443790"/>
              <a:gd name="connsiteX2" fmla="*/ 180473 w 635000"/>
              <a:gd name="connsiteY2" fmla="*/ 347579 h 1443790"/>
              <a:gd name="connsiteX3" fmla="*/ 180473 w 635000"/>
              <a:gd name="connsiteY3" fmla="*/ 715211 h 1443790"/>
              <a:gd name="connsiteX4" fmla="*/ 461210 w 635000"/>
              <a:gd name="connsiteY4" fmla="*/ 715211 h 1443790"/>
              <a:gd name="connsiteX5" fmla="*/ 461210 w 635000"/>
              <a:gd name="connsiteY5" fmla="*/ 715211 h 1443790"/>
              <a:gd name="connsiteX6" fmla="*/ 461210 w 635000"/>
              <a:gd name="connsiteY6" fmla="*/ 715211 h 1443790"/>
              <a:gd name="connsiteX7" fmla="*/ 461210 w 635000"/>
              <a:gd name="connsiteY7" fmla="*/ 715211 h 1443790"/>
              <a:gd name="connsiteX8" fmla="*/ 467894 w 635000"/>
              <a:gd name="connsiteY8" fmla="*/ 1096211 h 1443790"/>
              <a:gd name="connsiteX9" fmla="*/ 574842 w 635000"/>
              <a:gd name="connsiteY9" fmla="*/ 1096211 h 1443790"/>
              <a:gd name="connsiteX10" fmla="*/ 574842 w 635000"/>
              <a:gd name="connsiteY10" fmla="*/ 1443790 h 1443790"/>
              <a:gd name="connsiteX11" fmla="*/ 635000 w 635000"/>
              <a:gd name="connsiteY11" fmla="*/ 1443790 h 1443790"/>
              <a:gd name="connsiteX12" fmla="*/ 614947 w 635000"/>
              <a:gd name="connsiteY12" fmla="*/ 0 h 1443790"/>
              <a:gd name="connsiteX13" fmla="*/ 0 w 635000"/>
              <a:gd name="connsiteY13" fmla="*/ 20053 h 144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5000" h="1443790">
                <a:moveTo>
                  <a:pt x="0" y="20053"/>
                </a:moveTo>
                <a:lnTo>
                  <a:pt x="0" y="347579"/>
                </a:lnTo>
                <a:lnTo>
                  <a:pt x="180473" y="347579"/>
                </a:lnTo>
                <a:lnTo>
                  <a:pt x="180473" y="715211"/>
                </a:lnTo>
                <a:lnTo>
                  <a:pt x="461210" y="715211"/>
                </a:lnTo>
                <a:lnTo>
                  <a:pt x="461210" y="715211"/>
                </a:lnTo>
                <a:lnTo>
                  <a:pt x="461210" y="715211"/>
                </a:lnTo>
                <a:lnTo>
                  <a:pt x="461210" y="715211"/>
                </a:lnTo>
                <a:lnTo>
                  <a:pt x="467894" y="1096211"/>
                </a:lnTo>
                <a:lnTo>
                  <a:pt x="574842" y="1096211"/>
                </a:lnTo>
                <a:lnTo>
                  <a:pt x="574842" y="1443790"/>
                </a:lnTo>
                <a:lnTo>
                  <a:pt x="635000" y="1443790"/>
                </a:lnTo>
                <a:lnTo>
                  <a:pt x="614947" y="0"/>
                </a:lnTo>
                <a:lnTo>
                  <a:pt x="0" y="20053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14209" y="44046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54242" y="4096083"/>
            <a:ext cx="3101473" cy="2807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678846" y="4454355"/>
            <a:ext cx="3101473" cy="2807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152362" y="4824660"/>
            <a:ext cx="3101473" cy="2807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3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431756" y="5197641"/>
            <a:ext cx="3101473" cy="2807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4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987802" y="4098753"/>
            <a:ext cx="512008" cy="2807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812406" y="4451673"/>
            <a:ext cx="655278" cy="2807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285919" y="4824660"/>
            <a:ext cx="219244" cy="2807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568658" y="5209670"/>
            <a:ext cx="512008" cy="2807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458375" y="895684"/>
            <a:ext cx="0" cy="1725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538583" y="4096083"/>
            <a:ext cx="0" cy="1725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105391" y="4248483"/>
            <a:ext cx="0" cy="1725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525151" y="4400883"/>
            <a:ext cx="0" cy="1725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325514" y="5753801"/>
            <a:ext cx="439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88250" y="59128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24630" y="6118760"/>
            <a:ext cx="439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R3</a:t>
            </a:r>
            <a:endParaRPr lang="en-US" dirty="0"/>
          </a:p>
        </p:txBody>
      </p:sp>
      <p:sp>
        <p:nvSpPr>
          <p:cNvPr id="38" name="Explosion 1 37"/>
          <p:cNvSpPr/>
          <p:nvPr/>
        </p:nvSpPr>
        <p:spPr>
          <a:xfrm>
            <a:off x="6276474" y="4023895"/>
            <a:ext cx="2426368" cy="1888993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 includes Tested</a:t>
            </a:r>
            <a:endParaRPr lang="en-US" dirty="0"/>
          </a:p>
        </p:txBody>
      </p:sp>
      <p:sp>
        <p:nvSpPr>
          <p:cNvPr id="39" name="Explosion 1 38"/>
          <p:cNvSpPr/>
          <p:nvPr/>
        </p:nvSpPr>
        <p:spPr>
          <a:xfrm>
            <a:off x="5613400" y="895684"/>
            <a:ext cx="2426368" cy="1888993"/>
          </a:xfrm>
          <a:prstGeom prst="irregularSeal1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 over Quality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67632" y="3059668"/>
            <a:ext cx="616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SCRUM + SCHEDULED DELIVERY with continuous integration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42439" y="3441033"/>
            <a:ext cx="396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KANBAN + CONTINUOUS DELIVERY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68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Mechanisms of Delivery: </a:t>
            </a:r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Kanban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13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1" descr="2014-12-02 15_57_34-Granlund Designer Kehitys Kanban - Agile Board - JIRA - Granlund O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6" y="209244"/>
            <a:ext cx="8581292" cy="4010129"/>
          </a:xfrm>
          <a:prstGeom prst="rect">
            <a:avLst/>
          </a:prstGeom>
        </p:spPr>
      </p:pic>
      <p:pic>
        <p:nvPicPr>
          <p:cNvPr id="3" name="Kuva 2" descr="2014-12-02 16_00_18-Raisu4 - Microsoft Visual Studio (Administrator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751" y="3461475"/>
            <a:ext cx="2986713" cy="32277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7137" y="5042255"/>
            <a:ext cx="5057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Branches: Master (current in Production), Integration (current in Development), + Feature Branches</a:t>
            </a:r>
          </a:p>
          <a:p>
            <a:endParaRPr lang="en-US" dirty="0"/>
          </a:p>
          <a:p>
            <a:r>
              <a:rPr lang="en-US" dirty="0" smtClean="0"/>
              <a:t>Build &amp; Deploy from a Branch</a:t>
            </a:r>
          </a:p>
        </p:txBody>
      </p:sp>
    </p:spTree>
    <p:extLst>
      <p:ext uri="{BB962C8B-B14F-4D97-AF65-F5344CB8AC3E}">
        <p14:creationId xmlns:p14="http://schemas.microsoft.com/office/powerpoint/2010/main" val="3289016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– Tester Collaboration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u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605</Words>
  <Application>Microsoft Macintosh PowerPoint</Application>
  <PresentationFormat>On-screen Show (4:3)</PresentationFormat>
  <Paragraphs>89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Continuous Delivery without Significant Test Automation</vt:lpstr>
      <vt:lpstr>Outline</vt:lpstr>
      <vt:lpstr>PowerPoint Presentation</vt:lpstr>
      <vt:lpstr>CHANGE – WHY AND HOW?</vt:lpstr>
      <vt:lpstr>Change in 2014</vt:lpstr>
      <vt:lpstr>PowerPoint Presentation</vt:lpstr>
      <vt:lpstr>Mechanisms of Delivery: Git &amp; Kanban</vt:lpstr>
      <vt:lpstr>PowerPoint Presentation</vt:lpstr>
      <vt:lpstr>Developer – Tester Collaboration</vt:lpstr>
      <vt:lpstr>Things Can Look Different from Different Perspectives</vt:lpstr>
      <vt:lpstr>Changes</vt:lpstr>
      <vt:lpstr>Adding Test Automation</vt:lpstr>
      <vt:lpstr>Hardships Faced</vt:lpstr>
      <vt:lpstr>Test Automation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Maaret Pyhäjärvi</dc:creator>
  <cp:lastModifiedBy>Maaret Pyhäjärvi</cp:lastModifiedBy>
  <cp:revision>51</cp:revision>
  <dcterms:created xsi:type="dcterms:W3CDTF">2014-12-01T17:55:45Z</dcterms:created>
  <dcterms:modified xsi:type="dcterms:W3CDTF">2014-12-04T21:38:32Z</dcterms:modified>
</cp:coreProperties>
</file>