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62" r:id="rId5"/>
    <p:sldId id="266" r:id="rId6"/>
    <p:sldId id="274" r:id="rId7"/>
    <p:sldId id="264" r:id="rId8"/>
    <p:sldId id="267" r:id="rId9"/>
    <p:sldId id="263" r:id="rId10"/>
    <p:sldId id="259" r:id="rId11"/>
    <p:sldId id="269" r:id="rId12"/>
    <p:sldId id="265" r:id="rId13"/>
    <p:sldId id="273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3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D214-5588-0046-BC20-BB5C0AF9BEF5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5463-9642-E240-977A-CC40C3A3B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tool set in general: c# + </a:t>
            </a:r>
            <a:r>
              <a:rPr lang="en-US" dirty="0" err="1" smtClean="0"/>
              <a:t>microsoft</a:t>
            </a:r>
            <a:r>
              <a:rPr lang="en-US" dirty="0" smtClean="0"/>
              <a:t> TFS-VS;</a:t>
            </a:r>
            <a:r>
              <a:rPr lang="en-US" baseline="0" dirty="0" smtClean="0"/>
              <a:t> web UI + DB, several browsers; own hardware &amp; hosting</a:t>
            </a:r>
          </a:p>
          <a:p>
            <a:r>
              <a:rPr lang="en-US" baseline="0" dirty="0" smtClean="0"/>
              <a:t>Team &amp; skills challenges as background. That not all teams are craftsmen and great professionals, but even those who aren’t can strive actively forward from internal motivations or the organization asking for a change.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</a:t>
            </a:r>
            <a:r>
              <a:rPr lang="en-US" baseline="0" dirty="0" smtClean="0"/>
              <a:t> developers; testing is difficult, even automated testing. Missing serendipity and perseverance.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like </a:t>
            </a:r>
            <a:r>
              <a:rPr lang="en-US" dirty="0" err="1" smtClean="0"/>
              <a:t>browserstack</a:t>
            </a:r>
            <a:r>
              <a:rPr lang="en-US" dirty="0" smtClean="0"/>
              <a:t>, applause</a:t>
            </a:r>
            <a:r>
              <a:rPr lang="en-US" baseline="0" dirty="0" smtClean="0"/>
              <a:t>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weekdone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ABBD-F665-47FC-BB70-872A5BF534E2}" type="slidenum">
              <a:rPr lang="fi-FI" smtClean="0"/>
              <a:pPr/>
              <a:t>15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1.0/fi/deed.e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/1.0/fi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Delivery without Significant 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i-FI" sz="2800" b="1" dirty="0"/>
              <a:t>Maaret Pyhäjärvi</a:t>
            </a:r>
            <a:endParaRPr lang="fi-FI" sz="2800" dirty="0"/>
          </a:p>
          <a:p>
            <a:pPr>
              <a:defRPr/>
            </a:pPr>
            <a:r>
              <a:rPr lang="fi-FI" sz="2800" dirty="0" err="1"/>
              <a:t>Email</a:t>
            </a:r>
            <a:r>
              <a:rPr lang="fi-FI" sz="2800" dirty="0"/>
              <a:t>: &lt;</a:t>
            </a:r>
            <a:r>
              <a:rPr lang="fi-FI" sz="2800" dirty="0" err="1"/>
              <a:t>maaret@iki.fi</a:t>
            </a:r>
            <a:r>
              <a:rPr lang="fi-FI" sz="2800" dirty="0"/>
              <a:t>&gt; | </a:t>
            </a:r>
            <a:r>
              <a:rPr lang="fi-FI" sz="2800" dirty="0" err="1"/>
              <a:t>Twitter</a:t>
            </a:r>
            <a:r>
              <a:rPr lang="fi-FI" sz="2800" dirty="0"/>
              <a:t>: </a:t>
            </a:r>
            <a:r>
              <a:rPr lang="fi-FI" sz="2800" dirty="0" err="1"/>
              <a:t>maaretp</a:t>
            </a:r>
            <a:endParaRPr lang="fi-FI" sz="2800" dirty="0"/>
          </a:p>
        </p:txBody>
      </p:sp>
      <p:grpSp>
        <p:nvGrpSpPr>
          <p:cNvPr id="4" name="Ryhmä 4"/>
          <p:cNvGrpSpPr/>
          <p:nvPr/>
        </p:nvGrpSpPr>
        <p:grpSpPr>
          <a:xfrm>
            <a:off x="1979712" y="5038412"/>
            <a:ext cx="5648627" cy="798138"/>
            <a:chOff x="1979712" y="4724406"/>
            <a:chExt cx="5648627" cy="798138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979712" y="4724406"/>
              <a:ext cx="5648627" cy="798138"/>
              <a:chOff x="838200" y="5486400"/>
              <a:chExt cx="4138247" cy="690391"/>
            </a:xfrm>
          </p:grpSpPr>
          <p:sp>
            <p:nvSpPr>
              <p:cNvPr id="7" name="Rectangle 9"/>
              <p:cNvSpPr/>
              <p:nvPr/>
            </p:nvSpPr>
            <p:spPr>
              <a:xfrm>
                <a:off x="838200" y="5486400"/>
                <a:ext cx="41148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 sz="1100"/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2157047" y="5511223"/>
                <a:ext cx="2819400" cy="665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 sz="1100" dirty="0" smtClean="0"/>
                  <a:t>Maaret </a:t>
                </a:r>
                <a:r>
                  <a:rPr lang="fi-FI" sz="1100" dirty="0"/>
                  <a:t>Pyhäjärvi</a:t>
                </a:r>
              </a:p>
              <a:p>
                <a:r>
                  <a:rPr lang="fi-FI" sz="1100" dirty="0"/>
                  <a:t>Nimeä |  </a:t>
                </a:r>
                <a:r>
                  <a:rPr lang="fi-FI" sz="1100" dirty="0" err="1"/>
                  <a:t>Attribution</a:t>
                </a:r>
                <a:r>
                  <a:rPr lang="fi-FI" sz="1100" dirty="0"/>
                  <a:t> (Finland)</a:t>
                </a:r>
              </a:p>
              <a:p>
                <a:pPr marL="0" lvl="1"/>
                <a:r>
                  <a:rPr lang="fi-FI" sz="1100" dirty="0">
                    <a:hlinkClick r:id="rId2"/>
                  </a:rPr>
                  <a:t>http://creativecommons.org/licenses/by/1.0/fi/</a:t>
                </a:r>
                <a:endParaRPr lang="fi-FI" sz="1100" dirty="0"/>
              </a:p>
              <a:p>
                <a:pPr marL="0" lvl="1"/>
                <a:r>
                  <a:rPr lang="fi-FI" sz="1100" dirty="0">
                    <a:hlinkClick r:id="rId3"/>
                  </a:rPr>
                  <a:t>http://creativecommons.org/licenses/by/1.0/fi/deed.en</a:t>
                </a:r>
                <a:endParaRPr lang="fi-FI" sz="1100" dirty="0"/>
              </a:p>
            </p:txBody>
          </p:sp>
        </p:grpSp>
        <p:pic>
          <p:nvPicPr>
            <p:cNvPr id="6" name="Picture 10" descr="88x3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7486" y="4845268"/>
              <a:ext cx="1613589" cy="56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9208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Can Look Different from Different Perspectives</a:t>
            </a:r>
            <a:endParaRPr lang="en-US" dirty="0"/>
          </a:p>
        </p:txBody>
      </p:sp>
      <p:pic>
        <p:nvPicPr>
          <p:cNvPr id="3" name="Picture 2" descr="bNnj0a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96" y="1747044"/>
            <a:ext cx="4467077" cy="45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discussion about schedules and merging, and needs of testing in the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More pairing for testing the features</a:t>
            </a:r>
          </a:p>
          <a:p>
            <a:r>
              <a:rPr lang="en-US" dirty="0" smtClean="0"/>
              <a:t>More group work on defining the features</a:t>
            </a:r>
          </a:p>
          <a:p>
            <a:r>
              <a:rPr lang="en-US" dirty="0" smtClean="0"/>
              <a:t>Introducing </a:t>
            </a:r>
            <a:r>
              <a:rPr lang="en-US" dirty="0" err="1" smtClean="0"/>
              <a:t>Flowdock</a:t>
            </a:r>
            <a:r>
              <a:rPr lang="en-US" dirty="0" smtClean="0"/>
              <a:t> due to increased need to collaborate; integrating logs, emails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Test Automation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Hardships </a:t>
            </a:r>
            <a:r>
              <a:rPr lang="en-US" dirty="0" smtClean="0"/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automation maintenance &amp; buildup for untested legacy</a:t>
            </a:r>
          </a:p>
          <a:p>
            <a:r>
              <a:rPr lang="en-US" dirty="0" smtClean="0"/>
              <a:t>Size of work items – branches not short-lived enough</a:t>
            </a:r>
          </a:p>
          <a:p>
            <a:r>
              <a:rPr lang="en-US" dirty="0" smtClean="0"/>
              <a:t>Developer skills, attitudes and habits – dismantling silo mentality</a:t>
            </a:r>
          </a:p>
          <a:p>
            <a:pPr lvl="1"/>
            <a:r>
              <a:rPr lang="en-US" dirty="0" smtClean="0"/>
              <a:t>Requirements &amp; Design Work</a:t>
            </a:r>
          </a:p>
          <a:p>
            <a:pPr lvl="1"/>
            <a:r>
              <a:rPr lang="en-US" dirty="0" smtClean="0"/>
              <a:t>Testing Work</a:t>
            </a:r>
          </a:p>
          <a:p>
            <a:pPr lvl="1"/>
            <a:r>
              <a:rPr lang="en-US" dirty="0" smtClean="0"/>
              <a:t>Pairing and Mobbing, effective learning</a:t>
            </a:r>
          </a:p>
          <a:p>
            <a:r>
              <a:rPr lang="en-US" dirty="0" smtClean="0"/>
              <a:t>Production control abilities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Releasing for a subset of users</a:t>
            </a:r>
          </a:p>
          <a:p>
            <a:r>
              <a:rPr lang="en-US" dirty="0" smtClean="0"/>
              <a:t>The right tooling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78369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Performance Tests</a:t>
            </a:r>
          </a:p>
          <a:p>
            <a:pPr lvl="1"/>
            <a:r>
              <a:rPr lang="en-US" dirty="0" smtClean="0"/>
              <a:t>Exploratory Test Automation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Due to structures, more tests on “does mocking work” than the logic we’ve implemented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piece of relevant feedback from tests failing</a:t>
            </a:r>
          </a:p>
          <a:p>
            <a:pPr lvl="1"/>
            <a:r>
              <a:rPr lang="en-US" dirty="0" smtClean="0"/>
              <a:t>Tests being dropped with technology change</a:t>
            </a:r>
          </a:p>
          <a:p>
            <a:r>
              <a:rPr lang="en-US" dirty="0" smtClean="0"/>
              <a:t>Selenium Tests</a:t>
            </a:r>
          </a:p>
          <a:p>
            <a:pPr lvl="1"/>
            <a:r>
              <a:rPr lang="en-US" dirty="0" smtClean="0"/>
              <a:t>Adding GUI tests make more sense (for now)</a:t>
            </a:r>
          </a:p>
          <a:p>
            <a:pPr lvl="1"/>
            <a:r>
              <a:rPr lang="en-US" dirty="0" smtClean="0"/>
              <a:t>Relevant feedback from tests not passing</a:t>
            </a:r>
          </a:p>
          <a:p>
            <a:r>
              <a:rPr lang="en-US" dirty="0" smtClean="0"/>
              <a:t>Database Monitoring Tests</a:t>
            </a:r>
          </a:p>
          <a:p>
            <a:pPr lvl="1"/>
            <a:r>
              <a:rPr lang="en-US" dirty="0" smtClean="0"/>
              <a:t>Support for exploratory testing &amp; testing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Documents and Settings\mpyhajar.CONFORMIQ\Application Data\Microsoft\Media Catalog\Downloaded Clips\cl1f\j007871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52736"/>
            <a:ext cx="1622425" cy="3933825"/>
          </a:xfrm>
          <a:prstGeom prst="rect">
            <a:avLst/>
          </a:prstGeom>
          <a:noFill/>
        </p:spPr>
      </p:pic>
      <p:pic>
        <p:nvPicPr>
          <p:cNvPr id="10" name="Picture 9" descr="C:\Documents and Settings\mpyhajar.CONFORMIQ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9220" y="1767116"/>
            <a:ext cx="1295400" cy="3933825"/>
          </a:xfrm>
          <a:prstGeom prst="rect">
            <a:avLst/>
          </a:prstGeom>
          <a:noFill/>
        </p:spPr>
      </p:pic>
      <p:sp>
        <p:nvSpPr>
          <p:cNvPr id="5" name="Tekstikehys 4"/>
          <p:cNvSpPr txBox="1"/>
          <p:nvPr/>
        </p:nvSpPr>
        <p:spPr>
          <a:xfrm>
            <a:off x="4761167" y="1708773"/>
            <a:ext cx="4032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As a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tester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, I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don’t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break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software, I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break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illusions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. </a:t>
            </a:r>
          </a:p>
          <a:p>
            <a:pPr algn="ctr"/>
            <a:r>
              <a:rPr lang="fi-FI" sz="1400" dirty="0" smtClean="0">
                <a:ln>
                  <a:solidFill>
                    <a:schemeClr val="accent2"/>
                  </a:solidFill>
                </a:ln>
              </a:rPr>
              <a:t>(</a:t>
            </a:r>
            <a:r>
              <a:rPr lang="fi-FI" sz="1400" dirty="0" err="1" smtClean="0">
                <a:ln>
                  <a:solidFill>
                    <a:schemeClr val="accent2"/>
                  </a:solidFill>
                </a:ln>
              </a:rPr>
              <a:t>paraphrasing</a:t>
            </a:r>
            <a:r>
              <a:rPr lang="fi-FI" sz="1400" dirty="0" smtClean="0">
                <a:ln>
                  <a:solidFill>
                    <a:schemeClr val="accent2"/>
                  </a:solidFill>
                </a:ln>
              </a:rPr>
              <a:t> James Bach) </a:t>
            </a:r>
            <a:endParaRPr lang="en-US" sz="1400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6" name="Tekstikehys 4"/>
          <p:cNvSpPr txBox="1"/>
          <p:nvPr/>
        </p:nvSpPr>
        <p:spPr>
          <a:xfrm>
            <a:off x="4913567" y="3838528"/>
            <a:ext cx="4032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Releasing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as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scheduled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over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when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done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is an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illusion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that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deserves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to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be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broken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.</a:t>
            </a:r>
            <a:endParaRPr lang="en-US" sz="3200" dirty="0">
              <a:ln>
                <a:solidFill>
                  <a:schemeClr val="accent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49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</a:t>
            </a:r>
            <a:r>
              <a:rPr lang="en-US" dirty="0"/>
              <a:t>and how delivering continuously improved our quality even without automation</a:t>
            </a:r>
          </a:p>
          <a:p>
            <a:r>
              <a:rPr lang="en-US" dirty="0" smtClean="0"/>
              <a:t>How </a:t>
            </a:r>
            <a:r>
              <a:rPr lang="en-US" dirty="0"/>
              <a:t>we use </a:t>
            </a:r>
            <a:r>
              <a:rPr lang="en-US" dirty="0" err="1"/>
              <a:t>Git</a:t>
            </a:r>
            <a:r>
              <a:rPr lang="en-US" dirty="0"/>
              <a:t> branches </a:t>
            </a:r>
            <a:r>
              <a:rPr lang="en-US" dirty="0" smtClean="0"/>
              <a:t>and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 to </a:t>
            </a:r>
            <a:r>
              <a:rPr lang="en-US" dirty="0"/>
              <a:t>control the delivery contents and schedules for split value without effort estimates</a:t>
            </a:r>
          </a:p>
          <a:p>
            <a:r>
              <a:rPr lang="en-US" dirty="0" smtClean="0"/>
              <a:t>How continuous delivery changed the way we do exploratory testing with developer-tester collaboration</a:t>
            </a:r>
          </a:p>
          <a:p>
            <a:r>
              <a:rPr lang="en-US" dirty="0" smtClean="0"/>
              <a:t>How </a:t>
            </a:r>
            <a:r>
              <a:rPr lang="en-US" dirty="0"/>
              <a:t>we’ve </a:t>
            </a:r>
            <a:r>
              <a:rPr lang="en-US" dirty="0" smtClean="0"/>
              <a:t>organized </a:t>
            </a:r>
            <a:r>
              <a:rPr lang="en-US" dirty="0"/>
              <a:t>for gradual improvement towards higher degrees of automation that we need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6929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-delivery-deployment-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276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0966" y="5690847"/>
            <a:ext cx="6151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http://</a:t>
            </a:r>
            <a:r>
              <a:rPr lang="en-US" sz="1200" dirty="0" err="1" smtClean="0"/>
              <a:t>blog.crisp.se</a:t>
            </a:r>
            <a:r>
              <a:rPr lang="en-US" sz="1200" dirty="0" smtClean="0"/>
              <a:t>/2013/02/05/</a:t>
            </a:r>
            <a:r>
              <a:rPr lang="en-US" sz="1200" dirty="0" err="1" smtClean="0"/>
              <a:t>yassalsundman</a:t>
            </a:r>
            <a:r>
              <a:rPr lang="en-US" sz="1200" dirty="0" smtClean="0"/>
              <a:t>/continuous-delivery-</a:t>
            </a:r>
            <a:r>
              <a:rPr lang="en-US" sz="1200" dirty="0" err="1" smtClean="0"/>
              <a:t>vs</a:t>
            </a:r>
            <a:r>
              <a:rPr lang="en-US" sz="1200" dirty="0" smtClean="0"/>
              <a:t>-continuous-deployment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33572" y="1262444"/>
            <a:ext cx="8198975" cy="1961307"/>
          </a:xfrm>
          <a:prstGeom prst="rect">
            <a:avLst/>
          </a:prstGeom>
          <a:noFill/>
          <a:ln w="38100" cmpd="sng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8143" y="336189"/>
            <a:ext cx="393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every change to the system is releasable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832" y="659580"/>
            <a:ext cx="5093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release any version at the push of a button</a:t>
            </a:r>
          </a:p>
        </p:txBody>
      </p:sp>
    </p:spTree>
    <p:extLst>
      <p:ext uri="{BB962C8B-B14F-4D97-AF65-F5344CB8AC3E}">
        <p14:creationId xmlns:p14="http://schemas.microsoft.com/office/powerpoint/2010/main" val="2722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– WHY AND HOW?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12-02 at 17.2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62" y="847482"/>
            <a:ext cx="3799510" cy="28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Scrum+TFS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97471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Jira</a:t>
            </a:r>
            <a:r>
              <a:rPr lang="en-US" sz="2200" dirty="0" smtClean="0"/>
              <a:t> Scrum, 30-day sprints</a:t>
            </a:r>
          </a:p>
          <a:p>
            <a:r>
              <a:rPr lang="en-US" sz="2200" dirty="0" smtClean="0"/>
              <a:t>Negative cycle of feedback from failing with estimates &amp; broken build &amp; </a:t>
            </a:r>
            <a:r>
              <a:rPr lang="en-US" sz="2200" dirty="0" err="1" smtClean="0"/>
              <a:t>hotfixing</a:t>
            </a:r>
            <a:r>
              <a:rPr lang="en-US" sz="2200" dirty="0" smtClean="0"/>
              <a:t> prod.</a:t>
            </a:r>
          </a:p>
          <a:p>
            <a:r>
              <a:rPr lang="en-US" sz="2200" dirty="0" smtClean="0"/>
              <a:t>Everyone working on a common deadline (monthly release) + delay if deadline missed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Kanban+Git</a:t>
            </a:r>
            <a:r>
              <a:rPr lang="en-US" dirty="0" smtClean="0"/>
              <a:t>(TFS)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8974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flow and limiting Work in Progress with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, measure lead time</a:t>
            </a:r>
          </a:p>
          <a:p>
            <a:r>
              <a:rPr lang="en-US" dirty="0" smtClean="0"/>
              <a:t>Every item worked on in it’s own schedule focusing on lead time</a:t>
            </a:r>
          </a:p>
          <a:p>
            <a:r>
              <a:rPr lang="en-US" dirty="0" smtClean="0"/>
              <a:t>New valuable features to use faster; monitoring production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4429" y="5353585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1" name="Picture 10" descr="079ed3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83" y="5084668"/>
            <a:ext cx="1276497" cy="12764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6723" y="5431933"/>
            <a:ext cx="212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Availability of </a:t>
            </a:r>
            <a:r>
              <a:rPr lang="en-US" dirty="0" err="1" smtClean="0"/>
              <a:t>Git</a:t>
            </a:r>
            <a:r>
              <a:rPr lang="en-US" dirty="0" smtClean="0"/>
              <a:t> in TFS without plugins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5259" y="5433042"/>
            <a:ext cx="191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Henri </a:t>
            </a:r>
            <a:r>
              <a:rPr lang="en-US" dirty="0" err="1" smtClean="0"/>
              <a:t>Karhatsu</a:t>
            </a:r>
            <a:r>
              <a:rPr lang="en-US" dirty="0"/>
              <a:t> </a:t>
            </a:r>
            <a:r>
              <a:rPr lang="en-US" dirty="0" smtClean="0"/>
              <a:t>&amp; #</a:t>
            </a:r>
            <a:r>
              <a:rPr lang="en-US" dirty="0" err="1" smtClean="0"/>
              <a:t>NoEstimates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7649" y="5435146"/>
            <a:ext cx="191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Problems with Testing in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6285" y="2561261"/>
            <a:ext cx="260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Scheduled release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7632" y="3429000"/>
            <a:ext cx="8502315" cy="66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8316" y="929105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7452" y="1287377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3536" y="1657682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830" y="2030663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763211" y="895684"/>
            <a:ext cx="635000" cy="1443790"/>
          </a:xfrm>
          <a:custGeom>
            <a:avLst/>
            <a:gdLst>
              <a:gd name="connsiteX0" fmla="*/ 0 w 635000"/>
              <a:gd name="connsiteY0" fmla="*/ 20053 h 1443790"/>
              <a:gd name="connsiteX1" fmla="*/ 0 w 635000"/>
              <a:gd name="connsiteY1" fmla="*/ 347579 h 1443790"/>
              <a:gd name="connsiteX2" fmla="*/ 180473 w 635000"/>
              <a:gd name="connsiteY2" fmla="*/ 347579 h 1443790"/>
              <a:gd name="connsiteX3" fmla="*/ 180473 w 635000"/>
              <a:gd name="connsiteY3" fmla="*/ 715211 h 1443790"/>
              <a:gd name="connsiteX4" fmla="*/ 461210 w 635000"/>
              <a:gd name="connsiteY4" fmla="*/ 715211 h 1443790"/>
              <a:gd name="connsiteX5" fmla="*/ 461210 w 635000"/>
              <a:gd name="connsiteY5" fmla="*/ 715211 h 1443790"/>
              <a:gd name="connsiteX6" fmla="*/ 461210 w 635000"/>
              <a:gd name="connsiteY6" fmla="*/ 715211 h 1443790"/>
              <a:gd name="connsiteX7" fmla="*/ 461210 w 635000"/>
              <a:gd name="connsiteY7" fmla="*/ 715211 h 1443790"/>
              <a:gd name="connsiteX8" fmla="*/ 467894 w 635000"/>
              <a:gd name="connsiteY8" fmla="*/ 1096211 h 1443790"/>
              <a:gd name="connsiteX9" fmla="*/ 574842 w 635000"/>
              <a:gd name="connsiteY9" fmla="*/ 1096211 h 1443790"/>
              <a:gd name="connsiteX10" fmla="*/ 574842 w 635000"/>
              <a:gd name="connsiteY10" fmla="*/ 1443790 h 1443790"/>
              <a:gd name="connsiteX11" fmla="*/ 635000 w 635000"/>
              <a:gd name="connsiteY11" fmla="*/ 1443790 h 1443790"/>
              <a:gd name="connsiteX12" fmla="*/ 614947 w 635000"/>
              <a:gd name="connsiteY12" fmla="*/ 0 h 1443790"/>
              <a:gd name="connsiteX13" fmla="*/ 0 w 635000"/>
              <a:gd name="connsiteY13" fmla="*/ 20053 h 144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000" h="1443790">
                <a:moveTo>
                  <a:pt x="0" y="20053"/>
                </a:moveTo>
                <a:lnTo>
                  <a:pt x="0" y="347579"/>
                </a:lnTo>
                <a:lnTo>
                  <a:pt x="180473" y="347579"/>
                </a:lnTo>
                <a:lnTo>
                  <a:pt x="180473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7894" y="1096211"/>
                </a:lnTo>
                <a:lnTo>
                  <a:pt x="574842" y="1096211"/>
                </a:lnTo>
                <a:lnTo>
                  <a:pt x="574842" y="1443790"/>
                </a:lnTo>
                <a:lnTo>
                  <a:pt x="635000" y="1443790"/>
                </a:lnTo>
                <a:lnTo>
                  <a:pt x="614947" y="0"/>
                </a:lnTo>
                <a:lnTo>
                  <a:pt x="0" y="20053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14209" y="4404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4242" y="4096083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78846" y="4454355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52362" y="4824660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31756" y="5197641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802" y="4098753"/>
            <a:ext cx="51200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12406" y="4451673"/>
            <a:ext cx="65527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85919" y="4824660"/>
            <a:ext cx="219244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68658" y="5209670"/>
            <a:ext cx="51200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58375" y="895684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8583" y="40960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05391" y="42484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25151" y="44008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25514" y="5753801"/>
            <a:ext cx="4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88250" y="59128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24630" y="6118760"/>
            <a:ext cx="4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38" name="Explosion 1 37"/>
          <p:cNvSpPr/>
          <p:nvPr/>
        </p:nvSpPr>
        <p:spPr>
          <a:xfrm>
            <a:off x="6276474" y="4023895"/>
            <a:ext cx="2426368" cy="1888993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 includes Tested</a:t>
            </a:r>
            <a:endParaRPr lang="en-US" dirty="0"/>
          </a:p>
        </p:txBody>
      </p:sp>
      <p:sp>
        <p:nvSpPr>
          <p:cNvPr id="39" name="Explosion 1 38"/>
          <p:cNvSpPr/>
          <p:nvPr/>
        </p:nvSpPr>
        <p:spPr>
          <a:xfrm>
            <a:off x="5613400" y="895684"/>
            <a:ext cx="2426368" cy="1888993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over Quality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7632" y="3059668"/>
            <a:ext cx="61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SCRUM + SCHEDULED DELIVERY with continuous integration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2439" y="3441033"/>
            <a:ext cx="396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KANBAN + CONTINUOUS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of Delivery: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Kanban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2014-12-02 15_57_34-Granlund Designer Kehitys Kanban - Agile Board - JIRA - Granlund 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09244"/>
            <a:ext cx="8581292" cy="4010129"/>
          </a:xfrm>
          <a:prstGeom prst="rect">
            <a:avLst/>
          </a:prstGeom>
        </p:spPr>
      </p:pic>
      <p:pic>
        <p:nvPicPr>
          <p:cNvPr id="3" name="Kuva 2" descr="2014-12-02 16_00_18-Raisu4 - Microsoft Visual Studio (Administrator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51" y="3461475"/>
            <a:ext cx="2986713" cy="3227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137" y="5042255"/>
            <a:ext cx="505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Branches: Master (current in Production), Integration (current in Development), + Feature Branches</a:t>
            </a:r>
          </a:p>
          <a:p>
            <a:endParaRPr lang="en-US" dirty="0"/>
          </a:p>
          <a:p>
            <a:r>
              <a:rPr lang="en-US" dirty="0" smtClean="0"/>
              <a:t>Build &amp; Deploy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328901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– Tester Collaboration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650</Words>
  <Application>Microsoft Macintosh PowerPoint</Application>
  <PresentationFormat>On-screen Show (4:3)</PresentationFormat>
  <Paragraphs>93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Continuous Delivery without Significant Test Automation</vt:lpstr>
      <vt:lpstr>Outline</vt:lpstr>
      <vt:lpstr>PowerPoint Presentation</vt:lpstr>
      <vt:lpstr>CHANGE – WHY AND HOW?</vt:lpstr>
      <vt:lpstr>Change in 2014</vt:lpstr>
      <vt:lpstr>PowerPoint Presentation</vt:lpstr>
      <vt:lpstr>Mechanisms of Delivery: Git &amp; Kanban</vt:lpstr>
      <vt:lpstr>PowerPoint Presentation</vt:lpstr>
      <vt:lpstr>Developer – Tester Collaboration</vt:lpstr>
      <vt:lpstr>Things Can Look Different from Different Perspectives</vt:lpstr>
      <vt:lpstr>Changes</vt:lpstr>
      <vt:lpstr>Adding Test Automation</vt:lpstr>
      <vt:lpstr>Hardships Faced</vt:lpstr>
      <vt:lpstr>Test Automation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52</cp:revision>
  <dcterms:created xsi:type="dcterms:W3CDTF">2014-12-01T17:55:45Z</dcterms:created>
  <dcterms:modified xsi:type="dcterms:W3CDTF">2014-12-04T21:43:16Z</dcterms:modified>
</cp:coreProperties>
</file>