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6" r:id="rId6"/>
    <p:sldId id="264" r:id="rId7"/>
    <p:sldId id="261" r:id="rId8"/>
    <p:sldId id="263" r:id="rId9"/>
    <p:sldId id="262"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29" autoAdjust="0"/>
  </p:normalViewPr>
  <p:slideViewPr>
    <p:cSldViewPr snapToGrid="0" snapToObjects="1">
      <p:cViewPr varScale="1">
        <p:scale>
          <a:sx n="59" d="100"/>
          <a:sy n="59" d="100"/>
        </p:scale>
        <p:origin x="-3392" y="-10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C8E32-71FA-E843-8698-F38351500353}" type="datetimeFigureOut">
              <a:rPr lang="en-US" smtClean="0"/>
              <a:t>04/12/14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50A07-4D2A-7849-9F6D-B86F2EED1D51}" type="slidenum">
              <a:rPr lang="en-US" smtClean="0"/>
              <a:t>‹#›</a:t>
            </a:fld>
            <a:endParaRPr lang="en-US"/>
          </a:p>
        </p:txBody>
      </p:sp>
    </p:spTree>
    <p:extLst>
      <p:ext uri="{BB962C8B-B14F-4D97-AF65-F5344CB8AC3E}">
        <p14:creationId xmlns:p14="http://schemas.microsoft.com/office/powerpoint/2010/main" val="3474069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is about non-programming testers looking for</a:t>
            </a:r>
            <a:r>
              <a:rPr lang="en-US" baseline="0" dirty="0" smtClean="0"/>
              <a:t> their place and identity. </a:t>
            </a:r>
            <a:endParaRPr lang="en-US" baseline="0" dirty="0" smtClean="0"/>
          </a:p>
          <a:p>
            <a:endParaRPr lang="en-US" baseline="0" dirty="0" smtClean="0"/>
          </a:p>
          <a:p>
            <a:r>
              <a:rPr lang="en-US" baseline="0" dirty="0" smtClean="0"/>
              <a:t>2014 is the perfect time for me to start doing this talk, as I’m doing more code than before (mostly selenium and studying) and it’s clear I will continue to explore on that path. But it does not mean that I would still find coding essential, as I have the “convincing developers to code for me” superpower and often better ideas of what I would like implemented that would be of value.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1</a:t>
            </a:fld>
            <a:endParaRPr lang="en-US"/>
          </a:p>
        </p:txBody>
      </p:sp>
    </p:spTree>
    <p:extLst>
      <p:ext uri="{BB962C8B-B14F-4D97-AF65-F5344CB8AC3E}">
        <p14:creationId xmlns:p14="http://schemas.microsoft.com/office/powerpoint/2010/main" val="270415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always found the extensive focus on code – over collaborating with people who can write code – silly. There are people like me who can code (to an extent) but would still prefer to spend their days with other things and we don’t really still need to come to “everyone can code” before we also come to “everyone can see relevant</a:t>
            </a:r>
            <a:r>
              <a:rPr lang="en-US" baseline="0" dirty="0" smtClean="0"/>
              <a:t> size systems, value and requirements plus threats to value” and “everyone can understand all sorts of domains”. </a:t>
            </a:r>
          </a:p>
          <a:p>
            <a:endParaRPr lang="en-US" baseline="0" dirty="0" smtClean="0"/>
          </a:p>
          <a:p>
            <a:r>
              <a:rPr lang="en-US" baseline="0" dirty="0" smtClean="0"/>
              <a:t>Still for testers in particular, even great exploratory testers, the current message is that the push for automating is so significant that non-coders end up not being recruited. In particular, Agile teams fail to often see the value in non-automated testing done well. And more often still, agile teams who have developers without perfect skills – where testing would be a great way to help bridge many gaps that imperfect teams create on the solution we’re working on. </a:t>
            </a:r>
          </a:p>
          <a:p>
            <a:endParaRPr lang="en-US" baseline="0" dirty="0" smtClean="0"/>
          </a:p>
          <a:p>
            <a:r>
              <a:rPr lang="en-US" baseline="0" dirty="0" smtClean="0"/>
              <a:t>When there’s no understanding of skilled testing long enough, we will end up not having skilled testers around. That is not a future I would like to see. </a:t>
            </a:r>
          </a:p>
        </p:txBody>
      </p:sp>
      <p:sp>
        <p:nvSpPr>
          <p:cNvPr id="4" name="Slide Number Placeholder 3"/>
          <p:cNvSpPr>
            <a:spLocks noGrp="1"/>
          </p:cNvSpPr>
          <p:nvPr>
            <p:ph type="sldNum" sz="quarter" idx="10"/>
          </p:nvPr>
        </p:nvSpPr>
        <p:spPr/>
        <p:txBody>
          <a:bodyPr/>
          <a:lstStyle/>
          <a:p>
            <a:fld id="{EA250A07-4D2A-7849-9F6D-B86F2EED1D51}" type="slidenum">
              <a:rPr lang="en-US" smtClean="0"/>
              <a:t>2</a:t>
            </a:fld>
            <a:endParaRPr lang="en-US"/>
          </a:p>
        </p:txBody>
      </p:sp>
    </p:spTree>
    <p:extLst>
      <p:ext uri="{BB962C8B-B14F-4D97-AF65-F5344CB8AC3E}">
        <p14:creationId xmlns:p14="http://schemas.microsoft.com/office/powerpoint/2010/main" val="103492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who can do very simple things with programming are also programmers. It’s just that they tend to not have a programmer identity that would make them state that out loud. </a:t>
            </a:r>
          </a:p>
          <a:p>
            <a:endParaRPr lang="en-US" baseline="0" dirty="0" smtClean="0"/>
          </a:p>
          <a:p>
            <a:r>
              <a:rPr lang="en-US" baseline="0" dirty="0" smtClean="0"/>
              <a:t>Hello world programmers are not yet much use as programmers as the level of programming skill is more that of mimicking simple structure and changing contents. These people easily learn markup-languages and skilled  programmers are quick to say they are not real programmers. Just like skilled testers like to be distinguished from testers, skilled programmers like to be distinguished from programmers.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Every tester is at least a Hello World –programmer. Perhaps we should stop emphasizing that we don’t code? Then again, if most of my days go into not coding, I’d like to somehow emphasize that. </a:t>
            </a:r>
          </a:p>
          <a:p>
            <a:endParaRPr lang="en-US" dirty="0" smtClean="0"/>
          </a:p>
          <a:p>
            <a:r>
              <a:rPr lang="en-US" dirty="0" smtClean="0"/>
              <a:t>There’s a huge bunch of unskilled developers who can create code but whose code is very broken</a:t>
            </a:r>
            <a:r>
              <a:rPr lang="en-US" baseline="0" dirty="0" smtClean="0"/>
              <a:t> as it gets created. They don’t necessarily question what problem the code was supposed to solve and they are satisfied with quick hack that appears to solve the part of the problem they came up with. And very often these less skilled developers create spaghetti code that is hard to maintain, for them and others. I would be inclined to claim that most programmers are closer to this than the true multi-skilled craftsmen we seek in agile teams. </a:t>
            </a:r>
          </a:p>
          <a:p>
            <a:endParaRPr lang="en-US" baseline="0" dirty="0" smtClean="0"/>
          </a:p>
          <a:p>
            <a:r>
              <a:rPr lang="en-US" baseline="0" dirty="0" smtClean="0"/>
              <a:t>Full-stack Developers are the unicorns of the modern software development. They are people who can do both front-end design-detail work and complex back-end server stuff, including all sorts of environmental configurations. They are not just wizards with all types of technology but also have significant people skills to collaborate with those whose problems they are solving with code. We used to call these people programming architects or seniors, but they are the rare people who actually can effectively solve (with good results) many different types of problems. We need more skilled developers like this. And while unicorn-grade is quite much to ask, we would already be happy with one technology and skill to collaborate well with others.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3</a:t>
            </a:fld>
            <a:endParaRPr lang="en-US"/>
          </a:p>
        </p:txBody>
      </p:sp>
    </p:spTree>
    <p:extLst>
      <p:ext uri="{BB962C8B-B14F-4D97-AF65-F5344CB8AC3E}">
        <p14:creationId xmlns:p14="http://schemas.microsoft.com/office/powerpoint/2010/main" val="14756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fi-FI" dirty="0" smtClean="0"/>
              <a:t>Tiimin kehittäjät eivät ole ”</a:t>
            </a:r>
            <a:r>
              <a:rPr lang="fi-FI" dirty="0" err="1" smtClean="0"/>
              <a:t>full-stack</a:t>
            </a:r>
            <a:r>
              <a:rPr lang="fi-FI" dirty="0" smtClean="0"/>
              <a:t> kehittäjiä” – ei teknologioiden eikä varsinkaan yhteistyöasioiden</a:t>
            </a:r>
            <a:r>
              <a:rPr lang="fi-FI" baseline="0" dirty="0" smtClean="0"/>
              <a:t> suhteen; </a:t>
            </a:r>
            <a:r>
              <a:rPr lang="fi-FI" baseline="0" dirty="0" err="1" smtClean="0"/>
              <a:t>UI-detaljit</a:t>
            </a:r>
            <a:r>
              <a:rPr lang="fi-FI" baseline="0" dirty="0" smtClean="0"/>
              <a:t> ja testaus eivät vedä puoleensa erityisesti. </a:t>
            </a:r>
            <a:endParaRPr lang="en-US" dirty="0"/>
          </a:p>
        </p:txBody>
      </p:sp>
      <p:sp>
        <p:nvSpPr>
          <p:cNvPr id="4" name="Dian numeron paikkamerkki 3"/>
          <p:cNvSpPr>
            <a:spLocks noGrp="1"/>
          </p:cNvSpPr>
          <p:nvPr>
            <p:ph type="sldNum" sz="quarter" idx="10"/>
          </p:nvPr>
        </p:nvSpPr>
        <p:spPr/>
        <p:txBody>
          <a:bodyPr/>
          <a:lstStyle/>
          <a:p>
            <a:fld id="{115F98D3-B1CC-43E3-9FBB-560527D97B5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fontScale="70000" lnSpcReduction="20000"/>
          </a:bodyPr>
          <a:lstStyle/>
          <a:p>
            <a:r>
              <a:rPr lang="fi-FI" sz="1400" dirty="0" err="1" smtClean="0"/>
              <a:t>Learn</a:t>
            </a:r>
            <a:r>
              <a:rPr lang="fi-FI" sz="1400" dirty="0" smtClean="0"/>
              <a:t> </a:t>
            </a:r>
            <a:r>
              <a:rPr lang="fi-FI" sz="1400" dirty="0" err="1" smtClean="0"/>
              <a:t>why</a:t>
            </a:r>
            <a:r>
              <a:rPr lang="fi-FI" sz="1400" dirty="0" smtClean="0"/>
              <a:t> the </a:t>
            </a:r>
            <a:r>
              <a:rPr lang="fi-FI" sz="1400" dirty="0" err="1" smtClean="0"/>
              <a:t>product</a:t>
            </a:r>
            <a:r>
              <a:rPr lang="fi-FI" sz="1400" dirty="0" smtClean="0"/>
              <a:t> </a:t>
            </a:r>
            <a:r>
              <a:rPr lang="fi-FI" sz="1400" dirty="0" err="1" smtClean="0"/>
              <a:t>exists</a:t>
            </a:r>
            <a:r>
              <a:rPr lang="fi-FI" sz="1400" dirty="0" smtClean="0"/>
              <a:t> &amp; </a:t>
            </a:r>
            <a:r>
              <a:rPr lang="fi-FI" sz="1400" dirty="0" err="1" smtClean="0"/>
              <a:t>patiently</a:t>
            </a:r>
            <a:r>
              <a:rPr lang="fi-FI" sz="1400" dirty="0" smtClean="0"/>
              <a:t> </a:t>
            </a:r>
            <a:r>
              <a:rPr lang="fi-FI" sz="1400" dirty="0" err="1" smtClean="0"/>
              <a:t>use</a:t>
            </a:r>
            <a:r>
              <a:rPr lang="fi-FI" sz="1400" dirty="0" smtClean="0"/>
              <a:t> the </a:t>
            </a:r>
            <a:r>
              <a:rPr lang="fi-FI" sz="1400" dirty="0" err="1" smtClean="0"/>
              <a:t>system</a:t>
            </a:r>
            <a:r>
              <a:rPr lang="fi-FI" sz="1400" dirty="0" smtClean="0"/>
              <a:t> in </a:t>
            </a:r>
            <a:r>
              <a:rPr lang="fi-FI" sz="1400" dirty="0" err="1" smtClean="0"/>
              <a:t>varied</a:t>
            </a:r>
            <a:r>
              <a:rPr lang="fi-FI" sz="1400" dirty="0" smtClean="0"/>
              <a:t> </a:t>
            </a:r>
            <a:r>
              <a:rPr lang="fi-FI" sz="1400" dirty="0" err="1" smtClean="0"/>
              <a:t>ways</a:t>
            </a:r>
            <a:r>
              <a:rPr lang="fi-FI" sz="1400" dirty="0" smtClean="0"/>
              <a:t> </a:t>
            </a:r>
          </a:p>
          <a:p>
            <a:pPr lvl="1"/>
            <a:r>
              <a:rPr lang="fi-FI" sz="1200" dirty="0" err="1" smtClean="0"/>
              <a:t>Example</a:t>
            </a:r>
            <a:r>
              <a:rPr lang="fi-FI" sz="1200" dirty="0" smtClean="0"/>
              <a:t>: </a:t>
            </a:r>
            <a:r>
              <a:rPr lang="fi-FI" sz="1200" dirty="0" err="1" smtClean="0"/>
              <a:t>program</a:t>
            </a:r>
            <a:r>
              <a:rPr lang="fi-FI" sz="1200" dirty="0" smtClean="0"/>
              <a:t> </a:t>
            </a:r>
            <a:r>
              <a:rPr lang="fi-FI" sz="1200" dirty="0" err="1" smtClean="0"/>
              <a:t>errors</a:t>
            </a:r>
            <a:endParaRPr lang="fi-FI" sz="1200" dirty="0" smtClean="0"/>
          </a:p>
          <a:p>
            <a:r>
              <a:rPr lang="fi-FI" sz="1400" dirty="0" err="1" smtClean="0"/>
              <a:t>Provide</a:t>
            </a:r>
            <a:r>
              <a:rPr lang="fi-FI" sz="1400" dirty="0" smtClean="0"/>
              <a:t> feedback / </a:t>
            </a:r>
            <a:r>
              <a:rPr lang="fi-FI" sz="1400" dirty="0" err="1" smtClean="0"/>
              <a:t>log</a:t>
            </a:r>
            <a:r>
              <a:rPr lang="fi-FI" sz="1400" dirty="0" smtClean="0"/>
              <a:t> </a:t>
            </a:r>
            <a:r>
              <a:rPr lang="fi-FI" sz="1400" dirty="0" err="1" smtClean="0"/>
              <a:t>bugs</a:t>
            </a:r>
            <a:endParaRPr lang="fi-FI" sz="1400" dirty="0" smtClean="0"/>
          </a:p>
          <a:p>
            <a:pPr lvl="1"/>
            <a:r>
              <a:rPr lang="fi-FI" sz="1200" dirty="0" err="1" smtClean="0"/>
              <a:t>Example</a:t>
            </a:r>
            <a:r>
              <a:rPr lang="fi-FI" sz="1200" dirty="0" smtClean="0"/>
              <a:t>: GM 856 / GD 484 </a:t>
            </a:r>
            <a:r>
              <a:rPr lang="fi-FI" sz="1200" dirty="0" err="1" smtClean="0"/>
              <a:t>issues</a:t>
            </a:r>
            <a:r>
              <a:rPr lang="fi-FI" sz="1200" dirty="0" smtClean="0"/>
              <a:t> in 2013; </a:t>
            </a:r>
            <a:r>
              <a:rPr lang="fi-FI" sz="1200" dirty="0" err="1" smtClean="0"/>
              <a:t>average</a:t>
            </a:r>
            <a:r>
              <a:rPr lang="fi-FI" sz="1200" baseline="0" dirty="0" smtClean="0"/>
              <a:t> of 4 </a:t>
            </a:r>
            <a:r>
              <a:rPr lang="fi-FI" sz="1200" baseline="0" dirty="0" err="1" smtClean="0"/>
              <a:t>issues</a:t>
            </a:r>
            <a:r>
              <a:rPr lang="fi-FI" sz="1200" baseline="0" dirty="0" smtClean="0"/>
              <a:t> </a:t>
            </a:r>
            <a:r>
              <a:rPr lang="fi-FI" sz="1200" baseline="0" dirty="0" err="1" smtClean="0"/>
              <a:t>logged</a:t>
            </a:r>
            <a:r>
              <a:rPr lang="fi-FI" sz="1200" baseline="0" dirty="0" smtClean="0"/>
              <a:t> per </a:t>
            </a:r>
            <a:r>
              <a:rPr lang="fi-FI" sz="1200" baseline="0" dirty="0" err="1" smtClean="0"/>
              <a:t>day</a:t>
            </a:r>
            <a:r>
              <a:rPr lang="fi-FI" sz="1200" baseline="0" dirty="0" smtClean="0"/>
              <a:t> </a:t>
            </a:r>
            <a:r>
              <a:rPr lang="fi-FI" sz="1200" baseline="0" dirty="0" err="1" smtClean="0"/>
              <a:t>every</a:t>
            </a:r>
            <a:r>
              <a:rPr lang="fi-FI" sz="1200" baseline="0" dirty="0" smtClean="0"/>
              <a:t> </a:t>
            </a:r>
            <a:r>
              <a:rPr lang="fi-FI" sz="1200" baseline="0" dirty="0" err="1" smtClean="0"/>
              <a:t>day</a:t>
            </a:r>
            <a:r>
              <a:rPr lang="fi-FI" sz="1200" baseline="0" dirty="0" smtClean="0"/>
              <a:t> of the </a:t>
            </a:r>
            <a:r>
              <a:rPr lang="fi-FI" sz="1200" baseline="0" dirty="0" err="1" smtClean="0"/>
              <a:t>year</a:t>
            </a:r>
            <a:r>
              <a:rPr lang="fi-FI" sz="1200" baseline="0" dirty="0" smtClean="0"/>
              <a:t>. </a:t>
            </a:r>
            <a:endParaRPr lang="fi-FI" sz="1200" dirty="0" smtClean="0"/>
          </a:p>
          <a:p>
            <a:pPr lvl="1"/>
            <a:r>
              <a:rPr lang="fi-FI" sz="1200" dirty="0" err="1" smtClean="0"/>
              <a:t>Example</a:t>
            </a:r>
            <a:r>
              <a:rPr lang="fi-FI" sz="1200" dirty="0" smtClean="0"/>
              <a:t>: </a:t>
            </a:r>
            <a:r>
              <a:rPr lang="fi-FI" sz="1200" dirty="0" err="1" smtClean="0"/>
              <a:t>Vau</a:t>
            </a:r>
            <a:r>
              <a:rPr lang="fi-FI" sz="1200" dirty="0" smtClean="0"/>
              <a:t> </a:t>
            </a:r>
            <a:r>
              <a:rPr lang="fi-FI" sz="1200" dirty="0" err="1" smtClean="0"/>
              <a:t>from</a:t>
            </a:r>
            <a:r>
              <a:rPr lang="fi-FI" sz="1200" dirty="0" smtClean="0"/>
              <a:t> </a:t>
            </a:r>
            <a:r>
              <a:rPr lang="fi-FI" sz="1200" dirty="0" err="1" smtClean="0"/>
              <a:t>PdM</a:t>
            </a:r>
            <a:endParaRPr lang="fi-FI" sz="1200" dirty="0" smtClean="0"/>
          </a:p>
          <a:p>
            <a:r>
              <a:rPr lang="fi-FI" sz="1400" dirty="0" err="1" smtClean="0"/>
              <a:t>Work</a:t>
            </a:r>
            <a:r>
              <a:rPr lang="fi-FI" sz="1400" dirty="0" smtClean="0"/>
              <a:t> </a:t>
            </a:r>
            <a:r>
              <a:rPr lang="fi-FI" sz="1400" dirty="0" err="1" smtClean="0"/>
              <a:t>with</a:t>
            </a:r>
            <a:r>
              <a:rPr lang="fi-FI" sz="1400" dirty="0" smtClean="0"/>
              <a:t> </a:t>
            </a:r>
            <a:r>
              <a:rPr lang="fi-FI" sz="1400" dirty="0" err="1" smtClean="0"/>
              <a:t>product</a:t>
            </a:r>
            <a:r>
              <a:rPr lang="fi-FI" sz="1400" dirty="0" smtClean="0"/>
              <a:t> </a:t>
            </a:r>
            <a:r>
              <a:rPr lang="fi-FI" sz="1400" dirty="0" err="1" smtClean="0"/>
              <a:t>manager</a:t>
            </a:r>
            <a:r>
              <a:rPr lang="fi-FI" sz="1400" dirty="0" smtClean="0"/>
              <a:t> &amp; </a:t>
            </a:r>
            <a:r>
              <a:rPr lang="fi-FI" sz="1400" dirty="0" err="1" smtClean="0"/>
              <a:t>developer</a:t>
            </a:r>
            <a:r>
              <a:rPr lang="fi-FI" sz="1400" dirty="0" smtClean="0"/>
              <a:t> to </a:t>
            </a:r>
            <a:r>
              <a:rPr lang="fi-FI" sz="1400" dirty="0" err="1" smtClean="0"/>
              <a:t>clarify</a:t>
            </a:r>
            <a:r>
              <a:rPr lang="fi-FI" sz="1400" dirty="0" smtClean="0"/>
              <a:t> a feature</a:t>
            </a:r>
          </a:p>
          <a:p>
            <a:pPr lvl="1"/>
            <a:r>
              <a:rPr lang="fi-FI" sz="1200" dirty="0" err="1" smtClean="0"/>
              <a:t>Example</a:t>
            </a:r>
            <a:r>
              <a:rPr lang="fi-FI" sz="1200" dirty="0" smtClean="0"/>
              <a:t>: 3 </a:t>
            </a:r>
            <a:r>
              <a:rPr lang="fi-FI" sz="1200" dirty="0" err="1" smtClean="0"/>
              <a:t>redos</a:t>
            </a:r>
            <a:endParaRPr lang="fi-FI" sz="1200" dirty="0" smtClean="0"/>
          </a:p>
          <a:p>
            <a:r>
              <a:rPr lang="fi-FI" sz="1400" dirty="0" err="1" smtClean="0"/>
              <a:t>Negotiate</a:t>
            </a:r>
            <a:r>
              <a:rPr lang="fi-FI" sz="1400" dirty="0" smtClean="0"/>
              <a:t> </a:t>
            </a:r>
            <a:r>
              <a:rPr lang="fi-FI" sz="1400" dirty="0" err="1" smtClean="0"/>
              <a:t>smaller</a:t>
            </a:r>
            <a:r>
              <a:rPr lang="fi-FI" sz="1400" dirty="0" smtClean="0"/>
              <a:t> </a:t>
            </a:r>
            <a:r>
              <a:rPr lang="fi-FI" sz="1400" dirty="0" err="1" smtClean="0"/>
              <a:t>workload</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test-fix-finalize</a:t>
            </a:r>
            <a:r>
              <a:rPr lang="fi-FI" sz="1200" dirty="0" smtClean="0"/>
              <a:t> </a:t>
            </a:r>
            <a:r>
              <a:rPr lang="fi-FI" sz="1200" dirty="0" err="1" smtClean="0"/>
              <a:t>week</a:t>
            </a:r>
            <a:r>
              <a:rPr lang="fi-FI" sz="1200" dirty="0" smtClean="0"/>
              <a:t>, </a:t>
            </a:r>
            <a:r>
              <a:rPr lang="fi-FI" sz="1200" dirty="0" err="1" smtClean="0"/>
              <a:t>adding</a:t>
            </a:r>
            <a:r>
              <a:rPr lang="fi-FI" sz="1200" dirty="0" smtClean="0"/>
              <a:t> </a:t>
            </a:r>
            <a:r>
              <a:rPr lang="fi-FI" sz="1200" dirty="0" err="1" smtClean="0"/>
              <a:t>unit</a:t>
            </a:r>
            <a:r>
              <a:rPr lang="fi-FI" sz="1200" dirty="0" smtClean="0"/>
              <a:t> </a:t>
            </a:r>
            <a:r>
              <a:rPr lang="fi-FI" sz="1200" dirty="0" err="1" smtClean="0"/>
              <a:t>testing</a:t>
            </a:r>
            <a:r>
              <a:rPr lang="fi-FI" sz="1200" dirty="0" smtClean="0"/>
              <a:t> + </a:t>
            </a:r>
            <a:r>
              <a:rPr lang="fi-FI" sz="1200" dirty="0" err="1" smtClean="0"/>
              <a:t>refactoring</a:t>
            </a:r>
            <a:r>
              <a:rPr lang="fi-FI" sz="1200" dirty="0" smtClean="0"/>
              <a:t>, </a:t>
            </a:r>
            <a:r>
              <a:rPr lang="fi-FI" sz="1200" dirty="0" err="1" smtClean="0"/>
              <a:t>later</a:t>
            </a:r>
            <a:r>
              <a:rPr lang="fi-FI" sz="1200" dirty="0" smtClean="0"/>
              <a:t> </a:t>
            </a:r>
            <a:r>
              <a:rPr lang="fi-FI" sz="1200" dirty="0" err="1" smtClean="0"/>
              <a:t>selenium</a:t>
            </a:r>
            <a:endParaRPr lang="fi-FI" sz="1200" dirty="0" smtClean="0"/>
          </a:p>
          <a:p>
            <a:r>
              <a:rPr lang="fi-FI" sz="1400" dirty="0" err="1" smtClean="0"/>
              <a:t>Enable</a:t>
            </a:r>
            <a:r>
              <a:rPr lang="fi-FI" sz="1400" dirty="0" smtClean="0"/>
              <a:t> </a:t>
            </a:r>
            <a:r>
              <a:rPr lang="fi-FI" sz="1400" dirty="0" err="1" smtClean="0"/>
              <a:t>trainings</a:t>
            </a:r>
            <a:r>
              <a:rPr lang="fi-FI" sz="1400" dirty="0" smtClean="0"/>
              <a:t> and </a:t>
            </a:r>
            <a:r>
              <a:rPr lang="fi-FI" sz="1400" dirty="0" err="1" smtClean="0"/>
              <a:t>skill</a:t>
            </a:r>
            <a:r>
              <a:rPr lang="fi-FI" sz="1400" dirty="0" smtClean="0"/>
              <a:t> </a:t>
            </a:r>
            <a:r>
              <a:rPr lang="fi-FI" sz="1400" dirty="0" err="1" smtClean="0"/>
              <a:t>building</a:t>
            </a:r>
            <a:endParaRPr lang="fi-FI" sz="1400" dirty="0" smtClean="0"/>
          </a:p>
          <a:p>
            <a:pPr lvl="1"/>
            <a:r>
              <a:rPr lang="fi-FI" sz="1200" dirty="0" err="1" smtClean="0"/>
              <a:t>Example</a:t>
            </a:r>
            <a:r>
              <a:rPr lang="fi-FI" sz="1200" dirty="0" smtClean="0"/>
              <a:t>: </a:t>
            </a:r>
            <a:r>
              <a:rPr lang="fi-FI" sz="1200" dirty="0" err="1" smtClean="0"/>
              <a:t>code</a:t>
            </a:r>
            <a:r>
              <a:rPr lang="fi-FI" sz="1200" dirty="0" smtClean="0"/>
              <a:t> </a:t>
            </a:r>
            <a:r>
              <a:rPr lang="fi-FI" sz="1200" dirty="0" err="1" smtClean="0"/>
              <a:t>retreat</a:t>
            </a:r>
            <a:r>
              <a:rPr lang="fi-FI" sz="1200" dirty="0" smtClean="0"/>
              <a:t>, </a:t>
            </a:r>
            <a:r>
              <a:rPr lang="fi-FI" sz="1200" dirty="0" err="1" smtClean="0"/>
              <a:t>sending</a:t>
            </a:r>
            <a:r>
              <a:rPr lang="fi-FI" sz="1200" dirty="0" smtClean="0"/>
              <a:t> </a:t>
            </a:r>
            <a:r>
              <a:rPr lang="fi-FI" sz="1200" dirty="0" err="1" smtClean="0"/>
              <a:t>people</a:t>
            </a:r>
            <a:r>
              <a:rPr lang="fi-FI" sz="1200" dirty="0" smtClean="0"/>
              <a:t> </a:t>
            </a:r>
            <a:r>
              <a:rPr lang="fi-FI" sz="1200" dirty="0" err="1" smtClean="0"/>
              <a:t>abroad</a:t>
            </a:r>
            <a:endParaRPr lang="fi-FI" sz="1200" dirty="0" smtClean="0"/>
          </a:p>
          <a:p>
            <a:r>
              <a:rPr lang="fi-FI" sz="1400" dirty="0" err="1" smtClean="0"/>
              <a:t>Pair</a:t>
            </a:r>
            <a:r>
              <a:rPr lang="fi-FI" sz="1400" dirty="0" smtClean="0"/>
              <a:t> </a:t>
            </a:r>
            <a:r>
              <a:rPr lang="fi-FI" sz="1400" dirty="0" err="1" smtClean="0"/>
              <a:t>up</a:t>
            </a:r>
            <a:r>
              <a:rPr lang="fi-FI" sz="1400" dirty="0" smtClean="0"/>
              <a:t> </a:t>
            </a:r>
            <a:r>
              <a:rPr lang="fi-FI" sz="1400" dirty="0" err="1" smtClean="0"/>
              <a:t>with</a:t>
            </a:r>
            <a:r>
              <a:rPr lang="fi-FI" sz="1400" dirty="0" smtClean="0"/>
              <a:t> </a:t>
            </a:r>
            <a:r>
              <a:rPr lang="fi-FI" sz="1400" dirty="0" err="1" smtClean="0"/>
              <a:t>developers</a:t>
            </a:r>
            <a:r>
              <a:rPr lang="fi-FI" sz="1400" dirty="0" smtClean="0"/>
              <a:t> for </a:t>
            </a:r>
            <a:r>
              <a:rPr lang="fi-FI" sz="1400" dirty="0" err="1" smtClean="0"/>
              <a:t>shared</a:t>
            </a:r>
            <a:r>
              <a:rPr lang="fi-FI" sz="1400" dirty="0" smtClean="0"/>
              <a:t> </a:t>
            </a:r>
            <a:r>
              <a:rPr lang="fi-FI" sz="1400" dirty="0" err="1" smtClean="0"/>
              <a:t>experiences</a:t>
            </a:r>
            <a:r>
              <a:rPr lang="fi-FI" sz="1400" dirty="0" smtClean="0"/>
              <a:t> on </a:t>
            </a:r>
            <a:r>
              <a:rPr lang="fi-FI" sz="1400" dirty="0" err="1" smtClean="0"/>
              <a:t>quality</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together</a:t>
            </a:r>
            <a:r>
              <a:rPr lang="fi-FI" sz="1200" baseline="0" dirty="0" smtClean="0"/>
              <a:t> with </a:t>
            </a:r>
            <a:r>
              <a:rPr lang="fi-FI" sz="1200" baseline="0" dirty="0" err="1" smtClean="0"/>
              <a:t>devs</a:t>
            </a:r>
            <a:r>
              <a:rPr lang="fi-FI" sz="1200" baseline="0" dirty="0" smtClean="0"/>
              <a:t>, </a:t>
            </a:r>
            <a:r>
              <a:rPr lang="fi-FI" sz="1200" baseline="0" dirty="0" err="1" smtClean="0"/>
              <a:t>inventory</a:t>
            </a:r>
            <a:r>
              <a:rPr lang="fi-FI" sz="1200" baseline="0" dirty="0" smtClean="0"/>
              <a:t> management (</a:t>
            </a:r>
            <a:r>
              <a:rPr lang="fi-FI" sz="1200" baseline="0" dirty="0" err="1" smtClean="0"/>
              <a:t>avoiding</a:t>
            </a:r>
            <a:r>
              <a:rPr lang="fi-FI" sz="1200" baseline="0" dirty="0" smtClean="0"/>
              <a:t> </a:t>
            </a:r>
            <a:r>
              <a:rPr lang="fi-FI" sz="1200" baseline="0" dirty="0" err="1" smtClean="0"/>
              <a:t>overlaps</a:t>
            </a:r>
            <a:r>
              <a:rPr lang="fi-FI" sz="1200" baseline="0" dirty="0" smtClean="0"/>
              <a:t>) and GD (</a:t>
            </a:r>
            <a:r>
              <a:rPr lang="fi-FI" sz="1200" baseline="0" dirty="0" err="1" smtClean="0"/>
              <a:t>creating</a:t>
            </a:r>
            <a:r>
              <a:rPr lang="fi-FI" sz="1200" baseline="0" dirty="0" smtClean="0"/>
              <a:t> </a:t>
            </a:r>
            <a:r>
              <a:rPr lang="fi-FI" sz="1200" baseline="0" dirty="0" err="1" smtClean="0"/>
              <a:t>shared</a:t>
            </a:r>
            <a:r>
              <a:rPr lang="fi-FI" sz="1200" baseline="0" dirty="0" smtClean="0"/>
              <a:t> </a:t>
            </a:r>
            <a:r>
              <a:rPr lang="fi-FI" sz="1200" baseline="0" dirty="0" err="1" smtClean="0"/>
              <a:t>experience</a:t>
            </a:r>
            <a:r>
              <a:rPr lang="fi-FI" sz="1200" baseline="0" dirty="0" smtClean="0"/>
              <a:t> of </a:t>
            </a:r>
            <a:r>
              <a:rPr lang="fi-FI" sz="1200" baseline="0" dirty="0" err="1" smtClean="0"/>
              <a:t>quality</a:t>
            </a:r>
            <a:r>
              <a:rPr lang="fi-FI" sz="1200" baseline="0" dirty="0" smtClean="0"/>
              <a:t>)</a:t>
            </a:r>
            <a:endParaRPr lang="fi-FI" sz="1200" dirty="0" smtClean="0"/>
          </a:p>
          <a:p>
            <a:r>
              <a:rPr lang="fi-FI" sz="1400" dirty="0" err="1" smtClean="0"/>
              <a:t>Challenge</a:t>
            </a:r>
            <a:r>
              <a:rPr lang="fi-FI" sz="1400" dirty="0" smtClean="0"/>
              <a:t> </a:t>
            </a:r>
            <a:r>
              <a:rPr lang="fi-FI" sz="1400" dirty="0" err="1" smtClean="0"/>
              <a:t>requirements</a:t>
            </a:r>
            <a:r>
              <a:rPr lang="fi-FI" sz="1400" dirty="0" smtClean="0"/>
              <a:t> </a:t>
            </a:r>
            <a:r>
              <a:rPr lang="fi-FI" sz="1400" dirty="0" err="1" smtClean="0"/>
              <a:t>with</a:t>
            </a:r>
            <a:r>
              <a:rPr lang="fi-FI" sz="1400" dirty="0" smtClean="0"/>
              <a:t> </a:t>
            </a:r>
            <a:r>
              <a:rPr lang="fi-FI" sz="1400" dirty="0" err="1" smtClean="0"/>
              <a:t>product</a:t>
            </a:r>
            <a:r>
              <a:rPr lang="fi-FI" sz="1400" dirty="0" smtClean="0"/>
              <a:t> management</a:t>
            </a:r>
          </a:p>
          <a:p>
            <a:pPr lvl="1"/>
            <a:r>
              <a:rPr lang="fi-FI" sz="1200" dirty="0" err="1" smtClean="0"/>
              <a:t>Example</a:t>
            </a:r>
            <a:r>
              <a:rPr lang="fi-FI" sz="1200" dirty="0" smtClean="0"/>
              <a:t>: </a:t>
            </a:r>
            <a:r>
              <a:rPr lang="fi-FI" sz="1200" dirty="0" err="1" smtClean="0"/>
              <a:t>spec</a:t>
            </a:r>
            <a:r>
              <a:rPr lang="fi-FI" sz="1200" dirty="0" smtClean="0"/>
              <a:t> </a:t>
            </a:r>
            <a:r>
              <a:rPr lang="fi-FI" sz="1200" dirty="0" err="1" smtClean="0"/>
              <a:t>rewrite</a:t>
            </a:r>
            <a:r>
              <a:rPr lang="fi-FI" sz="1200" dirty="0" smtClean="0"/>
              <a:t> </a:t>
            </a:r>
            <a:r>
              <a:rPr lang="fi-FI" sz="1200" dirty="0" err="1" smtClean="0"/>
              <a:t>prior</a:t>
            </a:r>
            <a:r>
              <a:rPr lang="fi-FI" sz="1200" dirty="0" smtClean="0"/>
              <a:t> to </a:t>
            </a:r>
            <a:r>
              <a:rPr lang="fi-FI" sz="1200" dirty="0" err="1" smtClean="0"/>
              <a:t>implementation</a:t>
            </a:r>
            <a:r>
              <a:rPr lang="fi-FI" sz="1200" dirty="0" smtClean="0"/>
              <a:t> for </a:t>
            </a:r>
            <a:r>
              <a:rPr lang="fi-FI" sz="1200" dirty="0" err="1" smtClean="0"/>
              <a:t>equipment</a:t>
            </a:r>
            <a:r>
              <a:rPr lang="fi-FI" sz="1200" dirty="0" smtClean="0"/>
              <a:t> </a:t>
            </a:r>
            <a:r>
              <a:rPr lang="fi-FI" sz="1200" dirty="0" err="1" smtClean="0"/>
              <a:t>acceptance</a:t>
            </a:r>
            <a:r>
              <a:rPr lang="fi-FI" sz="1200" dirty="0" smtClean="0"/>
              <a:t> feature</a:t>
            </a:r>
          </a:p>
          <a:p>
            <a:r>
              <a:rPr lang="fi-FI" sz="1400" dirty="0" err="1" smtClean="0"/>
              <a:t>Negotiate</a:t>
            </a:r>
            <a:r>
              <a:rPr lang="fi-FI" sz="1400" dirty="0" smtClean="0"/>
              <a:t> </a:t>
            </a:r>
            <a:r>
              <a:rPr lang="fi-FI" sz="1400" dirty="0" err="1" smtClean="0"/>
              <a:t>right</a:t>
            </a:r>
            <a:r>
              <a:rPr lang="fi-FI" sz="1400" dirty="0" smtClean="0"/>
              <a:t> </a:t>
            </a:r>
            <a:r>
              <a:rPr lang="fi-FI" sz="1400" dirty="0" err="1" smtClean="0"/>
              <a:t>skillset</a:t>
            </a:r>
            <a:r>
              <a:rPr lang="fi-FI" sz="1400" dirty="0" smtClean="0"/>
              <a:t> </a:t>
            </a:r>
            <a:r>
              <a:rPr lang="fi-FI" sz="1400" dirty="0" err="1" smtClean="0"/>
              <a:t>ratios</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more</a:t>
            </a:r>
            <a:r>
              <a:rPr lang="fi-FI" sz="1200" dirty="0" smtClean="0"/>
              <a:t> </a:t>
            </a:r>
            <a:r>
              <a:rPr lang="fi-FI" sz="1200" dirty="0" err="1" smtClean="0"/>
              <a:t>skilled</a:t>
            </a:r>
            <a:r>
              <a:rPr lang="fi-FI" sz="1200" dirty="0" smtClean="0"/>
              <a:t> </a:t>
            </a:r>
            <a:r>
              <a:rPr lang="fi-FI" sz="1200" dirty="0" err="1" smtClean="0"/>
              <a:t>testing</a:t>
            </a:r>
            <a:r>
              <a:rPr lang="fi-FI" sz="1200" dirty="0" smtClean="0"/>
              <a:t> and UI </a:t>
            </a:r>
            <a:r>
              <a:rPr lang="fi-FI" sz="1200" dirty="0" err="1" smtClean="0"/>
              <a:t>specialists</a:t>
            </a:r>
            <a:endParaRPr lang="fi-FI" sz="1200" dirty="0" smtClean="0"/>
          </a:p>
          <a:p>
            <a:pPr lvl="1"/>
            <a:r>
              <a:rPr lang="fi-FI" sz="1200" dirty="0" err="1" smtClean="0"/>
              <a:t>Example</a:t>
            </a:r>
            <a:r>
              <a:rPr lang="fi-FI" sz="1200" dirty="0" smtClean="0"/>
              <a:t>: </a:t>
            </a:r>
            <a:r>
              <a:rPr lang="fi-FI" sz="1200" dirty="0" err="1" smtClean="0"/>
              <a:t>let</a:t>
            </a:r>
            <a:r>
              <a:rPr lang="fi-FI" sz="1200" dirty="0" smtClean="0"/>
              <a:t> 2 </a:t>
            </a:r>
            <a:r>
              <a:rPr lang="fi-FI" sz="1200" dirty="0" err="1" smtClean="0"/>
              <a:t>people</a:t>
            </a:r>
            <a:r>
              <a:rPr lang="fi-FI" sz="1200" dirty="0" smtClean="0"/>
              <a:t> </a:t>
            </a:r>
            <a:r>
              <a:rPr lang="fi-FI" sz="1200" dirty="0" err="1" smtClean="0"/>
              <a:t>go</a:t>
            </a:r>
            <a:endParaRPr lang="fi-FI" sz="1200" dirty="0" smtClean="0"/>
          </a:p>
          <a:p>
            <a:r>
              <a:rPr lang="fi-FI" sz="1400" dirty="0" err="1" smtClean="0"/>
              <a:t>Point</a:t>
            </a:r>
            <a:r>
              <a:rPr lang="fi-FI" sz="1400" dirty="0" smtClean="0"/>
              <a:t> out </a:t>
            </a:r>
            <a:r>
              <a:rPr lang="fi-FI" sz="1400" dirty="0" err="1" smtClean="0"/>
              <a:t>things</a:t>
            </a:r>
            <a:r>
              <a:rPr lang="fi-FI" sz="1400" dirty="0" smtClean="0"/>
              <a:t> </a:t>
            </a:r>
            <a:r>
              <a:rPr lang="fi-FI" sz="1400" dirty="0" err="1" smtClean="0"/>
              <a:t>that</a:t>
            </a:r>
            <a:r>
              <a:rPr lang="fi-FI" sz="1400" dirty="0" smtClean="0"/>
              <a:t> </a:t>
            </a:r>
            <a:r>
              <a:rPr lang="fi-FI" sz="1400" dirty="0" err="1" smtClean="0"/>
              <a:t>don’t</a:t>
            </a:r>
            <a:r>
              <a:rPr lang="fi-FI" sz="1400" dirty="0" smtClean="0"/>
              <a:t> </a:t>
            </a:r>
            <a:r>
              <a:rPr lang="fi-FI" sz="1400" dirty="0" err="1" smtClean="0"/>
              <a:t>work</a:t>
            </a:r>
            <a:endParaRPr lang="fi-FI" sz="1400" dirty="0" smtClean="0"/>
          </a:p>
          <a:p>
            <a:pPr lvl="1"/>
            <a:r>
              <a:rPr lang="fi-FI" sz="1200" dirty="0" err="1" smtClean="0"/>
              <a:t>Example</a:t>
            </a:r>
            <a:r>
              <a:rPr lang="fi-FI" sz="1200" dirty="0" smtClean="0"/>
              <a:t>: </a:t>
            </a:r>
            <a:r>
              <a:rPr lang="fi-FI" sz="1200" dirty="0" err="1" smtClean="0"/>
              <a:t>unhappiness</a:t>
            </a:r>
            <a:endParaRPr lang="fi-FI" sz="1200" dirty="0" smtClean="0"/>
          </a:p>
          <a:p>
            <a:r>
              <a:rPr lang="fi-FI" sz="1400" dirty="0" err="1" smtClean="0"/>
              <a:t>Make</a:t>
            </a:r>
            <a:r>
              <a:rPr lang="fi-FI" sz="1400" dirty="0" smtClean="0"/>
              <a:t> </a:t>
            </a:r>
            <a:r>
              <a:rPr lang="fi-FI" sz="1400" dirty="0" err="1" smtClean="0"/>
              <a:t>efforts</a:t>
            </a:r>
            <a:r>
              <a:rPr lang="fi-FI" sz="1400" dirty="0" smtClean="0"/>
              <a:t> </a:t>
            </a:r>
            <a:r>
              <a:rPr lang="fi-FI" sz="1400" dirty="0" err="1" smtClean="0"/>
              <a:t>needed</a:t>
            </a:r>
            <a:r>
              <a:rPr lang="fi-FI" sz="1400" dirty="0" smtClean="0"/>
              <a:t> </a:t>
            </a:r>
            <a:r>
              <a:rPr lang="fi-FI" sz="1400" dirty="0" err="1" smtClean="0"/>
              <a:t>with</a:t>
            </a:r>
            <a:r>
              <a:rPr lang="fi-FI" sz="1400" dirty="0" smtClean="0"/>
              <a:t> </a:t>
            </a:r>
            <a:r>
              <a:rPr lang="fi-FI" sz="1400" dirty="0" err="1" smtClean="0"/>
              <a:t>skilled</a:t>
            </a:r>
            <a:r>
              <a:rPr lang="fi-FI" sz="1400" dirty="0" smtClean="0"/>
              <a:t> </a:t>
            </a:r>
            <a:r>
              <a:rPr lang="fi-FI" sz="1400" dirty="0" err="1" smtClean="0"/>
              <a:t>testing</a:t>
            </a:r>
            <a:r>
              <a:rPr lang="fi-FI" sz="1400" dirty="0" smtClean="0"/>
              <a:t> </a:t>
            </a:r>
            <a:r>
              <a:rPr lang="fi-FI" sz="1400" dirty="0" err="1" smtClean="0"/>
              <a:t>visible</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backlog</a:t>
            </a:r>
            <a:r>
              <a:rPr lang="fi-FI" sz="1200" dirty="0" smtClean="0"/>
              <a:t>, </a:t>
            </a:r>
            <a:r>
              <a:rPr lang="fi-FI" sz="1200" dirty="0" err="1" smtClean="0"/>
              <a:t>what</a:t>
            </a:r>
            <a:r>
              <a:rPr lang="fi-FI" sz="1200" dirty="0" smtClean="0"/>
              <a:t> </a:t>
            </a:r>
            <a:r>
              <a:rPr lang="fi-FI" sz="1200" dirty="0" err="1" smtClean="0"/>
              <a:t>gets</a:t>
            </a:r>
            <a:r>
              <a:rPr lang="fi-FI" sz="1200" dirty="0" smtClean="0"/>
              <a:t> </a:t>
            </a:r>
            <a:r>
              <a:rPr lang="fi-FI" sz="1200" dirty="0" err="1" smtClean="0"/>
              <a:t>tested</a:t>
            </a:r>
            <a:r>
              <a:rPr lang="fi-FI" sz="1200" dirty="0" smtClean="0"/>
              <a:t> </a:t>
            </a:r>
            <a:r>
              <a:rPr lang="fi-FI" sz="1200" dirty="0" err="1" smtClean="0"/>
              <a:t>well</a:t>
            </a:r>
            <a:r>
              <a:rPr lang="fi-FI" sz="1200" dirty="0" smtClean="0"/>
              <a:t> and </a:t>
            </a:r>
            <a:r>
              <a:rPr lang="fi-FI" sz="1200" dirty="0" err="1" smtClean="0"/>
              <a:t>what</a:t>
            </a:r>
            <a:r>
              <a:rPr lang="fi-FI" sz="1200" dirty="0" smtClean="0"/>
              <a:t> </a:t>
            </a:r>
            <a:r>
              <a:rPr lang="fi-FI" sz="1200" dirty="0" err="1" smtClean="0"/>
              <a:t>not</a:t>
            </a:r>
            <a:endParaRPr lang="fi-FI" sz="1200" dirty="0" smtClean="0"/>
          </a:p>
          <a:p>
            <a:r>
              <a:rPr lang="fi-FI" sz="1400" dirty="0" err="1" smtClean="0"/>
              <a:t>Fix</a:t>
            </a:r>
            <a:r>
              <a:rPr lang="fi-FI" sz="1400" dirty="0" smtClean="0"/>
              <a:t> </a:t>
            </a:r>
            <a:r>
              <a:rPr lang="fi-FI" sz="1400" dirty="0" err="1" smtClean="0"/>
              <a:t>typos</a:t>
            </a:r>
            <a:endParaRPr lang="fi-FI" sz="1400" dirty="0" smtClean="0"/>
          </a:p>
          <a:p>
            <a:pPr lvl="1"/>
            <a:r>
              <a:rPr lang="fi-FI" sz="1200" dirty="0" err="1" smtClean="0"/>
              <a:t>Example</a:t>
            </a:r>
            <a:r>
              <a:rPr lang="fi-FI" sz="1200" dirty="0" smtClean="0"/>
              <a:t>: </a:t>
            </a:r>
            <a:r>
              <a:rPr lang="fi-FI" sz="1200" dirty="0" err="1" smtClean="0"/>
              <a:t>reporting</a:t>
            </a:r>
            <a:r>
              <a:rPr lang="fi-FI" sz="1200" dirty="0" smtClean="0"/>
              <a:t> vs. </a:t>
            </a:r>
            <a:r>
              <a:rPr lang="fi-FI" sz="1200" dirty="0" err="1" smtClean="0"/>
              <a:t>fixing</a:t>
            </a:r>
            <a:r>
              <a:rPr lang="fi-FI" sz="1200" dirty="0" smtClean="0"/>
              <a:t> </a:t>
            </a:r>
            <a:r>
              <a:rPr lang="fi-FI" sz="1200" dirty="0" err="1" smtClean="0"/>
              <a:t>time</a:t>
            </a:r>
            <a:endParaRPr lang="fi-FI" sz="1200" dirty="0" smtClean="0"/>
          </a:p>
          <a:p>
            <a:r>
              <a:rPr lang="fi-FI" sz="1400" dirty="0" err="1" smtClean="0"/>
              <a:t>Create</a:t>
            </a:r>
            <a:r>
              <a:rPr lang="fi-FI" sz="1400" dirty="0" smtClean="0"/>
              <a:t> &amp; </a:t>
            </a:r>
            <a:r>
              <a:rPr lang="fi-FI" sz="1400" dirty="0" err="1" smtClean="0"/>
              <a:t>Review</a:t>
            </a:r>
            <a:r>
              <a:rPr lang="fi-FI" sz="1400" dirty="0" smtClean="0"/>
              <a:t> </a:t>
            </a:r>
            <a:r>
              <a:rPr lang="fi-FI" sz="1400" dirty="0" err="1" smtClean="0"/>
              <a:t>unit</a:t>
            </a:r>
            <a:r>
              <a:rPr lang="fi-FI" sz="1400" dirty="0" smtClean="0"/>
              <a:t> &amp; </a:t>
            </a:r>
            <a:r>
              <a:rPr lang="fi-FI" sz="1400" dirty="0" err="1" smtClean="0"/>
              <a:t>Selenium</a:t>
            </a:r>
            <a:r>
              <a:rPr lang="fi-FI" sz="1400" dirty="0" smtClean="0"/>
              <a:t> </a:t>
            </a:r>
            <a:r>
              <a:rPr lang="fi-FI" sz="1400" dirty="0" err="1" smtClean="0"/>
              <a:t>test</a:t>
            </a:r>
            <a:r>
              <a:rPr lang="fi-FI" sz="1400" dirty="0" smtClean="0"/>
              <a:t> </a:t>
            </a:r>
            <a:r>
              <a:rPr lang="fi-FI" sz="1400" dirty="0" err="1" smtClean="0"/>
              <a:t>ideas</a:t>
            </a:r>
            <a:endParaRPr lang="fi-FI" sz="1400" dirty="0" smtClean="0"/>
          </a:p>
          <a:p>
            <a:pPr lvl="1"/>
            <a:r>
              <a:rPr lang="fi-FI" sz="1200" dirty="0" err="1" smtClean="0"/>
              <a:t>Example</a:t>
            </a:r>
            <a:r>
              <a:rPr lang="fi-FI" sz="1200" dirty="0" smtClean="0"/>
              <a:t>: KSP</a:t>
            </a:r>
          </a:p>
          <a:p>
            <a:r>
              <a:rPr lang="fi-FI" sz="1400" dirty="0" err="1" smtClean="0"/>
              <a:t>Provide</a:t>
            </a:r>
            <a:r>
              <a:rPr lang="fi-FI" sz="1400" dirty="0" smtClean="0"/>
              <a:t> </a:t>
            </a:r>
            <a:r>
              <a:rPr lang="fi-FI" sz="1400" dirty="0" err="1" smtClean="0"/>
              <a:t>ideas</a:t>
            </a:r>
            <a:r>
              <a:rPr lang="fi-FI" sz="1400" dirty="0" smtClean="0"/>
              <a:t> for </a:t>
            </a:r>
            <a:r>
              <a:rPr lang="fi-FI" sz="1400" dirty="0" err="1" smtClean="0"/>
              <a:t>how</a:t>
            </a:r>
            <a:r>
              <a:rPr lang="fi-FI" sz="1400" dirty="0" smtClean="0"/>
              <a:t> to </a:t>
            </a:r>
            <a:r>
              <a:rPr lang="fi-FI" sz="1400" dirty="0" err="1" smtClean="0"/>
              <a:t>test</a:t>
            </a:r>
            <a:r>
              <a:rPr lang="fi-FI" sz="1400" dirty="0" smtClean="0"/>
              <a:t> a business </a:t>
            </a:r>
            <a:r>
              <a:rPr lang="fi-FI" sz="1400" dirty="0" err="1" smtClean="0"/>
              <a:t>model</a:t>
            </a:r>
            <a:endParaRPr lang="fi-FI" sz="1400" dirty="0" smtClean="0"/>
          </a:p>
          <a:p>
            <a:pPr lvl="1"/>
            <a:r>
              <a:rPr lang="fi-FI" sz="1200" dirty="0" err="1" smtClean="0"/>
              <a:t>Example</a:t>
            </a:r>
            <a:r>
              <a:rPr lang="fi-FI" sz="1200" dirty="0" smtClean="0"/>
              <a:t>: GD </a:t>
            </a:r>
            <a:r>
              <a:rPr lang="fi-FI" sz="1200" dirty="0" err="1" smtClean="0"/>
              <a:t>productization</a:t>
            </a:r>
            <a:endParaRPr lang="fi-FI" sz="1200" dirty="0" smtClean="0"/>
          </a:p>
          <a:p>
            <a:r>
              <a:rPr lang="fi-FI" sz="1400" dirty="0" err="1" smtClean="0"/>
              <a:t>Create</a:t>
            </a:r>
            <a:r>
              <a:rPr lang="fi-FI" sz="1400" dirty="0" smtClean="0"/>
              <a:t> </a:t>
            </a:r>
            <a:r>
              <a:rPr lang="fi-FI" sz="1400" dirty="0" err="1" smtClean="0"/>
              <a:t>User</a:t>
            </a:r>
            <a:r>
              <a:rPr lang="fi-FI" sz="1400" dirty="0" smtClean="0"/>
              <a:t> Help </a:t>
            </a:r>
            <a:r>
              <a:rPr lang="fi-FI" sz="1400" dirty="0" err="1" smtClean="0"/>
              <a:t>Documentation</a:t>
            </a:r>
            <a:endParaRPr lang="fi-FI" sz="1400" dirty="0" smtClean="0"/>
          </a:p>
          <a:p>
            <a:pPr lvl="1"/>
            <a:r>
              <a:rPr lang="fi-FI" sz="1200" dirty="0" err="1" smtClean="0"/>
              <a:t>Example</a:t>
            </a:r>
            <a:r>
              <a:rPr lang="fi-FI" sz="1200" dirty="0" smtClean="0"/>
              <a:t>: GD Help</a:t>
            </a:r>
          </a:p>
          <a:p>
            <a:r>
              <a:rPr lang="fi-FI" sz="1400" dirty="0" err="1" smtClean="0"/>
              <a:t>Provide</a:t>
            </a:r>
            <a:r>
              <a:rPr lang="fi-FI" sz="1400" dirty="0" smtClean="0"/>
              <a:t> </a:t>
            </a:r>
            <a:r>
              <a:rPr lang="fi-FI" sz="1400" dirty="0" err="1" smtClean="0"/>
              <a:t>quality</a:t>
            </a:r>
            <a:r>
              <a:rPr lang="fi-FI" sz="1400" dirty="0" smtClean="0"/>
              <a:t> </a:t>
            </a:r>
            <a:r>
              <a:rPr lang="fi-FI" sz="1400" dirty="0" err="1" smtClean="0"/>
              <a:t>perspective</a:t>
            </a:r>
            <a:r>
              <a:rPr lang="fi-FI" sz="1400" dirty="0" smtClean="0"/>
              <a:t> for </a:t>
            </a:r>
            <a:r>
              <a:rPr lang="fi-FI" sz="1400" dirty="0" err="1" smtClean="0"/>
              <a:t>steering</a:t>
            </a:r>
            <a:r>
              <a:rPr lang="fi-FI" sz="1400" dirty="0" smtClean="0"/>
              <a:t> </a:t>
            </a:r>
            <a:r>
              <a:rPr lang="fi-FI" sz="1400" dirty="0" err="1" smtClean="0"/>
              <a:t>groups</a:t>
            </a:r>
            <a:endParaRPr lang="fi-FI" sz="1400" dirty="0" smtClean="0"/>
          </a:p>
          <a:p>
            <a:pPr lvl="1"/>
            <a:r>
              <a:rPr lang="fi-FI" sz="1200" dirty="0" err="1" smtClean="0"/>
              <a:t>Example</a:t>
            </a:r>
            <a:r>
              <a:rPr lang="fi-FI" sz="1200" dirty="0" smtClean="0"/>
              <a:t>: </a:t>
            </a:r>
            <a:r>
              <a:rPr lang="fi-FI" sz="1200" dirty="0" err="1" smtClean="0"/>
              <a:t>Regular</a:t>
            </a:r>
            <a:r>
              <a:rPr lang="fi-FI" sz="1200" dirty="0" smtClean="0"/>
              <a:t> </a:t>
            </a:r>
            <a:r>
              <a:rPr lang="fi-FI" sz="1200" dirty="0" err="1" smtClean="0"/>
              <a:t>reviews</a:t>
            </a:r>
            <a:r>
              <a:rPr lang="fi-FI" sz="1200" dirty="0" smtClean="0"/>
              <a:t> of </a:t>
            </a:r>
            <a:r>
              <a:rPr lang="fi-FI" sz="1200" dirty="0" err="1" smtClean="0"/>
              <a:t>how</a:t>
            </a:r>
            <a:r>
              <a:rPr lang="fi-FI" sz="1200" dirty="0" smtClean="0"/>
              <a:t> </a:t>
            </a:r>
            <a:r>
              <a:rPr lang="fi-FI" sz="1200" dirty="0" err="1" smtClean="0"/>
              <a:t>we</a:t>
            </a:r>
            <a:r>
              <a:rPr lang="fi-FI" sz="1200" dirty="0" smtClean="0"/>
              <a:t> </a:t>
            </a:r>
            <a:r>
              <a:rPr lang="fi-FI" sz="1200" dirty="0" err="1" smtClean="0"/>
              <a:t>are</a:t>
            </a:r>
            <a:r>
              <a:rPr lang="fi-FI" sz="1200" dirty="0" smtClean="0"/>
              <a:t> </a:t>
            </a:r>
            <a:r>
              <a:rPr lang="fi-FI" sz="1200" dirty="0" err="1" smtClean="0"/>
              <a:t>doing</a:t>
            </a:r>
            <a:endParaRPr lang="fi-FI" sz="1200" dirty="0" smtClean="0"/>
          </a:p>
          <a:p>
            <a:r>
              <a:rPr lang="fi-FI" sz="1400" dirty="0" err="1" smtClean="0"/>
              <a:t>Present</a:t>
            </a:r>
            <a:r>
              <a:rPr lang="fi-FI" sz="1400" dirty="0" smtClean="0"/>
              <a:t> for </a:t>
            </a:r>
            <a:r>
              <a:rPr lang="fi-FI" sz="1400" dirty="0" err="1" smtClean="0"/>
              <a:t>end</a:t>
            </a:r>
            <a:r>
              <a:rPr lang="fi-FI" sz="1400" dirty="0" smtClean="0"/>
              <a:t> </a:t>
            </a:r>
            <a:r>
              <a:rPr lang="fi-FI" sz="1400" dirty="0" err="1" smtClean="0"/>
              <a:t>users</a:t>
            </a:r>
            <a:r>
              <a:rPr lang="fi-FI" sz="1400" dirty="0" smtClean="0"/>
              <a:t> on </a:t>
            </a:r>
            <a:r>
              <a:rPr lang="fi-FI" sz="1400" dirty="0" err="1" smtClean="0"/>
              <a:t>behalf</a:t>
            </a:r>
            <a:r>
              <a:rPr lang="fi-FI" sz="1400" dirty="0" smtClean="0"/>
              <a:t> of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Sales</a:t>
            </a:r>
            <a:r>
              <a:rPr lang="fi-FI" sz="1200" dirty="0" smtClean="0"/>
              <a:t> </a:t>
            </a:r>
            <a:r>
              <a:rPr lang="fi-FI" sz="1200" dirty="0" err="1" smtClean="0"/>
              <a:t>People’s</a:t>
            </a:r>
            <a:r>
              <a:rPr lang="fi-FI" sz="1200" dirty="0" smtClean="0"/>
              <a:t> </a:t>
            </a:r>
            <a:r>
              <a:rPr lang="fi-FI" sz="1200" dirty="0" err="1" smtClean="0"/>
              <a:t>training</a:t>
            </a:r>
            <a:endParaRPr lang="fi-FI" sz="1200" dirty="0" smtClean="0"/>
          </a:p>
          <a:p>
            <a:pPr lvl="1"/>
            <a:endParaRPr lang="fi-FI" sz="1200" dirty="0" smtClean="0"/>
          </a:p>
        </p:txBody>
      </p:sp>
      <p:sp>
        <p:nvSpPr>
          <p:cNvPr id="4" name="Dian numeron paikkamerkki 3"/>
          <p:cNvSpPr>
            <a:spLocks noGrp="1"/>
          </p:cNvSpPr>
          <p:nvPr>
            <p:ph type="sldNum" sz="quarter" idx="10"/>
          </p:nvPr>
        </p:nvSpPr>
        <p:spPr/>
        <p:txBody>
          <a:bodyPr/>
          <a:lstStyle/>
          <a:p>
            <a:fld id="{115F98D3-B1CC-43E3-9FBB-560527D97B5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this picture from Llewellyn Falco and I know it’s been going around the internets. Not</a:t>
            </a:r>
            <a:r>
              <a:rPr lang="en-US" baseline="0" dirty="0" smtClean="0"/>
              <a:t> sure who is the original author though. </a:t>
            </a:r>
            <a:r>
              <a:rPr lang="en-US" baseline="0" smtClean="0"/>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8</a:t>
            </a:fld>
            <a:endParaRPr lang="en-US"/>
          </a:p>
        </p:txBody>
      </p:sp>
    </p:spTree>
    <p:extLst>
      <p:ext uri="{BB962C8B-B14F-4D97-AF65-F5344CB8AC3E}">
        <p14:creationId xmlns:p14="http://schemas.microsoft.com/office/powerpoint/2010/main" val="25544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D7148-4EA5-41C6-B852-A6FBBEF5B527}" type="slidenum">
              <a:rPr lang="en-GB"/>
              <a:pPr/>
              <a:t>9</a:t>
            </a:fld>
            <a:endParaRPr lang="en-GB"/>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r>
              <a:rPr lang="fi-FI" dirty="0" err="1"/>
              <a:t>Specialist</a:t>
            </a:r>
            <a:endParaRPr lang="fi-FI" dirty="0"/>
          </a:p>
          <a:p>
            <a:pPr lvl="1"/>
            <a:r>
              <a:rPr lang="fi-FI" dirty="0"/>
              <a:t>Deep </a:t>
            </a:r>
            <a:r>
              <a:rPr lang="fi-FI" dirty="0" err="1"/>
              <a:t>understanding</a:t>
            </a:r>
            <a:r>
              <a:rPr lang="fi-FI" dirty="0"/>
              <a:t> of </a:t>
            </a:r>
            <a:r>
              <a:rPr lang="fi-FI" dirty="0" err="1"/>
              <a:t>some</a:t>
            </a:r>
            <a:r>
              <a:rPr lang="fi-FI" dirty="0"/>
              <a:t> </a:t>
            </a:r>
            <a:r>
              <a:rPr lang="fi-FI" dirty="0" err="1"/>
              <a:t>areas</a:t>
            </a:r>
            <a:endParaRPr lang="fi-FI" dirty="0"/>
          </a:p>
          <a:p>
            <a:r>
              <a:rPr lang="fi-FI" sz="1000" dirty="0" err="1"/>
              <a:t>Get</a:t>
            </a:r>
            <a:r>
              <a:rPr lang="fi-FI" sz="1000" dirty="0"/>
              <a:t> </a:t>
            </a:r>
            <a:r>
              <a:rPr lang="fi-FI" sz="1000" dirty="0" err="1"/>
              <a:t>up</a:t>
            </a:r>
            <a:r>
              <a:rPr lang="fi-FI" sz="1000" dirty="0"/>
              <a:t> to </a:t>
            </a:r>
            <a:r>
              <a:rPr lang="fi-FI" sz="1000" dirty="0" err="1"/>
              <a:t>speed</a:t>
            </a:r>
            <a:r>
              <a:rPr lang="fi-FI" sz="1000" dirty="0"/>
              <a:t> </a:t>
            </a:r>
            <a:r>
              <a:rPr lang="fi-FI" sz="1000" dirty="0" err="1"/>
              <a:t>quickly</a:t>
            </a:r>
            <a:endParaRPr lang="fi-FI" sz="1000" dirty="0"/>
          </a:p>
          <a:p>
            <a:pPr lvl="1"/>
            <a:r>
              <a:rPr lang="fi-FI" sz="1000" dirty="0" err="1"/>
              <a:t>Able</a:t>
            </a:r>
            <a:r>
              <a:rPr lang="fi-FI" sz="1000" dirty="0"/>
              <a:t> to </a:t>
            </a:r>
            <a:r>
              <a:rPr lang="fi-FI" sz="1000" dirty="0" err="1"/>
              <a:t>make</a:t>
            </a:r>
            <a:r>
              <a:rPr lang="fi-FI" sz="1000" dirty="0"/>
              <a:t> </a:t>
            </a:r>
            <a:r>
              <a:rPr lang="fi-FI" sz="1000" dirty="0" err="1"/>
              <a:t>judgements</a:t>
            </a:r>
            <a:r>
              <a:rPr lang="fi-FI" sz="1000" dirty="0"/>
              <a:t> </a:t>
            </a:r>
            <a:r>
              <a:rPr lang="fi-FI" sz="1000" dirty="0" err="1"/>
              <a:t>even</a:t>
            </a:r>
            <a:r>
              <a:rPr lang="fi-FI" sz="1000" dirty="0"/>
              <a:t> </a:t>
            </a:r>
            <a:r>
              <a:rPr lang="fi-FI" sz="1000" dirty="0" err="1"/>
              <a:t>though</a:t>
            </a:r>
            <a:r>
              <a:rPr lang="fi-FI" sz="1000" dirty="0"/>
              <a:t> </a:t>
            </a:r>
            <a:r>
              <a:rPr lang="fi-FI" sz="1000" dirty="0" err="1"/>
              <a:t>subject</a:t>
            </a:r>
            <a:r>
              <a:rPr lang="fi-FI" sz="1000" dirty="0"/>
              <a:t> at </a:t>
            </a:r>
            <a:r>
              <a:rPr lang="fi-FI" sz="1000" dirty="0" err="1"/>
              <a:t>hand</a:t>
            </a:r>
            <a:r>
              <a:rPr lang="fi-FI" sz="1000" dirty="0"/>
              <a:t> </a:t>
            </a:r>
            <a:r>
              <a:rPr lang="fi-FI" sz="1000" dirty="0" err="1"/>
              <a:t>not</a:t>
            </a:r>
            <a:r>
              <a:rPr lang="fi-FI" sz="1000" dirty="0"/>
              <a:t> </a:t>
            </a:r>
            <a:r>
              <a:rPr lang="fi-FI" sz="1000" dirty="0" err="1"/>
              <a:t>mastered</a:t>
            </a:r>
            <a:endParaRPr lang="fi-FI" sz="1000" dirty="0"/>
          </a:p>
          <a:p>
            <a:r>
              <a:rPr lang="fi-FI" sz="1000" dirty="0" err="1"/>
              <a:t>Generalist</a:t>
            </a:r>
            <a:endParaRPr lang="fi-FI" sz="1000" dirty="0"/>
          </a:p>
          <a:p>
            <a:pPr lvl="1"/>
            <a:r>
              <a:rPr lang="fi-FI" sz="1000" dirty="0"/>
              <a:t>Broad </a:t>
            </a:r>
            <a:r>
              <a:rPr lang="fi-FI" sz="1000" dirty="0" err="1"/>
              <a:t>understanding</a:t>
            </a:r>
            <a:r>
              <a:rPr lang="fi-FI" sz="1000" dirty="0"/>
              <a:t> of </a:t>
            </a:r>
            <a:r>
              <a:rPr lang="fi-FI" sz="1000" dirty="0" err="1"/>
              <a:t>many</a:t>
            </a:r>
            <a:r>
              <a:rPr lang="fi-FI" sz="1000" dirty="0"/>
              <a:t> </a:t>
            </a:r>
            <a:r>
              <a:rPr lang="fi-FI" sz="1000" dirty="0" err="1"/>
              <a:t>areas</a:t>
            </a:r>
            <a:endParaRPr lang="fi-FI" sz="1000" dirty="0"/>
          </a:p>
          <a:p>
            <a:r>
              <a:rPr lang="fi-FI" sz="1000" dirty="0" err="1"/>
              <a:t>Domain</a:t>
            </a:r>
            <a:r>
              <a:rPr lang="fi-FI" sz="1000" dirty="0"/>
              <a:t> </a:t>
            </a:r>
            <a:r>
              <a:rPr lang="fi-FI" sz="1000" dirty="0" err="1"/>
              <a:t>knowledge</a:t>
            </a:r>
            <a:endParaRPr lang="fi-FI" sz="1000" dirty="0"/>
          </a:p>
          <a:p>
            <a:pPr lvl="1"/>
            <a:r>
              <a:rPr lang="fi-FI" sz="1000" dirty="0" err="1"/>
              <a:t>User’s</a:t>
            </a:r>
            <a:r>
              <a:rPr lang="fi-FI" sz="1000" dirty="0"/>
              <a:t> </a:t>
            </a:r>
            <a:r>
              <a:rPr lang="fi-FI" sz="1000" dirty="0" err="1"/>
              <a:t>knowledge</a:t>
            </a:r>
            <a:endParaRPr lang="fi-FI" sz="1000" dirty="0"/>
          </a:p>
          <a:p>
            <a:r>
              <a:rPr lang="fi-FI" sz="1000" dirty="0" err="1"/>
              <a:t>Ignorance</a:t>
            </a:r>
            <a:r>
              <a:rPr lang="fi-FI" sz="1000" dirty="0"/>
              <a:t> is </a:t>
            </a:r>
            <a:r>
              <a:rPr lang="fi-FI" sz="1000" dirty="0" err="1"/>
              <a:t>important</a:t>
            </a:r>
            <a:endParaRPr lang="fi-FI" sz="1000" dirty="0"/>
          </a:p>
          <a:p>
            <a:pPr lvl="1"/>
            <a:r>
              <a:rPr lang="fi-FI" sz="1000" dirty="0" err="1"/>
              <a:t>Gaining</a:t>
            </a:r>
            <a:r>
              <a:rPr lang="fi-FI" sz="1000" dirty="0"/>
              <a:t> and </a:t>
            </a:r>
            <a:r>
              <a:rPr lang="fi-FI" sz="1000" dirty="0" err="1"/>
              <a:t>combining</a:t>
            </a:r>
            <a:r>
              <a:rPr lang="fi-FI" sz="1000" dirty="0"/>
              <a:t> </a:t>
            </a:r>
            <a:r>
              <a:rPr lang="fi-FI" sz="1000" dirty="0" err="1"/>
              <a:t>superficial</a:t>
            </a:r>
            <a:r>
              <a:rPr lang="fi-FI" sz="1000" dirty="0"/>
              <a:t> </a:t>
            </a:r>
            <a:r>
              <a:rPr lang="fi-FI" sz="1000" dirty="0" err="1"/>
              <a:t>knowledge</a:t>
            </a:r>
            <a:endParaRPr lang="en-GB" sz="1000"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23340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61129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1253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8422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3656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3247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F7B7C549-6DE3-C647-9143-C7EE1D12DC26}" type="datetimeFigureOut">
              <a:rPr lang="en-US" smtClean="0"/>
              <a:t>04/12/14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42801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F7B7C549-6DE3-C647-9143-C7EE1D12DC26}" type="datetimeFigureOut">
              <a:rPr lang="en-US" smtClean="0"/>
              <a:t>04/12/14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3735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7C549-6DE3-C647-9143-C7EE1D12DC26}" type="datetimeFigureOut">
              <a:rPr lang="en-US" smtClean="0"/>
              <a:t>04/12/14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94395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9409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685529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7C549-6DE3-C647-9143-C7EE1D12DC26}" type="datetimeFigureOut">
              <a:rPr lang="en-US" smtClean="0"/>
              <a:t>04/12/14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FDEB-37A9-3D47-BB17-57B5D5F2707B}" type="slidenum">
              <a:rPr lang="en-US" smtClean="0"/>
              <a:t>‹#›</a:t>
            </a:fld>
            <a:endParaRPr lang="en-US"/>
          </a:p>
        </p:txBody>
      </p:sp>
    </p:spTree>
    <p:extLst>
      <p:ext uri="{BB962C8B-B14F-4D97-AF65-F5344CB8AC3E}">
        <p14:creationId xmlns:p14="http://schemas.microsoft.com/office/powerpoint/2010/main" val="193186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1.0/fi/" TargetMode="External"/><Relationship Id="rId4" Type="http://schemas.openxmlformats.org/officeDocument/2006/relationships/hyperlink" Target="http://creativecommons.org/licenses/by/1.0/fi/deed.en" TargetMode="Externa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 Don’t Code, Am I No Longer Useful?</a:t>
            </a:r>
            <a:endParaRPr lang="en-US" dirty="0"/>
          </a:p>
        </p:txBody>
      </p:sp>
      <p:sp>
        <p:nvSpPr>
          <p:cNvPr id="3" name="Subtitle 2"/>
          <p:cNvSpPr>
            <a:spLocks noGrp="1"/>
          </p:cNvSpPr>
          <p:nvPr>
            <p:ph type="subTitle" idx="1"/>
          </p:nvPr>
        </p:nvSpPr>
        <p:spPr>
          <a:xfrm>
            <a:off x="1662621" y="3886200"/>
            <a:ext cx="6400800" cy="1752600"/>
          </a:xfrm>
        </p:spPr>
        <p:txBody>
          <a:bodyPr>
            <a:noAutofit/>
          </a:bodyPr>
          <a:lstStyle/>
          <a:p>
            <a:pPr>
              <a:defRPr/>
            </a:pPr>
            <a:r>
              <a:rPr lang="fi-FI" sz="2000" b="1" dirty="0"/>
              <a:t>Maaret </a:t>
            </a:r>
            <a:r>
              <a:rPr lang="fi-FI" sz="2000" b="1" dirty="0" smtClean="0"/>
              <a:t>Pyhäjärvi</a:t>
            </a:r>
            <a:endParaRPr lang="fi-FI" sz="2000" dirty="0"/>
          </a:p>
          <a:p>
            <a:pPr>
              <a:defRPr/>
            </a:pPr>
            <a:r>
              <a:rPr lang="fi-FI" sz="2000" dirty="0" err="1" smtClean="0"/>
              <a:t>Email</a:t>
            </a:r>
            <a:r>
              <a:rPr lang="fi-FI" sz="2000" dirty="0" smtClean="0"/>
              <a:t>: &lt;</a:t>
            </a:r>
            <a:r>
              <a:rPr lang="fi-FI" sz="2000" dirty="0" err="1"/>
              <a:t>maaret@iki.fi</a:t>
            </a:r>
            <a:r>
              <a:rPr lang="fi-FI" sz="2000" dirty="0"/>
              <a:t>&gt; | </a:t>
            </a:r>
            <a:r>
              <a:rPr lang="fi-FI" sz="2000" dirty="0" err="1"/>
              <a:t>Twitter</a:t>
            </a:r>
            <a:r>
              <a:rPr lang="fi-FI" sz="2000" dirty="0"/>
              <a:t>: </a:t>
            </a:r>
            <a:r>
              <a:rPr lang="fi-FI" sz="2000" dirty="0" err="1" smtClean="0"/>
              <a:t>maaretp</a:t>
            </a:r>
            <a:endParaRPr lang="fi-FI" sz="2000" dirty="0"/>
          </a:p>
        </p:txBody>
      </p:sp>
      <p:grpSp>
        <p:nvGrpSpPr>
          <p:cNvPr id="4" name="Ryhmä 4"/>
          <p:cNvGrpSpPr/>
          <p:nvPr/>
        </p:nvGrpSpPr>
        <p:grpSpPr>
          <a:xfrm>
            <a:off x="1979712" y="4909577"/>
            <a:ext cx="5648627" cy="798138"/>
            <a:chOff x="1979712" y="4724406"/>
            <a:chExt cx="5648627" cy="798138"/>
          </a:xfrm>
        </p:grpSpPr>
        <p:grpSp>
          <p:nvGrpSpPr>
            <p:cNvPr id="5" name="Group 12"/>
            <p:cNvGrpSpPr>
              <a:grpSpLocks/>
            </p:cNvGrpSpPr>
            <p:nvPr/>
          </p:nvGrpSpPr>
          <p:grpSpPr bwMode="auto">
            <a:xfrm>
              <a:off x="1979712" y="4724406"/>
              <a:ext cx="5648627" cy="798138"/>
              <a:chOff x="838200" y="5486400"/>
              <a:chExt cx="4138247" cy="690391"/>
            </a:xfrm>
          </p:grpSpPr>
          <p:sp>
            <p:nvSpPr>
              <p:cNvPr id="7" name="Rectangle 9"/>
              <p:cNvSpPr/>
              <p:nvPr/>
            </p:nvSpPr>
            <p:spPr>
              <a:xfrm>
                <a:off x="838200" y="5486400"/>
                <a:ext cx="4114800" cy="6858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i-FI" sz="1100"/>
              </a:p>
            </p:txBody>
          </p:sp>
          <p:sp>
            <p:nvSpPr>
              <p:cNvPr id="8" name="TextBox 11"/>
              <p:cNvSpPr txBox="1">
                <a:spLocks noChangeArrowheads="1"/>
              </p:cNvSpPr>
              <p:nvPr/>
            </p:nvSpPr>
            <p:spPr bwMode="auto">
              <a:xfrm>
                <a:off x="2157047" y="5511223"/>
                <a:ext cx="2819400" cy="665568"/>
              </a:xfrm>
              <a:prstGeom prst="rect">
                <a:avLst/>
              </a:prstGeom>
              <a:noFill/>
              <a:ln w="9525">
                <a:noFill/>
                <a:miter lim="800000"/>
                <a:headEnd/>
                <a:tailEnd/>
              </a:ln>
            </p:spPr>
            <p:txBody>
              <a:bodyPr>
                <a:spAutoFit/>
              </a:bodyPr>
              <a:lstStyle/>
              <a:p>
                <a:r>
                  <a:rPr lang="fi-FI" sz="1100" dirty="0" smtClean="0"/>
                  <a:t>Maaret </a:t>
                </a:r>
                <a:r>
                  <a:rPr lang="fi-FI" sz="1100" dirty="0"/>
                  <a:t>Pyhäjärvi</a:t>
                </a:r>
              </a:p>
              <a:p>
                <a:r>
                  <a:rPr lang="fi-FI" sz="1100" dirty="0"/>
                  <a:t>Nimeä |  </a:t>
                </a:r>
                <a:r>
                  <a:rPr lang="fi-FI" sz="1100" dirty="0" err="1"/>
                  <a:t>Attribution</a:t>
                </a:r>
                <a:r>
                  <a:rPr lang="fi-FI" sz="1100" dirty="0"/>
                  <a:t> (Finland)</a:t>
                </a:r>
              </a:p>
              <a:p>
                <a:pPr marL="0" lvl="1"/>
                <a:r>
                  <a:rPr lang="fi-FI" sz="1100" dirty="0">
                    <a:hlinkClick r:id="rId3"/>
                  </a:rPr>
                  <a:t>http://creativecommons.org/licenses/by/1.0/fi/</a:t>
                </a:r>
                <a:endParaRPr lang="fi-FI" sz="1100" dirty="0"/>
              </a:p>
              <a:p>
                <a:pPr marL="0" lvl="1"/>
                <a:r>
                  <a:rPr lang="fi-FI" sz="1100" dirty="0">
                    <a:hlinkClick r:id="rId4"/>
                  </a:rPr>
                  <a:t>http://creativecommons.org/licenses/by/1.0/fi/deed.en</a:t>
                </a:r>
                <a:endParaRPr lang="fi-FI" sz="1100" dirty="0"/>
              </a:p>
            </p:txBody>
          </p:sp>
        </p:grpSp>
        <p:pic>
          <p:nvPicPr>
            <p:cNvPr id="6" name="Picture 10" descr="88x31.png"/>
            <p:cNvPicPr>
              <a:picLocks noChangeAspect="1"/>
            </p:cNvPicPr>
            <p:nvPr/>
          </p:nvPicPr>
          <p:blipFill>
            <a:blip r:embed="rId5" cstate="print"/>
            <a:srcRect/>
            <a:stretch>
              <a:fillRect/>
            </a:stretch>
          </p:blipFill>
          <p:spPr bwMode="auto">
            <a:xfrm>
              <a:off x="2067486" y="4845268"/>
              <a:ext cx="1613589" cy="568424"/>
            </a:xfrm>
            <a:prstGeom prst="rect">
              <a:avLst/>
            </a:prstGeom>
            <a:noFill/>
            <a:ln w="9525">
              <a:noFill/>
              <a:miter lim="800000"/>
              <a:headEnd/>
              <a:tailEnd/>
            </a:ln>
          </p:spPr>
        </p:pic>
      </p:grpSp>
    </p:spTree>
    <p:extLst>
      <p:ext uri="{BB962C8B-B14F-4D97-AF65-F5344CB8AC3E}">
        <p14:creationId xmlns:p14="http://schemas.microsoft.com/office/powerpoint/2010/main" val="31552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fi-FI" dirty="0" smtClean="0"/>
              <a:t>In </a:t>
            </a:r>
            <a:r>
              <a:rPr lang="fi-FI" dirty="0" err="1" smtClean="0"/>
              <a:t>Summary</a:t>
            </a:r>
            <a:endParaRPr lang="en-US" dirty="0"/>
          </a:p>
        </p:txBody>
      </p:sp>
      <p:sp>
        <p:nvSpPr>
          <p:cNvPr id="6" name="Sisällön paikkamerkki 5"/>
          <p:cNvSpPr>
            <a:spLocks noGrp="1"/>
          </p:cNvSpPr>
          <p:nvPr>
            <p:ph idx="1"/>
          </p:nvPr>
        </p:nvSpPr>
        <p:spPr>
          <a:xfrm>
            <a:off x="457200" y="1600200"/>
            <a:ext cx="4157842" cy="4525963"/>
          </a:xfrm>
        </p:spPr>
        <p:txBody>
          <a:bodyPr>
            <a:noAutofit/>
          </a:bodyPr>
          <a:lstStyle/>
          <a:p>
            <a:r>
              <a:rPr lang="fi-FI" sz="2000" dirty="0" smtClean="0"/>
              <a:t>Software </a:t>
            </a:r>
            <a:r>
              <a:rPr lang="fi-FI" sz="2000" dirty="0" err="1" smtClean="0"/>
              <a:t>Development</a:t>
            </a:r>
            <a:r>
              <a:rPr lang="fi-FI" sz="2000" dirty="0" smtClean="0"/>
              <a:t> </a:t>
            </a:r>
            <a:r>
              <a:rPr lang="fi-FI" sz="2000" dirty="0" err="1" smtClean="0"/>
              <a:t>has</a:t>
            </a:r>
            <a:r>
              <a:rPr lang="fi-FI" sz="2000" dirty="0" smtClean="0"/>
              <a:t> a </a:t>
            </a:r>
            <a:r>
              <a:rPr lang="fi-FI" sz="2000" dirty="0" err="1" smtClean="0"/>
              <a:t>lot</a:t>
            </a:r>
            <a:r>
              <a:rPr lang="fi-FI" sz="2000" dirty="0" smtClean="0"/>
              <a:t> of </a:t>
            </a:r>
            <a:r>
              <a:rPr lang="fi-FI" sz="2000" dirty="0" err="1" smtClean="0"/>
              <a:t>tasks</a:t>
            </a:r>
            <a:r>
              <a:rPr lang="fi-FI" sz="2000" dirty="0" smtClean="0"/>
              <a:t> </a:t>
            </a:r>
            <a:r>
              <a:rPr lang="fi-FI" sz="2000" dirty="0" err="1" smtClean="0"/>
              <a:t>that</a:t>
            </a:r>
            <a:r>
              <a:rPr lang="fi-FI" sz="2000" dirty="0" smtClean="0"/>
              <a:t> </a:t>
            </a:r>
            <a:r>
              <a:rPr lang="fi-FI" sz="2000" dirty="0" err="1" smtClean="0"/>
              <a:t>are</a:t>
            </a:r>
            <a:r>
              <a:rPr lang="fi-FI" sz="2000" dirty="0" smtClean="0"/>
              <a:t> </a:t>
            </a:r>
            <a:r>
              <a:rPr lang="fi-FI" sz="2000" dirty="0" err="1" smtClean="0"/>
              <a:t>not</a:t>
            </a:r>
            <a:r>
              <a:rPr lang="fi-FI" sz="2000" dirty="0" smtClean="0"/>
              <a:t> </a:t>
            </a:r>
            <a:r>
              <a:rPr lang="fi-FI" sz="2000" dirty="0" err="1" smtClean="0"/>
              <a:t>coding</a:t>
            </a:r>
            <a:endParaRPr lang="fi-FI" sz="2000" dirty="0" smtClean="0"/>
          </a:p>
          <a:p>
            <a:pPr lvl="1"/>
            <a:r>
              <a:rPr lang="fi-FI" sz="2000" dirty="0" smtClean="0"/>
              <a:t>… </a:t>
            </a:r>
            <a:r>
              <a:rPr lang="fi-FI" sz="2000" dirty="0" err="1" smtClean="0"/>
              <a:t>even</a:t>
            </a:r>
            <a:r>
              <a:rPr lang="fi-FI" sz="2000" dirty="0" smtClean="0"/>
              <a:t> </a:t>
            </a:r>
            <a:r>
              <a:rPr lang="fi-FI" sz="2000" dirty="0" err="1" smtClean="0"/>
              <a:t>if</a:t>
            </a:r>
            <a:r>
              <a:rPr lang="fi-FI" sz="2000" dirty="0" smtClean="0"/>
              <a:t> </a:t>
            </a:r>
            <a:r>
              <a:rPr lang="fi-FI" sz="2000" dirty="0" err="1" smtClean="0"/>
              <a:t>it</a:t>
            </a:r>
            <a:r>
              <a:rPr lang="fi-FI" sz="2000" dirty="0" smtClean="0"/>
              <a:t> </a:t>
            </a:r>
            <a:r>
              <a:rPr lang="fi-FI" sz="2000" dirty="0" err="1" smtClean="0"/>
              <a:t>was</a:t>
            </a:r>
            <a:r>
              <a:rPr lang="fi-FI" sz="2000" dirty="0" smtClean="0"/>
              <a:t> </a:t>
            </a:r>
            <a:r>
              <a:rPr lang="fi-FI" sz="2000" dirty="0" err="1" smtClean="0"/>
              <a:t>great</a:t>
            </a:r>
            <a:r>
              <a:rPr lang="fi-FI" sz="2000" dirty="0" smtClean="0"/>
              <a:t> </a:t>
            </a:r>
            <a:r>
              <a:rPr lang="fi-FI" sz="2000" dirty="0" err="1" smtClean="0"/>
              <a:t>if</a:t>
            </a:r>
            <a:r>
              <a:rPr lang="fi-FI" sz="2000" dirty="0" smtClean="0"/>
              <a:t> </a:t>
            </a:r>
            <a:r>
              <a:rPr lang="fi-FI" sz="2000" dirty="0" err="1" smtClean="0"/>
              <a:t>everyone</a:t>
            </a:r>
            <a:r>
              <a:rPr lang="fi-FI" sz="2000" dirty="0" smtClean="0"/>
              <a:t> </a:t>
            </a:r>
            <a:r>
              <a:rPr lang="fi-FI" sz="2000" dirty="0" err="1" smtClean="0"/>
              <a:t>could</a:t>
            </a:r>
            <a:r>
              <a:rPr lang="fi-FI" sz="2000" dirty="0" smtClean="0"/>
              <a:t> </a:t>
            </a:r>
            <a:r>
              <a:rPr lang="fi-FI" sz="2000" dirty="0" err="1" smtClean="0"/>
              <a:t>do</a:t>
            </a:r>
            <a:r>
              <a:rPr lang="fi-FI" sz="2000" dirty="0" smtClean="0"/>
              <a:t> </a:t>
            </a:r>
            <a:r>
              <a:rPr lang="fi-FI" sz="2000" dirty="0" err="1" smtClean="0"/>
              <a:t>everything</a:t>
            </a:r>
            <a:endParaRPr lang="fi-FI" sz="2000" dirty="0" smtClean="0"/>
          </a:p>
          <a:p>
            <a:pPr lvl="1"/>
            <a:r>
              <a:rPr lang="fi-FI" sz="2000" dirty="0" smtClean="0"/>
              <a:t>And </a:t>
            </a:r>
            <a:r>
              <a:rPr lang="fi-FI" sz="2000" dirty="0" err="1" smtClean="0"/>
              <a:t>it</a:t>
            </a:r>
            <a:r>
              <a:rPr lang="fi-FI" sz="2000" dirty="0" smtClean="0"/>
              <a:t> </a:t>
            </a:r>
            <a:r>
              <a:rPr lang="fi-FI" sz="2000" dirty="0" err="1" smtClean="0"/>
              <a:t>would</a:t>
            </a:r>
            <a:r>
              <a:rPr lang="fi-FI" sz="2000" dirty="0" smtClean="0"/>
              <a:t> </a:t>
            </a:r>
            <a:r>
              <a:rPr lang="fi-FI" sz="2000" dirty="0" err="1" smtClean="0"/>
              <a:t>not</a:t>
            </a:r>
            <a:r>
              <a:rPr lang="fi-FI" sz="2000" dirty="0" smtClean="0"/>
              <a:t> </a:t>
            </a:r>
            <a:r>
              <a:rPr lang="fi-FI" sz="2000" dirty="0" err="1" smtClean="0"/>
              <a:t>be</a:t>
            </a:r>
            <a:r>
              <a:rPr lang="fi-FI" sz="2000" dirty="0" smtClean="0"/>
              <a:t> </a:t>
            </a:r>
            <a:r>
              <a:rPr lang="fi-FI" sz="2000" dirty="0" err="1" smtClean="0"/>
              <a:t>great</a:t>
            </a:r>
            <a:r>
              <a:rPr lang="fi-FI" sz="2000" dirty="0" smtClean="0"/>
              <a:t> </a:t>
            </a:r>
            <a:r>
              <a:rPr lang="fi-FI" sz="2000" dirty="0" err="1" smtClean="0"/>
              <a:t>if</a:t>
            </a:r>
            <a:r>
              <a:rPr lang="fi-FI" sz="2000" dirty="0" smtClean="0"/>
              <a:t> </a:t>
            </a:r>
            <a:r>
              <a:rPr lang="fi-FI" sz="2000" dirty="0" err="1" smtClean="0"/>
              <a:t>everyone</a:t>
            </a:r>
            <a:r>
              <a:rPr lang="fi-FI" sz="2000" dirty="0" smtClean="0"/>
              <a:t> </a:t>
            </a:r>
            <a:r>
              <a:rPr lang="fi-FI" sz="2000" dirty="0" err="1" smtClean="0"/>
              <a:t>was</a:t>
            </a:r>
            <a:r>
              <a:rPr lang="fi-FI" sz="2000" dirty="0" smtClean="0"/>
              <a:t> </a:t>
            </a:r>
            <a:r>
              <a:rPr lang="fi-FI" sz="2000" dirty="0" err="1" smtClean="0"/>
              <a:t>exactly</a:t>
            </a:r>
            <a:r>
              <a:rPr lang="fi-FI" sz="2000" dirty="0" smtClean="0"/>
              <a:t> the </a:t>
            </a:r>
            <a:r>
              <a:rPr lang="fi-FI" sz="2000" dirty="0" err="1" smtClean="0"/>
              <a:t>same</a:t>
            </a:r>
            <a:r>
              <a:rPr lang="fi-FI" sz="2000" dirty="0" smtClean="0"/>
              <a:t> (</a:t>
            </a:r>
            <a:r>
              <a:rPr lang="fi-FI" sz="2000" dirty="0" err="1" smtClean="0"/>
              <a:t>diversity</a:t>
            </a:r>
            <a:r>
              <a:rPr lang="fi-FI" sz="2000" dirty="0" smtClean="0"/>
              <a:t>!)</a:t>
            </a:r>
          </a:p>
          <a:p>
            <a:r>
              <a:rPr lang="fi-FI" sz="2000" dirty="0" err="1" smtClean="0"/>
              <a:t>Testers</a:t>
            </a:r>
            <a:r>
              <a:rPr lang="fi-FI" sz="2000" dirty="0" smtClean="0"/>
              <a:t> </a:t>
            </a:r>
            <a:r>
              <a:rPr lang="fi-FI" sz="2000" dirty="0" err="1" smtClean="0"/>
              <a:t>need</a:t>
            </a:r>
            <a:r>
              <a:rPr lang="fi-FI" sz="2000" dirty="0" smtClean="0"/>
              <a:t> to </a:t>
            </a:r>
            <a:r>
              <a:rPr lang="fi-FI" sz="2000" dirty="0" err="1" smtClean="0"/>
              <a:t>learn</a:t>
            </a:r>
            <a:r>
              <a:rPr lang="fi-FI" sz="2000" dirty="0" smtClean="0"/>
              <a:t> to </a:t>
            </a:r>
            <a:r>
              <a:rPr lang="fi-FI" sz="2000" dirty="0" err="1" smtClean="0"/>
              <a:t>explain</a:t>
            </a:r>
            <a:r>
              <a:rPr lang="fi-FI" sz="2000" dirty="0" smtClean="0"/>
              <a:t> the </a:t>
            </a:r>
            <a:r>
              <a:rPr lang="fi-FI" sz="2000" dirty="0" err="1" smtClean="0"/>
              <a:t>value</a:t>
            </a:r>
            <a:r>
              <a:rPr lang="fi-FI" sz="2000" dirty="0" smtClean="0"/>
              <a:t> </a:t>
            </a:r>
            <a:r>
              <a:rPr lang="fi-FI" sz="2000" dirty="0" err="1" smtClean="0"/>
              <a:t>they</a:t>
            </a:r>
            <a:r>
              <a:rPr lang="fi-FI" sz="2000" dirty="0" smtClean="0"/>
              <a:t> </a:t>
            </a:r>
            <a:r>
              <a:rPr lang="fi-FI" sz="2000" dirty="0" err="1" smtClean="0"/>
              <a:t>provide</a:t>
            </a:r>
            <a:r>
              <a:rPr lang="fi-FI" sz="2000" dirty="0" smtClean="0"/>
              <a:t> – </a:t>
            </a:r>
            <a:r>
              <a:rPr lang="fi-FI" sz="2000" dirty="0" err="1" smtClean="0"/>
              <a:t>sales</a:t>
            </a:r>
            <a:r>
              <a:rPr lang="fi-FI" sz="2000" dirty="0" smtClean="0"/>
              <a:t> </a:t>
            </a:r>
            <a:r>
              <a:rPr lang="fi-FI" sz="2000" dirty="0" err="1" smtClean="0"/>
              <a:t>skills</a:t>
            </a:r>
            <a:endParaRPr lang="fi-FI" sz="2000" dirty="0" smtClean="0"/>
          </a:p>
          <a:p>
            <a:r>
              <a:rPr lang="fi-FI" sz="2000" dirty="0" err="1" smtClean="0"/>
              <a:t>Flexibility</a:t>
            </a:r>
            <a:r>
              <a:rPr lang="fi-FI" sz="2000" dirty="0" smtClean="0"/>
              <a:t> in </a:t>
            </a:r>
            <a:r>
              <a:rPr lang="fi-FI" sz="2000" dirty="0" err="1" smtClean="0"/>
              <a:t>titles</a:t>
            </a:r>
            <a:r>
              <a:rPr lang="fi-FI" sz="2000" dirty="0" smtClean="0"/>
              <a:t>, a </a:t>
            </a:r>
            <a:r>
              <a:rPr lang="fi-FI" sz="2000" dirty="0" err="1" smtClean="0"/>
              <a:t>future</a:t>
            </a:r>
            <a:r>
              <a:rPr lang="fi-FI" sz="2000" dirty="0" smtClean="0"/>
              <a:t> as a </a:t>
            </a:r>
            <a:r>
              <a:rPr lang="fi-FI" sz="2000" dirty="0" err="1" smtClean="0"/>
              <a:t>product</a:t>
            </a:r>
            <a:r>
              <a:rPr lang="fi-FI" sz="2000" dirty="0" smtClean="0"/>
              <a:t> </a:t>
            </a:r>
            <a:r>
              <a:rPr lang="fi-FI" sz="2000" dirty="0" err="1" smtClean="0"/>
              <a:t>owner</a:t>
            </a:r>
            <a:endParaRPr lang="fi-FI" sz="2000" dirty="0" smtClean="0"/>
          </a:p>
          <a:p>
            <a:pPr lvl="1"/>
            <a:r>
              <a:rPr lang="fi-FI" sz="2000" dirty="0" err="1" smtClean="0"/>
              <a:t>There</a:t>
            </a:r>
            <a:r>
              <a:rPr lang="fi-FI" sz="2000" dirty="0" smtClean="0"/>
              <a:t> </a:t>
            </a:r>
            <a:r>
              <a:rPr lang="fi-FI" sz="2000" dirty="0" err="1" smtClean="0"/>
              <a:t>may</a:t>
            </a:r>
            <a:r>
              <a:rPr lang="fi-FI" sz="2000" dirty="0" smtClean="0"/>
              <a:t> </a:t>
            </a:r>
            <a:r>
              <a:rPr lang="fi-FI" sz="2000" dirty="0" err="1" smtClean="0"/>
              <a:t>be</a:t>
            </a:r>
            <a:r>
              <a:rPr lang="fi-FI" sz="2000" dirty="0" smtClean="0"/>
              <a:t> </a:t>
            </a:r>
            <a:r>
              <a:rPr lang="fi-FI" sz="2000" dirty="0" err="1" smtClean="0"/>
              <a:t>testing</a:t>
            </a:r>
            <a:r>
              <a:rPr lang="fi-FI" sz="2000" dirty="0" smtClean="0"/>
              <a:t> </a:t>
            </a:r>
            <a:r>
              <a:rPr lang="fi-FI" sz="2000" dirty="0" err="1" smtClean="0"/>
              <a:t>but</a:t>
            </a:r>
            <a:r>
              <a:rPr lang="fi-FI" sz="2000" dirty="0" smtClean="0"/>
              <a:t> </a:t>
            </a:r>
            <a:r>
              <a:rPr lang="fi-FI" sz="2000" dirty="0" err="1" smtClean="0"/>
              <a:t>not</a:t>
            </a:r>
            <a:r>
              <a:rPr lang="fi-FI" sz="2000" dirty="0" smtClean="0"/>
              <a:t> </a:t>
            </a:r>
            <a:r>
              <a:rPr lang="fi-FI" sz="2000" dirty="0" err="1" smtClean="0"/>
              <a:t>tester</a:t>
            </a:r>
            <a:r>
              <a:rPr lang="fi-FI" sz="2000" dirty="0" smtClean="0"/>
              <a:t> </a:t>
            </a:r>
            <a:r>
              <a:rPr lang="fi-FI" sz="2000" dirty="0" err="1" smtClean="0"/>
              <a:t>positions</a:t>
            </a:r>
            <a:endParaRPr lang="fi-FI" sz="2000" dirty="0" smtClean="0"/>
          </a:p>
          <a:p>
            <a:pPr>
              <a:buNone/>
            </a:pPr>
            <a:endParaRPr lang="en-US" sz="2000" dirty="0"/>
          </a:p>
        </p:txBody>
      </p:sp>
      <p:sp>
        <p:nvSpPr>
          <p:cNvPr id="7" name="Tekstikehys 6"/>
          <p:cNvSpPr txBox="1"/>
          <p:nvPr/>
        </p:nvSpPr>
        <p:spPr>
          <a:xfrm>
            <a:off x="4837806" y="1487039"/>
            <a:ext cx="4126682" cy="45243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buNone/>
            </a:pPr>
            <a:r>
              <a:rPr lang="fi-FI" b="1" dirty="0" smtClean="0">
                <a:solidFill>
                  <a:schemeClr val="accent1"/>
                </a:solidFill>
              </a:rPr>
              <a:t>NON-PROGRAMMING WORK</a:t>
            </a:r>
          </a:p>
          <a:p>
            <a:pPr algn="ctr">
              <a:buNone/>
            </a:pPr>
            <a:r>
              <a:rPr lang="fi-FI" dirty="0" smtClean="0">
                <a:solidFill>
                  <a:schemeClr val="accent1"/>
                </a:solidFill>
              </a:rPr>
              <a:t>WORK WITH PRODUCT MANAGEMENT</a:t>
            </a:r>
            <a:endParaRPr lang="en-US" dirty="0" smtClean="0">
              <a:solidFill>
                <a:schemeClr val="accent1"/>
              </a:solidFill>
            </a:endParaRPr>
          </a:p>
          <a:p>
            <a:pPr algn="ctr">
              <a:buFont typeface="Arial" pitchFamily="34" charset="0"/>
              <a:buChar char="•"/>
            </a:pPr>
            <a:r>
              <a:rPr lang="en-US" dirty="0" smtClean="0">
                <a:solidFill>
                  <a:schemeClr val="accent1"/>
                </a:solidFill>
              </a:rPr>
              <a:t> selecting &amp; clarifying what goes into the development pipeline</a:t>
            </a:r>
          </a:p>
          <a:p>
            <a:pPr algn="ctr">
              <a:buFont typeface="Arial" pitchFamily="34" charset="0"/>
              <a:buChar char="•"/>
            </a:pPr>
            <a:r>
              <a:rPr lang="en-US" dirty="0" smtClean="0">
                <a:solidFill>
                  <a:schemeClr val="accent1"/>
                </a:solidFill>
              </a:rPr>
              <a:t> learning the system on what creates impacts to focus team work</a:t>
            </a:r>
          </a:p>
          <a:p>
            <a:pPr algn="ctr">
              <a:buNone/>
            </a:pPr>
            <a:r>
              <a:rPr lang="fi-FI" dirty="0" smtClean="0">
                <a:solidFill>
                  <a:schemeClr val="accent1"/>
                </a:solidFill>
              </a:rPr>
              <a:t>WORK WITH TESTING</a:t>
            </a:r>
            <a:endParaRPr lang="en-US" dirty="0" smtClean="0">
              <a:solidFill>
                <a:schemeClr val="accent1"/>
              </a:solidFill>
            </a:endParaRPr>
          </a:p>
          <a:p>
            <a:pPr algn="ctr">
              <a:buFont typeface="Arial" pitchFamily="34" charset="0"/>
              <a:buChar char="•"/>
            </a:pPr>
            <a:r>
              <a:rPr lang="en-US" dirty="0" smtClean="0">
                <a:solidFill>
                  <a:schemeClr val="accent1"/>
                </a:solidFill>
              </a:rPr>
              <a:t> confirming and collecting ideas about what to confirm</a:t>
            </a:r>
          </a:p>
          <a:p>
            <a:pPr algn="ctr">
              <a:buFont typeface="Arial" pitchFamily="34" charset="0"/>
              <a:buChar char="•"/>
            </a:pPr>
            <a:r>
              <a:rPr lang="en-US" dirty="0" smtClean="0">
                <a:solidFill>
                  <a:schemeClr val="accent1"/>
                </a:solidFill>
              </a:rPr>
              <a:t> delivering and organizing for product feedback</a:t>
            </a:r>
          </a:p>
          <a:p>
            <a:pPr algn="ctr">
              <a:buNone/>
            </a:pPr>
            <a:r>
              <a:rPr lang="fi-FI" dirty="0" smtClean="0">
                <a:solidFill>
                  <a:schemeClr val="accent1"/>
                </a:solidFill>
              </a:rPr>
              <a:t>FIX NON-CODE</a:t>
            </a:r>
            <a:endParaRPr lang="en-US" dirty="0" smtClean="0">
              <a:solidFill>
                <a:schemeClr val="accent1"/>
              </a:solidFill>
            </a:endParaRPr>
          </a:p>
          <a:p>
            <a:pPr algn="ctr">
              <a:buFont typeface="Arial" pitchFamily="34" charset="0"/>
              <a:buChar char="•"/>
            </a:pPr>
            <a:r>
              <a:rPr lang="en-US" dirty="0" smtClean="0">
                <a:solidFill>
                  <a:schemeClr val="accent1"/>
                </a:solidFill>
              </a:rPr>
              <a:t> tweaking configurations</a:t>
            </a:r>
          </a:p>
          <a:p>
            <a:pPr algn="ctr">
              <a:buNone/>
            </a:pPr>
            <a:r>
              <a:rPr lang="fi-FI" dirty="0" smtClean="0">
                <a:solidFill>
                  <a:schemeClr val="accent1"/>
                </a:solidFill>
              </a:rPr>
              <a:t>HELP PEOPLE DELIVER VALUE BETTER</a:t>
            </a:r>
            <a:endParaRPr lang="en-US" dirty="0" smtClean="0">
              <a:solidFill>
                <a:schemeClr val="accent1"/>
              </a:solidFill>
            </a:endParaRPr>
          </a:p>
          <a:p>
            <a:pPr algn="ctr">
              <a:buFont typeface="Arial" pitchFamily="34" charset="0"/>
              <a:buChar char="•"/>
            </a:pPr>
            <a:r>
              <a:rPr lang="en-US" dirty="0" smtClean="0">
                <a:solidFill>
                  <a:schemeClr val="accent1"/>
                </a:solidFill>
              </a:rPr>
              <a:t> designing improvement experiments</a:t>
            </a:r>
          </a:p>
        </p:txBody>
      </p:sp>
    </p:spTree>
    <p:extLst>
      <p:ext uri="{BB962C8B-B14F-4D97-AF65-F5344CB8AC3E}">
        <p14:creationId xmlns:p14="http://schemas.microsoft.com/office/powerpoint/2010/main" val="234352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273075" y="476672"/>
            <a:ext cx="7107237" cy="211455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1043608" y="2852936"/>
            <a:ext cx="7582107" cy="759644"/>
          </a:xfrm>
          <a:prstGeom prst="rect">
            <a:avLst/>
          </a:prstGeom>
          <a:noFill/>
          <a:ln w="9525">
            <a:noFill/>
            <a:miter lim="800000"/>
            <a:headEnd/>
            <a:tailEnd/>
          </a:ln>
          <a:effectLst/>
        </p:spPr>
      </p:pic>
      <p:cxnSp>
        <p:nvCxnSpPr>
          <p:cNvPr id="6" name="Suora yhdysviiva 9"/>
          <p:cNvCxnSpPr/>
          <p:nvPr/>
        </p:nvCxnSpPr>
        <p:spPr>
          <a:xfrm>
            <a:off x="1835696" y="3717032"/>
            <a:ext cx="489654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582459" y="1085443"/>
            <a:ext cx="2503540" cy="1477328"/>
          </a:xfrm>
          <a:prstGeom prst="rect">
            <a:avLst/>
          </a:prstGeom>
          <a:noFill/>
        </p:spPr>
        <p:txBody>
          <a:bodyPr wrap="square" rtlCol="0">
            <a:spAutoFit/>
          </a:bodyPr>
          <a:lstStyle/>
          <a:p>
            <a:pPr algn="ctr"/>
            <a:r>
              <a:rPr lang="en-US" dirty="0" smtClean="0">
                <a:solidFill>
                  <a:schemeClr val="accent1"/>
                </a:solidFill>
              </a:rPr>
              <a:t>“Code not interesting? Prepare to lose to your kids in work” </a:t>
            </a:r>
          </a:p>
          <a:p>
            <a:pPr algn="ctr"/>
            <a:r>
              <a:rPr lang="en-US" dirty="0" smtClean="0">
                <a:solidFill>
                  <a:schemeClr val="accent1"/>
                </a:solidFill>
              </a:rPr>
              <a:t>“3o working years from mid-life”</a:t>
            </a:r>
            <a:endParaRPr lang="en-US" dirty="0">
              <a:solidFill>
                <a:schemeClr val="accent1"/>
              </a:solidFill>
            </a:endParaRPr>
          </a:p>
        </p:txBody>
      </p:sp>
      <p:sp>
        <p:nvSpPr>
          <p:cNvPr id="8" name="Tekstikehys 7"/>
          <p:cNvSpPr txBox="1"/>
          <p:nvPr/>
        </p:nvSpPr>
        <p:spPr>
          <a:xfrm>
            <a:off x="1979712" y="3967896"/>
            <a:ext cx="6343795" cy="2031325"/>
          </a:xfrm>
          <a:prstGeom prst="rect">
            <a:avLst/>
          </a:prstGeom>
          <a:noFill/>
        </p:spPr>
        <p:txBody>
          <a:bodyPr wrap="square" rtlCol="0">
            <a:spAutoFit/>
          </a:bodyPr>
          <a:lstStyle/>
          <a:p>
            <a:r>
              <a:rPr lang="fi-FI" dirty="0" err="1" smtClean="0"/>
              <a:t>Very</a:t>
            </a:r>
            <a:r>
              <a:rPr lang="fi-FI" dirty="0" smtClean="0"/>
              <a:t> common in </a:t>
            </a:r>
            <a:r>
              <a:rPr lang="fi-FI" dirty="0" err="1" smtClean="0"/>
              <a:t>job</a:t>
            </a:r>
            <a:r>
              <a:rPr lang="fi-FI" dirty="0" smtClean="0"/>
              <a:t> </a:t>
            </a:r>
            <a:r>
              <a:rPr lang="fi-FI" dirty="0" err="1" smtClean="0"/>
              <a:t>ads</a:t>
            </a:r>
            <a:r>
              <a:rPr lang="fi-FI" dirty="0" smtClean="0"/>
              <a:t> </a:t>
            </a:r>
            <a:r>
              <a:rPr lang="fi-FI" dirty="0" err="1" smtClean="0"/>
              <a:t>nowadays</a:t>
            </a:r>
            <a:r>
              <a:rPr lang="fi-FI" dirty="0" smtClean="0"/>
              <a:t>:</a:t>
            </a:r>
          </a:p>
          <a:p>
            <a:pPr marL="285750" indent="-285750">
              <a:buFont typeface="Arial"/>
              <a:buChar char="•"/>
            </a:pPr>
            <a:r>
              <a:rPr lang="fi-FI" dirty="0" err="1" smtClean="0"/>
              <a:t>Looking</a:t>
            </a:r>
            <a:r>
              <a:rPr lang="fi-FI" dirty="0" smtClean="0"/>
              <a:t> for a Technical </a:t>
            </a:r>
            <a:r>
              <a:rPr lang="fi-FI" dirty="0" err="1" smtClean="0"/>
              <a:t>Tester</a:t>
            </a:r>
            <a:r>
              <a:rPr lang="fi-FI" dirty="0" smtClean="0"/>
              <a:t> / Software </a:t>
            </a:r>
            <a:r>
              <a:rPr lang="fi-FI" dirty="0" err="1" smtClean="0"/>
              <a:t>Developer</a:t>
            </a:r>
            <a:r>
              <a:rPr lang="fi-FI" dirty="0" smtClean="0"/>
              <a:t> in </a:t>
            </a:r>
            <a:r>
              <a:rPr lang="fi-FI" dirty="0" err="1" smtClean="0"/>
              <a:t>Test</a:t>
            </a:r>
            <a:r>
              <a:rPr lang="fi-FI" dirty="0" smtClean="0"/>
              <a:t> to </a:t>
            </a:r>
            <a:r>
              <a:rPr lang="fi-FI" dirty="0" err="1" smtClean="0"/>
              <a:t>automate</a:t>
            </a:r>
            <a:r>
              <a:rPr lang="fi-FI" dirty="0" smtClean="0"/>
              <a:t>…</a:t>
            </a:r>
          </a:p>
          <a:p>
            <a:pPr marL="285750" indent="-285750">
              <a:buFont typeface="Arial"/>
              <a:buChar char="•"/>
            </a:pPr>
            <a:endParaRPr lang="fi-FI" dirty="0"/>
          </a:p>
          <a:p>
            <a:pPr marL="285750" indent="-285750">
              <a:buFont typeface="Arial"/>
              <a:buChar char="•"/>
            </a:pPr>
            <a:r>
              <a:rPr lang="fi-FI" dirty="0" smtClean="0"/>
              <a:t>”…</a:t>
            </a:r>
            <a:r>
              <a:rPr lang="fi-FI" dirty="0" err="1" smtClean="0"/>
              <a:t>our</a:t>
            </a:r>
            <a:r>
              <a:rPr lang="fi-FI" dirty="0" smtClean="0"/>
              <a:t> </a:t>
            </a:r>
            <a:r>
              <a:rPr lang="fi-FI" dirty="0" err="1" smtClean="0"/>
              <a:t>customer</a:t>
            </a:r>
            <a:r>
              <a:rPr lang="fi-FI" dirty="0" smtClean="0"/>
              <a:t> </a:t>
            </a:r>
            <a:r>
              <a:rPr lang="fi-FI" dirty="0" err="1" smtClean="0"/>
              <a:t>will</a:t>
            </a:r>
            <a:r>
              <a:rPr lang="fi-FI" dirty="0" smtClean="0"/>
              <a:t> </a:t>
            </a:r>
            <a:r>
              <a:rPr lang="fi-FI" dirty="0" err="1" smtClean="0"/>
              <a:t>start</a:t>
            </a:r>
            <a:r>
              <a:rPr lang="fi-FI" dirty="0" smtClean="0"/>
              <a:t> with an </a:t>
            </a:r>
            <a:r>
              <a:rPr lang="fi-FI" dirty="0" err="1" smtClean="0"/>
              <a:t>agile</a:t>
            </a:r>
            <a:r>
              <a:rPr lang="fi-FI" dirty="0" smtClean="0"/>
              <a:t> </a:t>
            </a:r>
            <a:r>
              <a:rPr lang="fi-FI" dirty="0" err="1" smtClean="0"/>
              <a:t>team</a:t>
            </a:r>
            <a:r>
              <a:rPr lang="fi-FI" dirty="0" smtClean="0"/>
              <a:t> of </a:t>
            </a:r>
            <a:r>
              <a:rPr lang="fi-FI" dirty="0" err="1" smtClean="0"/>
              <a:t>three</a:t>
            </a:r>
            <a:r>
              <a:rPr lang="fi-FI" dirty="0" smtClean="0"/>
              <a:t> </a:t>
            </a:r>
            <a:r>
              <a:rPr lang="fi-FI" dirty="0" err="1" smtClean="0"/>
              <a:t>developers</a:t>
            </a:r>
            <a:r>
              <a:rPr lang="fi-FI" dirty="0" smtClean="0"/>
              <a:t> and </a:t>
            </a:r>
            <a:r>
              <a:rPr lang="fi-FI" dirty="0" err="1" smtClean="0"/>
              <a:t>see</a:t>
            </a:r>
            <a:r>
              <a:rPr lang="fi-FI" dirty="0" smtClean="0"/>
              <a:t> </a:t>
            </a:r>
            <a:r>
              <a:rPr lang="fi-FI" dirty="0" err="1" smtClean="0"/>
              <a:t>later</a:t>
            </a:r>
            <a:r>
              <a:rPr lang="fi-FI" dirty="0" smtClean="0"/>
              <a:t> </a:t>
            </a:r>
            <a:r>
              <a:rPr lang="fi-FI" dirty="0" err="1" smtClean="0"/>
              <a:t>if</a:t>
            </a:r>
            <a:r>
              <a:rPr lang="fi-FI" dirty="0" smtClean="0"/>
              <a:t> </a:t>
            </a:r>
            <a:r>
              <a:rPr lang="fi-FI" dirty="0" err="1" smtClean="0"/>
              <a:t>they</a:t>
            </a:r>
            <a:r>
              <a:rPr lang="fi-FI" dirty="0" smtClean="0"/>
              <a:t> </a:t>
            </a:r>
            <a:r>
              <a:rPr lang="fi-FI" dirty="0" err="1" smtClean="0"/>
              <a:t>need</a:t>
            </a:r>
            <a:r>
              <a:rPr lang="fi-FI" dirty="0" smtClean="0"/>
              <a:t> a </a:t>
            </a:r>
            <a:r>
              <a:rPr lang="fi-FI" dirty="0" err="1" smtClean="0"/>
              <a:t>tester</a:t>
            </a:r>
            <a:r>
              <a:rPr lang="fi-FI" dirty="0" smtClean="0"/>
              <a:t> at </a:t>
            </a:r>
            <a:r>
              <a:rPr lang="fi-FI" dirty="0" err="1" smtClean="0"/>
              <a:t>all</a:t>
            </a:r>
            <a:r>
              <a:rPr lang="fi-FI" dirty="0" smtClean="0"/>
              <a:t>”</a:t>
            </a:r>
          </a:p>
          <a:p>
            <a:endParaRPr lang="fi-FI" dirty="0"/>
          </a:p>
        </p:txBody>
      </p:sp>
    </p:spTree>
    <p:extLst>
      <p:ext uri="{BB962C8B-B14F-4D97-AF65-F5344CB8AC3E}">
        <p14:creationId xmlns:p14="http://schemas.microsoft.com/office/powerpoint/2010/main" val="28894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p:nvPr>
        </p:nvSpPr>
        <p:spPr/>
        <p:txBody>
          <a:bodyPr>
            <a:normAutofit fontScale="90000"/>
          </a:bodyPr>
          <a:lstStyle/>
          <a:p>
            <a:r>
              <a:rPr lang="en-US" dirty="0" smtClean="0"/>
              <a:t>Piece of Realism: Different Programmers</a:t>
            </a:r>
            <a:endParaRPr lang="en-US" dirty="0"/>
          </a:p>
        </p:txBody>
      </p:sp>
      <p:sp>
        <p:nvSpPr>
          <p:cNvPr id="7" name="Content Placeholder 6"/>
          <p:cNvSpPr>
            <a:spLocks noGrp="1"/>
          </p:cNvSpPr>
          <p:nvPr>
            <p:ph idx="1"/>
          </p:nvPr>
        </p:nvSpPr>
        <p:spPr>
          <a:xfrm>
            <a:off x="457200" y="1600200"/>
            <a:ext cx="5305487" cy="4525963"/>
          </a:xfrm>
        </p:spPr>
        <p:txBody>
          <a:bodyPr>
            <a:normAutofit fontScale="85000" lnSpcReduction="20000"/>
          </a:bodyPr>
          <a:lstStyle/>
          <a:p>
            <a:r>
              <a:rPr lang="en-US" dirty="0" smtClean="0"/>
              <a:t>‘Hello World’ Programmer / ‘</a:t>
            </a:r>
            <a:r>
              <a:rPr lang="en-US" dirty="0" err="1" smtClean="0"/>
              <a:t>code.org</a:t>
            </a:r>
            <a:r>
              <a:rPr lang="en-US" dirty="0" smtClean="0"/>
              <a:t>’ – code school programmer</a:t>
            </a:r>
          </a:p>
          <a:p>
            <a:endParaRPr lang="en-US" dirty="0"/>
          </a:p>
          <a:p>
            <a:r>
              <a:rPr lang="en-US" dirty="0" smtClean="0"/>
              <a:t>Survives in work environments –programmer</a:t>
            </a:r>
          </a:p>
          <a:p>
            <a:pPr lvl="1"/>
            <a:r>
              <a:rPr lang="en-US" dirty="0" smtClean="0"/>
              <a:t>“Specifications” handed ready from the outside</a:t>
            </a:r>
          </a:p>
          <a:p>
            <a:pPr lvl="1"/>
            <a:r>
              <a:rPr lang="en-US" dirty="0" smtClean="0"/>
              <a:t>One way to implement; limited maintainability of code</a:t>
            </a:r>
          </a:p>
          <a:p>
            <a:pPr lvl="1"/>
            <a:endParaRPr lang="en-US" dirty="0"/>
          </a:p>
          <a:p>
            <a:r>
              <a:rPr lang="en-US" dirty="0" smtClean="0"/>
              <a:t>Full-stack Developer</a:t>
            </a:r>
            <a:endParaRPr lang="en-US" dirty="0"/>
          </a:p>
        </p:txBody>
      </p:sp>
      <p:sp>
        <p:nvSpPr>
          <p:cNvPr id="8" name="Rectangle 7"/>
          <p:cNvSpPr/>
          <p:nvPr/>
        </p:nvSpPr>
        <p:spPr>
          <a:xfrm>
            <a:off x="6558846" y="2369729"/>
            <a:ext cx="2241690" cy="2426604"/>
          </a:xfrm>
          <a:prstGeom prst="rect">
            <a:avLst/>
          </a:prstGeom>
          <a:effectLst>
            <a:glow rad="101600">
              <a:schemeClr val="accent2">
                <a:alpha val="75000"/>
              </a:schemeClr>
            </a:glow>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Test Automation is a form of Programming</a:t>
            </a:r>
            <a:endParaRPr lang="en-US" sz="2800" dirty="0"/>
          </a:p>
        </p:txBody>
      </p:sp>
    </p:spTree>
    <p:extLst>
      <p:ext uri="{BB962C8B-B14F-4D97-AF65-F5344CB8AC3E}">
        <p14:creationId xmlns:p14="http://schemas.microsoft.com/office/powerpoint/2010/main" val="391856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34077" y="2464522"/>
            <a:ext cx="7677260" cy="1754327"/>
          </a:xfrm>
          <a:prstGeom prst="rect">
            <a:avLst/>
          </a:prstGeom>
          <a:noFill/>
        </p:spPr>
        <p:txBody>
          <a:bodyPr wrap="square" rtlCol="0">
            <a:spAutoFit/>
          </a:bodyPr>
          <a:lstStyle/>
          <a:p>
            <a:pPr algn="ctr"/>
            <a:r>
              <a:rPr lang="en-US" sz="5400" dirty="0" smtClean="0"/>
              <a:t>Non-Programming Testers spread out to fill the gaps.</a:t>
            </a:r>
            <a:endParaRPr lang="en-US" sz="5400" dirty="0"/>
          </a:p>
        </p:txBody>
      </p:sp>
    </p:spTree>
    <p:extLst>
      <p:ext uri="{BB962C8B-B14F-4D97-AF65-F5344CB8AC3E}">
        <p14:creationId xmlns:p14="http://schemas.microsoft.com/office/powerpoint/2010/main" val="13991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normAutofit fontScale="90000"/>
          </a:bodyPr>
          <a:lstStyle/>
          <a:p>
            <a:r>
              <a:rPr lang="fi-FI" dirty="0" smtClean="0"/>
              <a:t>I </a:t>
            </a:r>
            <a:r>
              <a:rPr lang="fi-FI" dirty="0" err="1" smtClean="0"/>
              <a:t>Test</a:t>
            </a:r>
            <a:r>
              <a:rPr lang="fi-FI" dirty="0" smtClean="0"/>
              <a:t> </a:t>
            </a:r>
            <a:r>
              <a:rPr lang="fi-FI" dirty="0" err="1" smtClean="0"/>
              <a:t>These</a:t>
            </a:r>
            <a:r>
              <a:rPr lang="fi-FI" dirty="0" smtClean="0"/>
              <a:t> </a:t>
            </a:r>
            <a:br>
              <a:rPr lang="fi-FI" dirty="0" smtClean="0"/>
            </a:br>
            <a:r>
              <a:rPr lang="fi-FI" dirty="0" smtClean="0"/>
              <a:t>					… </a:t>
            </a:r>
            <a:r>
              <a:rPr lang="fi-FI" dirty="0" err="1" smtClean="0"/>
              <a:t>Since</a:t>
            </a:r>
            <a:r>
              <a:rPr lang="fi-FI" dirty="0" smtClean="0"/>
              <a:t> 04/2012</a:t>
            </a:r>
            <a:endParaRPr lang="en-US" dirty="0"/>
          </a:p>
        </p:txBody>
      </p:sp>
      <p:pic>
        <p:nvPicPr>
          <p:cNvPr id="5" name="Picture 2"/>
          <p:cNvPicPr>
            <a:picLocks noChangeAspect="1" noChangeArrowheads="1"/>
          </p:cNvPicPr>
          <p:nvPr/>
        </p:nvPicPr>
        <p:blipFill>
          <a:blip r:embed="rId3"/>
          <a:srcRect/>
          <a:stretch>
            <a:fillRect/>
          </a:stretch>
        </p:blipFill>
        <p:spPr bwMode="auto">
          <a:xfrm>
            <a:off x="1619672" y="2132856"/>
            <a:ext cx="5796691" cy="2859297"/>
          </a:xfrm>
          <a:prstGeom prst="rect">
            <a:avLst/>
          </a:prstGeom>
          <a:noFill/>
          <a:ln w="9525">
            <a:noFill/>
            <a:miter lim="800000"/>
            <a:headEnd/>
            <a:tailEnd/>
          </a:ln>
          <a:effectLst/>
        </p:spPr>
      </p:pic>
      <p:sp>
        <p:nvSpPr>
          <p:cNvPr id="6" name="Tekstikehys 5"/>
          <p:cNvSpPr txBox="1"/>
          <p:nvPr/>
        </p:nvSpPr>
        <p:spPr>
          <a:xfrm>
            <a:off x="323850" y="2636912"/>
            <a:ext cx="1091966" cy="461665"/>
          </a:xfrm>
          <a:prstGeom prst="rect">
            <a:avLst/>
          </a:prstGeom>
          <a:noFill/>
        </p:spPr>
        <p:txBody>
          <a:bodyPr wrap="none" rtlCol="0">
            <a:spAutoFit/>
          </a:bodyPr>
          <a:lstStyle/>
          <a:p>
            <a:r>
              <a:rPr lang="fi-FI" sz="2400" dirty="0" smtClean="0"/>
              <a:t>9 </a:t>
            </a:r>
            <a:r>
              <a:rPr lang="fi-FI" sz="2400" dirty="0" err="1" smtClean="0"/>
              <a:t>devs</a:t>
            </a:r>
            <a:endParaRPr lang="en-US" sz="2400" dirty="0"/>
          </a:p>
        </p:txBody>
      </p:sp>
      <p:sp>
        <p:nvSpPr>
          <p:cNvPr id="7" name="Tekstikehys 6"/>
          <p:cNvSpPr txBox="1"/>
          <p:nvPr/>
        </p:nvSpPr>
        <p:spPr>
          <a:xfrm>
            <a:off x="7512482" y="2679303"/>
            <a:ext cx="1091966" cy="461665"/>
          </a:xfrm>
          <a:prstGeom prst="rect">
            <a:avLst/>
          </a:prstGeom>
          <a:noFill/>
        </p:spPr>
        <p:txBody>
          <a:bodyPr wrap="none" rtlCol="0">
            <a:spAutoFit/>
          </a:bodyPr>
          <a:lstStyle/>
          <a:p>
            <a:r>
              <a:rPr lang="fi-FI" sz="2400" dirty="0" smtClean="0"/>
              <a:t>6 </a:t>
            </a:r>
            <a:r>
              <a:rPr lang="fi-FI" sz="2400" dirty="0" err="1" smtClean="0"/>
              <a:t>devs</a:t>
            </a:r>
            <a:endParaRPr lang="en-US" sz="2400" dirty="0"/>
          </a:p>
        </p:txBody>
      </p:sp>
      <p:sp>
        <p:nvSpPr>
          <p:cNvPr id="8" name="Tekstikehys 7"/>
          <p:cNvSpPr txBox="1"/>
          <p:nvPr/>
        </p:nvSpPr>
        <p:spPr>
          <a:xfrm>
            <a:off x="104386" y="3183359"/>
            <a:ext cx="1587294" cy="461665"/>
          </a:xfrm>
          <a:prstGeom prst="rect">
            <a:avLst/>
          </a:prstGeom>
          <a:noFill/>
        </p:spPr>
        <p:txBody>
          <a:bodyPr wrap="none" rtlCol="0">
            <a:spAutoFit/>
          </a:bodyPr>
          <a:lstStyle/>
          <a:p>
            <a:r>
              <a:rPr lang="fi-FI" sz="2400" dirty="0" err="1" smtClean="0"/>
              <a:t>PdM</a:t>
            </a:r>
            <a:r>
              <a:rPr lang="fi-FI" sz="2400" dirty="0" smtClean="0"/>
              <a:t> </a:t>
            </a:r>
            <a:r>
              <a:rPr lang="fi-FI" sz="2400" dirty="0" err="1" smtClean="0"/>
              <a:t>team</a:t>
            </a:r>
            <a:endParaRPr lang="en-US" sz="2400" dirty="0"/>
          </a:p>
        </p:txBody>
      </p:sp>
      <p:sp>
        <p:nvSpPr>
          <p:cNvPr id="9" name="Tekstikehys 8"/>
          <p:cNvSpPr txBox="1"/>
          <p:nvPr/>
        </p:nvSpPr>
        <p:spPr>
          <a:xfrm>
            <a:off x="7668344" y="3212976"/>
            <a:ext cx="817853" cy="461665"/>
          </a:xfrm>
          <a:prstGeom prst="rect">
            <a:avLst/>
          </a:prstGeom>
          <a:noFill/>
        </p:spPr>
        <p:txBody>
          <a:bodyPr wrap="none" rtlCol="0">
            <a:spAutoFit/>
          </a:bodyPr>
          <a:lstStyle/>
          <a:p>
            <a:r>
              <a:rPr lang="fi-FI" sz="2400" dirty="0" err="1" smtClean="0"/>
              <a:t>PdM</a:t>
            </a:r>
            <a:endParaRPr lang="en-US" sz="2400" dirty="0"/>
          </a:p>
        </p:txBody>
      </p:sp>
      <p:sp>
        <p:nvSpPr>
          <p:cNvPr id="10" name="Tekstikehys 9"/>
          <p:cNvSpPr txBox="1"/>
          <p:nvPr/>
        </p:nvSpPr>
        <p:spPr>
          <a:xfrm>
            <a:off x="3295638" y="4992153"/>
            <a:ext cx="2337298" cy="461665"/>
          </a:xfrm>
          <a:prstGeom prst="rect">
            <a:avLst/>
          </a:prstGeom>
          <a:noFill/>
        </p:spPr>
        <p:txBody>
          <a:bodyPr wrap="none" rtlCol="0">
            <a:spAutoFit/>
          </a:bodyPr>
          <a:lstStyle/>
          <a:p>
            <a:r>
              <a:rPr lang="fi-FI" sz="2400" dirty="0" smtClean="0"/>
              <a:t>2 ’</a:t>
            </a:r>
            <a:r>
              <a:rPr lang="fi-FI" sz="2400" dirty="0" err="1" smtClean="0"/>
              <a:t>system</a:t>
            </a:r>
            <a:r>
              <a:rPr lang="fi-FI" sz="2400" dirty="0" smtClean="0"/>
              <a:t> </a:t>
            </a:r>
            <a:r>
              <a:rPr lang="fi-FI" sz="2400" dirty="0" err="1" smtClean="0"/>
              <a:t>testers</a:t>
            </a:r>
            <a:r>
              <a:rPr lang="fi-FI" sz="2400" dirty="0" smtClean="0"/>
              <a:t>’</a:t>
            </a:r>
            <a:endParaRPr lang="en-US" sz="2400" dirty="0"/>
          </a:p>
        </p:txBody>
      </p:sp>
      <p:sp>
        <p:nvSpPr>
          <p:cNvPr id="12" name="Tekstikehys 11"/>
          <p:cNvSpPr txBox="1"/>
          <p:nvPr/>
        </p:nvSpPr>
        <p:spPr>
          <a:xfrm>
            <a:off x="7452320" y="4139788"/>
            <a:ext cx="1595309" cy="369332"/>
          </a:xfrm>
          <a:prstGeom prst="rect">
            <a:avLst/>
          </a:prstGeom>
          <a:noFill/>
        </p:spPr>
        <p:txBody>
          <a:bodyPr wrap="none" rtlCol="0">
            <a:spAutoFit/>
          </a:bodyPr>
          <a:lstStyle/>
          <a:p>
            <a:r>
              <a:rPr lang="fi-FI" dirty="0" smtClean="0"/>
              <a:t>… </a:t>
            </a:r>
            <a:r>
              <a:rPr lang="fi-FI" dirty="0" err="1" smtClean="0"/>
              <a:t>since</a:t>
            </a:r>
            <a:r>
              <a:rPr lang="fi-FI" dirty="0" smtClean="0"/>
              <a:t> 2012</a:t>
            </a:r>
            <a:endParaRPr lang="en-US" dirty="0"/>
          </a:p>
        </p:txBody>
      </p:sp>
      <p:sp>
        <p:nvSpPr>
          <p:cNvPr id="13" name="Tekstikehys 12"/>
          <p:cNvSpPr txBox="1"/>
          <p:nvPr/>
        </p:nvSpPr>
        <p:spPr>
          <a:xfrm>
            <a:off x="-36512" y="4221088"/>
            <a:ext cx="1729961" cy="369332"/>
          </a:xfrm>
          <a:prstGeom prst="rect">
            <a:avLst/>
          </a:prstGeom>
          <a:noFill/>
        </p:spPr>
        <p:txBody>
          <a:bodyPr wrap="none" rtlCol="0">
            <a:spAutoFit/>
          </a:bodyPr>
          <a:lstStyle/>
          <a:p>
            <a:r>
              <a:rPr lang="fi-FI" dirty="0" smtClean="0"/>
              <a:t>… </a:t>
            </a:r>
            <a:r>
              <a:rPr lang="fi-FI" dirty="0" err="1" smtClean="0"/>
              <a:t>since</a:t>
            </a:r>
            <a:r>
              <a:rPr lang="fi-FI" dirty="0" smtClean="0"/>
              <a:t> ~2009</a:t>
            </a:r>
            <a:endParaRPr lang="en-US" dirty="0"/>
          </a:p>
        </p:txBody>
      </p:sp>
    </p:spTree>
    <p:extLst>
      <p:ext uri="{BB962C8B-B14F-4D97-AF65-F5344CB8AC3E}">
        <p14:creationId xmlns:p14="http://schemas.microsoft.com/office/powerpoint/2010/main" val="188544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Examples</a:t>
            </a:r>
            <a:r>
              <a:rPr lang="fi-FI" dirty="0" smtClean="0"/>
              <a:t> of </a:t>
            </a:r>
            <a:r>
              <a:rPr lang="fi-FI" dirty="0" err="1" smtClean="0"/>
              <a:t>What</a:t>
            </a:r>
            <a:r>
              <a:rPr lang="fi-FI" dirty="0" smtClean="0"/>
              <a:t> I </a:t>
            </a:r>
            <a:r>
              <a:rPr lang="fi-FI" dirty="0" err="1" smtClean="0"/>
              <a:t>Do</a:t>
            </a:r>
            <a:r>
              <a:rPr lang="fi-FI" dirty="0" smtClean="0"/>
              <a:t> at </a:t>
            </a:r>
            <a:r>
              <a:rPr lang="fi-FI" dirty="0" err="1" smtClean="0"/>
              <a:t>Work</a:t>
            </a:r>
            <a:r>
              <a:rPr lang="fi-FI" dirty="0" smtClean="0"/>
              <a:t> as ’</a:t>
            </a:r>
            <a:r>
              <a:rPr lang="fi-FI" dirty="0" err="1" smtClean="0"/>
              <a:t>Testing</a:t>
            </a:r>
            <a:r>
              <a:rPr lang="fi-FI" dirty="0" smtClean="0"/>
              <a:t> </a:t>
            </a:r>
            <a:r>
              <a:rPr lang="fi-FI" dirty="0" err="1" smtClean="0"/>
              <a:t>Specialist</a:t>
            </a:r>
            <a:r>
              <a:rPr lang="fi-FI" dirty="0" smtClean="0"/>
              <a:t>’ </a:t>
            </a:r>
            <a:endParaRPr lang="en-US" dirty="0"/>
          </a:p>
        </p:txBody>
      </p:sp>
      <p:sp>
        <p:nvSpPr>
          <p:cNvPr id="3" name="Sisällön paikkamerkki 2"/>
          <p:cNvSpPr>
            <a:spLocks noGrp="1"/>
          </p:cNvSpPr>
          <p:nvPr>
            <p:ph sz="half" idx="1"/>
          </p:nvPr>
        </p:nvSpPr>
        <p:spPr/>
        <p:txBody>
          <a:bodyPr>
            <a:noAutofit/>
          </a:bodyPr>
          <a:lstStyle/>
          <a:p>
            <a:r>
              <a:rPr lang="fi-FI" sz="1800" dirty="0" err="1" smtClean="0">
                <a:solidFill>
                  <a:schemeClr val="accent3"/>
                </a:solidFill>
              </a:rPr>
              <a:t>Learn</a:t>
            </a:r>
            <a:r>
              <a:rPr lang="fi-FI" sz="1800" dirty="0" smtClean="0">
                <a:solidFill>
                  <a:schemeClr val="accent3"/>
                </a:solidFill>
              </a:rPr>
              <a:t> </a:t>
            </a:r>
            <a:r>
              <a:rPr lang="fi-FI" sz="1800" dirty="0" err="1" smtClean="0">
                <a:solidFill>
                  <a:schemeClr val="accent3"/>
                </a:solidFill>
              </a:rPr>
              <a:t>why</a:t>
            </a:r>
            <a:r>
              <a:rPr lang="fi-FI" sz="1800" dirty="0" smtClean="0">
                <a:solidFill>
                  <a:schemeClr val="accent3"/>
                </a:solidFill>
              </a:rPr>
              <a:t> the </a:t>
            </a:r>
            <a:r>
              <a:rPr lang="fi-FI" sz="1800" dirty="0" err="1" smtClean="0">
                <a:solidFill>
                  <a:schemeClr val="accent3"/>
                </a:solidFill>
              </a:rPr>
              <a:t>product</a:t>
            </a:r>
            <a:r>
              <a:rPr lang="fi-FI" sz="1800" dirty="0" smtClean="0">
                <a:solidFill>
                  <a:schemeClr val="accent3"/>
                </a:solidFill>
              </a:rPr>
              <a:t> </a:t>
            </a:r>
            <a:r>
              <a:rPr lang="fi-FI" sz="1800" dirty="0" err="1" smtClean="0">
                <a:solidFill>
                  <a:schemeClr val="accent3"/>
                </a:solidFill>
              </a:rPr>
              <a:t>exists</a:t>
            </a:r>
            <a:r>
              <a:rPr lang="fi-FI" sz="1800" dirty="0" smtClean="0">
                <a:solidFill>
                  <a:schemeClr val="accent3"/>
                </a:solidFill>
              </a:rPr>
              <a:t> &amp; </a:t>
            </a:r>
            <a:r>
              <a:rPr lang="fi-FI" sz="1800" dirty="0" err="1" smtClean="0">
                <a:solidFill>
                  <a:schemeClr val="accent3"/>
                </a:solidFill>
              </a:rPr>
              <a:t>patiently</a:t>
            </a:r>
            <a:r>
              <a:rPr lang="fi-FI" sz="1800" dirty="0" smtClean="0">
                <a:solidFill>
                  <a:schemeClr val="accent3"/>
                </a:solidFill>
              </a:rPr>
              <a:t> </a:t>
            </a:r>
            <a:r>
              <a:rPr lang="fi-FI" sz="1800" dirty="0" err="1" smtClean="0">
                <a:solidFill>
                  <a:schemeClr val="accent3"/>
                </a:solidFill>
              </a:rPr>
              <a:t>use</a:t>
            </a:r>
            <a:r>
              <a:rPr lang="fi-FI" sz="1800" dirty="0" smtClean="0">
                <a:solidFill>
                  <a:schemeClr val="accent3"/>
                </a:solidFill>
              </a:rPr>
              <a:t> the </a:t>
            </a:r>
            <a:r>
              <a:rPr lang="fi-FI" sz="1800" dirty="0" err="1" smtClean="0">
                <a:solidFill>
                  <a:schemeClr val="accent3"/>
                </a:solidFill>
              </a:rPr>
              <a:t>system</a:t>
            </a:r>
            <a:r>
              <a:rPr lang="fi-FI" sz="1800" dirty="0" smtClean="0">
                <a:solidFill>
                  <a:schemeClr val="accent3"/>
                </a:solidFill>
              </a:rPr>
              <a:t> in </a:t>
            </a:r>
            <a:r>
              <a:rPr lang="fi-FI" sz="1800" dirty="0" err="1" smtClean="0">
                <a:solidFill>
                  <a:schemeClr val="accent3"/>
                </a:solidFill>
              </a:rPr>
              <a:t>varied</a:t>
            </a:r>
            <a:r>
              <a:rPr lang="fi-FI" sz="1800" dirty="0" smtClean="0">
                <a:solidFill>
                  <a:schemeClr val="accent3"/>
                </a:solidFill>
              </a:rPr>
              <a:t> </a:t>
            </a:r>
            <a:r>
              <a:rPr lang="fi-FI" sz="1800" dirty="0" err="1" smtClean="0">
                <a:solidFill>
                  <a:schemeClr val="accent3"/>
                </a:solidFill>
              </a:rPr>
              <a:t>ways</a:t>
            </a:r>
            <a:r>
              <a:rPr lang="fi-FI" sz="1800" dirty="0" smtClean="0">
                <a:solidFill>
                  <a:schemeClr val="accent3"/>
                </a:solidFill>
              </a:rPr>
              <a:t> </a:t>
            </a:r>
          </a:p>
          <a:p>
            <a:r>
              <a:rPr lang="fi-FI" sz="1800" dirty="0" err="1" smtClean="0"/>
              <a:t>Provide</a:t>
            </a:r>
            <a:r>
              <a:rPr lang="fi-FI" sz="1800" dirty="0" smtClean="0"/>
              <a:t> feedback / </a:t>
            </a:r>
            <a:r>
              <a:rPr lang="fi-FI" sz="1800" dirty="0" err="1" smtClean="0"/>
              <a:t>log</a:t>
            </a:r>
            <a:r>
              <a:rPr lang="fi-FI" sz="1800" dirty="0" smtClean="0"/>
              <a:t> </a:t>
            </a:r>
            <a:r>
              <a:rPr lang="fi-FI" sz="1800" dirty="0" err="1" smtClean="0"/>
              <a:t>bugs</a:t>
            </a:r>
            <a:endParaRPr lang="fi-FI" sz="1800" dirty="0" smtClean="0"/>
          </a:p>
          <a:p>
            <a:r>
              <a:rPr lang="fi-FI" sz="1800" dirty="0" err="1" smtClean="0"/>
              <a:t>Work</a:t>
            </a:r>
            <a:r>
              <a:rPr lang="fi-FI" sz="1800" dirty="0" smtClean="0"/>
              <a:t> </a:t>
            </a:r>
            <a:r>
              <a:rPr lang="fi-FI" sz="1800" dirty="0" err="1" smtClean="0"/>
              <a:t>with</a:t>
            </a:r>
            <a:r>
              <a:rPr lang="fi-FI" sz="1800" dirty="0" smtClean="0"/>
              <a:t> </a:t>
            </a:r>
            <a:r>
              <a:rPr lang="fi-FI" sz="1800" dirty="0" err="1" smtClean="0"/>
              <a:t>product</a:t>
            </a:r>
            <a:r>
              <a:rPr lang="fi-FI" sz="1800" dirty="0" smtClean="0"/>
              <a:t> </a:t>
            </a:r>
            <a:r>
              <a:rPr lang="fi-FI" sz="1800" dirty="0" err="1" smtClean="0"/>
              <a:t>manager</a:t>
            </a:r>
            <a:r>
              <a:rPr lang="fi-FI" sz="1800" dirty="0" smtClean="0"/>
              <a:t> &amp; </a:t>
            </a:r>
            <a:r>
              <a:rPr lang="fi-FI" sz="1800" dirty="0" err="1" smtClean="0"/>
              <a:t>developer</a:t>
            </a:r>
            <a:r>
              <a:rPr lang="fi-FI" sz="1800" dirty="0" smtClean="0"/>
              <a:t> to </a:t>
            </a:r>
            <a:r>
              <a:rPr lang="fi-FI" sz="1800" dirty="0" err="1" smtClean="0"/>
              <a:t>clarify</a:t>
            </a:r>
            <a:r>
              <a:rPr lang="fi-FI" sz="1800" dirty="0" smtClean="0"/>
              <a:t> a feature</a:t>
            </a:r>
          </a:p>
          <a:p>
            <a:r>
              <a:rPr lang="fi-FI" sz="1800" dirty="0" err="1" smtClean="0"/>
              <a:t>Negotiate</a:t>
            </a:r>
            <a:r>
              <a:rPr lang="fi-FI" sz="1800" dirty="0" smtClean="0"/>
              <a:t> </a:t>
            </a:r>
            <a:r>
              <a:rPr lang="fi-FI" sz="1800" dirty="0" err="1" smtClean="0"/>
              <a:t>smaller</a:t>
            </a:r>
            <a:r>
              <a:rPr lang="fi-FI" sz="1800" dirty="0" smtClean="0"/>
              <a:t> </a:t>
            </a:r>
            <a:r>
              <a:rPr lang="fi-FI" sz="1800" dirty="0" err="1" smtClean="0"/>
              <a:t>workload</a:t>
            </a:r>
            <a:r>
              <a:rPr lang="fi-FI" sz="1800" dirty="0" smtClean="0"/>
              <a:t> for the </a:t>
            </a:r>
            <a:r>
              <a:rPr lang="fi-FI" sz="1800" dirty="0" err="1" smtClean="0"/>
              <a:t>team</a:t>
            </a:r>
            <a:endParaRPr lang="fi-FI" sz="1800" dirty="0" smtClean="0"/>
          </a:p>
          <a:p>
            <a:r>
              <a:rPr lang="fi-FI" sz="1800" dirty="0" err="1" smtClean="0"/>
              <a:t>Enable</a:t>
            </a:r>
            <a:r>
              <a:rPr lang="fi-FI" sz="1800" dirty="0" smtClean="0"/>
              <a:t> </a:t>
            </a:r>
            <a:r>
              <a:rPr lang="fi-FI" sz="1800" dirty="0" err="1" smtClean="0"/>
              <a:t>trainings</a:t>
            </a:r>
            <a:r>
              <a:rPr lang="fi-FI" sz="1800" dirty="0" smtClean="0"/>
              <a:t> and </a:t>
            </a:r>
            <a:r>
              <a:rPr lang="fi-FI" sz="1800" dirty="0" err="1" smtClean="0"/>
              <a:t>skill</a:t>
            </a:r>
            <a:r>
              <a:rPr lang="fi-FI" sz="1800" dirty="0" smtClean="0"/>
              <a:t> </a:t>
            </a:r>
            <a:r>
              <a:rPr lang="fi-FI" sz="1800" dirty="0" err="1" smtClean="0"/>
              <a:t>building</a:t>
            </a:r>
            <a:endParaRPr lang="fi-FI" sz="1800" dirty="0" smtClean="0"/>
          </a:p>
          <a:p>
            <a:r>
              <a:rPr lang="fi-FI" sz="1800" dirty="0" err="1" smtClean="0"/>
              <a:t>Pair</a:t>
            </a:r>
            <a:r>
              <a:rPr lang="fi-FI" sz="1800" dirty="0" smtClean="0"/>
              <a:t> </a:t>
            </a:r>
            <a:r>
              <a:rPr lang="fi-FI" sz="1800" dirty="0" err="1" smtClean="0"/>
              <a:t>up</a:t>
            </a:r>
            <a:r>
              <a:rPr lang="fi-FI" sz="1800" dirty="0" smtClean="0"/>
              <a:t> </a:t>
            </a:r>
            <a:r>
              <a:rPr lang="fi-FI" sz="1800" dirty="0" err="1" smtClean="0"/>
              <a:t>with</a:t>
            </a:r>
            <a:r>
              <a:rPr lang="fi-FI" sz="1800" dirty="0" smtClean="0"/>
              <a:t> </a:t>
            </a:r>
            <a:r>
              <a:rPr lang="fi-FI" sz="1800" dirty="0" err="1" smtClean="0"/>
              <a:t>developers</a:t>
            </a:r>
            <a:r>
              <a:rPr lang="fi-FI" sz="1800" dirty="0" smtClean="0"/>
              <a:t> for </a:t>
            </a:r>
            <a:r>
              <a:rPr lang="fi-FI" sz="1800" dirty="0" err="1" smtClean="0"/>
              <a:t>shared</a:t>
            </a:r>
            <a:r>
              <a:rPr lang="fi-FI" sz="1800" dirty="0" smtClean="0"/>
              <a:t> </a:t>
            </a:r>
            <a:r>
              <a:rPr lang="fi-FI" sz="1800" dirty="0" err="1" smtClean="0"/>
              <a:t>experiences</a:t>
            </a:r>
            <a:r>
              <a:rPr lang="fi-FI" sz="1800" dirty="0" smtClean="0"/>
              <a:t> on </a:t>
            </a:r>
            <a:r>
              <a:rPr lang="fi-FI" sz="1800" dirty="0" err="1" smtClean="0"/>
              <a:t>quality</a:t>
            </a:r>
            <a:endParaRPr lang="fi-FI" sz="1800" dirty="0" smtClean="0"/>
          </a:p>
          <a:p>
            <a:r>
              <a:rPr lang="fi-FI" sz="1800" dirty="0" err="1" smtClean="0"/>
              <a:t>Get</a:t>
            </a:r>
            <a:r>
              <a:rPr lang="fi-FI" sz="1800" dirty="0" smtClean="0"/>
              <a:t> </a:t>
            </a:r>
            <a:r>
              <a:rPr lang="fi-FI" sz="1800" dirty="0" err="1" smtClean="0"/>
              <a:t>developers</a:t>
            </a:r>
            <a:r>
              <a:rPr lang="fi-FI" sz="1800" dirty="0" smtClean="0"/>
              <a:t> to </a:t>
            </a:r>
            <a:r>
              <a:rPr lang="fi-FI" sz="1800" dirty="0" err="1" smtClean="0"/>
              <a:t>pair</a:t>
            </a:r>
            <a:r>
              <a:rPr lang="fi-FI" sz="1800" dirty="0" smtClean="0"/>
              <a:t> </a:t>
            </a:r>
            <a:r>
              <a:rPr lang="fi-FI" sz="1800" dirty="0" err="1" smtClean="0"/>
              <a:t>up</a:t>
            </a:r>
            <a:r>
              <a:rPr lang="fi-FI" sz="1800" dirty="0" smtClean="0"/>
              <a:t> </a:t>
            </a:r>
            <a:r>
              <a:rPr lang="fi-FI" sz="1800" dirty="0" err="1" smtClean="0"/>
              <a:t>with</a:t>
            </a:r>
            <a:r>
              <a:rPr lang="fi-FI" sz="1800" dirty="0" smtClean="0"/>
              <a:t> </a:t>
            </a:r>
            <a:r>
              <a:rPr lang="fi-FI" sz="1800" dirty="0" err="1" smtClean="0"/>
              <a:t>code</a:t>
            </a:r>
            <a:endParaRPr lang="fi-FI" sz="1800" dirty="0" smtClean="0"/>
          </a:p>
          <a:p>
            <a:r>
              <a:rPr lang="fi-FI" sz="1800" dirty="0" err="1" smtClean="0"/>
              <a:t>Challenge</a:t>
            </a:r>
            <a:r>
              <a:rPr lang="fi-FI" sz="1800" dirty="0" smtClean="0"/>
              <a:t> </a:t>
            </a:r>
            <a:r>
              <a:rPr lang="fi-FI" sz="1800" dirty="0" err="1" smtClean="0"/>
              <a:t>requirements</a:t>
            </a:r>
            <a:r>
              <a:rPr lang="fi-FI" sz="1800" dirty="0" smtClean="0"/>
              <a:t> </a:t>
            </a:r>
            <a:r>
              <a:rPr lang="fi-FI" sz="1800" dirty="0" err="1" smtClean="0"/>
              <a:t>with</a:t>
            </a:r>
            <a:r>
              <a:rPr lang="fi-FI" sz="1800" dirty="0" smtClean="0"/>
              <a:t> </a:t>
            </a:r>
            <a:r>
              <a:rPr lang="fi-FI" sz="1800" dirty="0" err="1" smtClean="0"/>
              <a:t>product</a:t>
            </a:r>
            <a:r>
              <a:rPr lang="fi-FI" sz="1800" dirty="0" smtClean="0"/>
              <a:t> management</a:t>
            </a:r>
          </a:p>
          <a:p>
            <a:r>
              <a:rPr lang="fi-FI" sz="1800" dirty="0" err="1" smtClean="0"/>
              <a:t>Negotiate</a:t>
            </a:r>
            <a:r>
              <a:rPr lang="fi-FI" sz="1800" dirty="0" smtClean="0"/>
              <a:t> </a:t>
            </a:r>
            <a:r>
              <a:rPr lang="fi-FI" sz="1800" dirty="0" err="1" smtClean="0"/>
              <a:t>right</a:t>
            </a:r>
            <a:r>
              <a:rPr lang="fi-FI" sz="1800" dirty="0" smtClean="0"/>
              <a:t> </a:t>
            </a:r>
            <a:r>
              <a:rPr lang="fi-FI" sz="1800" dirty="0" err="1" smtClean="0"/>
              <a:t>skillset</a:t>
            </a:r>
            <a:r>
              <a:rPr lang="fi-FI" sz="1800" dirty="0" smtClean="0"/>
              <a:t> </a:t>
            </a:r>
            <a:r>
              <a:rPr lang="fi-FI" sz="1800" dirty="0" err="1" smtClean="0"/>
              <a:t>ratios</a:t>
            </a:r>
            <a:r>
              <a:rPr lang="fi-FI" sz="1800" dirty="0" smtClean="0"/>
              <a:t> for the </a:t>
            </a:r>
            <a:r>
              <a:rPr lang="fi-FI" sz="1800" dirty="0" err="1" smtClean="0"/>
              <a:t>team</a:t>
            </a:r>
            <a:endParaRPr lang="fi-FI" sz="1800" dirty="0" smtClean="0"/>
          </a:p>
        </p:txBody>
      </p:sp>
      <p:sp>
        <p:nvSpPr>
          <p:cNvPr id="4" name="Sisällön paikkamerkki 3"/>
          <p:cNvSpPr>
            <a:spLocks noGrp="1"/>
          </p:cNvSpPr>
          <p:nvPr>
            <p:ph sz="half" idx="2"/>
          </p:nvPr>
        </p:nvSpPr>
        <p:spPr/>
        <p:txBody>
          <a:bodyPr>
            <a:normAutofit/>
          </a:bodyPr>
          <a:lstStyle/>
          <a:p>
            <a:r>
              <a:rPr lang="fi-FI" sz="1800" dirty="0" err="1" smtClean="0"/>
              <a:t>Point</a:t>
            </a:r>
            <a:r>
              <a:rPr lang="fi-FI" sz="1800" dirty="0" smtClean="0"/>
              <a:t> out </a:t>
            </a:r>
            <a:r>
              <a:rPr lang="fi-FI" sz="1800" dirty="0" err="1" smtClean="0"/>
              <a:t>things</a:t>
            </a:r>
            <a:r>
              <a:rPr lang="fi-FI" sz="1800" dirty="0" smtClean="0"/>
              <a:t> </a:t>
            </a:r>
            <a:r>
              <a:rPr lang="fi-FI" sz="1800" dirty="0" err="1" smtClean="0"/>
              <a:t>that</a:t>
            </a:r>
            <a:r>
              <a:rPr lang="fi-FI" sz="1800" dirty="0" smtClean="0"/>
              <a:t> </a:t>
            </a:r>
            <a:r>
              <a:rPr lang="fi-FI" sz="1800" dirty="0" err="1" smtClean="0"/>
              <a:t>don’t</a:t>
            </a:r>
            <a:r>
              <a:rPr lang="fi-FI" sz="1800" dirty="0" smtClean="0"/>
              <a:t> </a:t>
            </a:r>
            <a:r>
              <a:rPr lang="fi-FI" sz="1800" dirty="0" err="1" smtClean="0"/>
              <a:t>work</a:t>
            </a:r>
            <a:endParaRPr lang="fi-FI" sz="1800" dirty="0" smtClean="0"/>
          </a:p>
          <a:p>
            <a:r>
              <a:rPr lang="fi-FI" sz="1800" dirty="0" err="1" smtClean="0"/>
              <a:t>Make</a:t>
            </a:r>
            <a:r>
              <a:rPr lang="fi-FI" sz="1800" dirty="0" smtClean="0"/>
              <a:t> </a:t>
            </a:r>
            <a:r>
              <a:rPr lang="fi-FI" sz="1800" dirty="0" err="1" smtClean="0"/>
              <a:t>efforts</a:t>
            </a:r>
            <a:r>
              <a:rPr lang="fi-FI" sz="1800" dirty="0" smtClean="0"/>
              <a:t> </a:t>
            </a:r>
            <a:r>
              <a:rPr lang="fi-FI" sz="1800" dirty="0" err="1" smtClean="0"/>
              <a:t>needed</a:t>
            </a:r>
            <a:r>
              <a:rPr lang="fi-FI" sz="1800" dirty="0" smtClean="0"/>
              <a:t> </a:t>
            </a:r>
            <a:r>
              <a:rPr lang="fi-FI" sz="1800" dirty="0" err="1" smtClean="0"/>
              <a:t>with</a:t>
            </a:r>
            <a:r>
              <a:rPr lang="fi-FI" sz="1800" dirty="0" smtClean="0"/>
              <a:t> </a:t>
            </a:r>
            <a:r>
              <a:rPr lang="fi-FI" sz="1800" dirty="0" err="1" smtClean="0"/>
              <a:t>skilled</a:t>
            </a:r>
            <a:r>
              <a:rPr lang="fi-FI" sz="1800" dirty="0" smtClean="0"/>
              <a:t> </a:t>
            </a:r>
            <a:r>
              <a:rPr lang="fi-FI" sz="1800" dirty="0" err="1" smtClean="0"/>
              <a:t>testing</a:t>
            </a:r>
            <a:r>
              <a:rPr lang="fi-FI" sz="1800" dirty="0" smtClean="0"/>
              <a:t> </a:t>
            </a:r>
            <a:r>
              <a:rPr lang="fi-FI" sz="1800" dirty="0" err="1" smtClean="0"/>
              <a:t>visible</a:t>
            </a:r>
            <a:endParaRPr lang="fi-FI" sz="1800" dirty="0" smtClean="0"/>
          </a:p>
          <a:p>
            <a:r>
              <a:rPr lang="fi-FI" sz="1800" dirty="0" err="1" smtClean="0"/>
              <a:t>Fix</a:t>
            </a:r>
            <a:r>
              <a:rPr lang="fi-FI" sz="1800" dirty="0" smtClean="0"/>
              <a:t> </a:t>
            </a:r>
            <a:r>
              <a:rPr lang="fi-FI" sz="1800" dirty="0" err="1" smtClean="0"/>
              <a:t>typos</a:t>
            </a:r>
            <a:endParaRPr lang="fi-FI" sz="1800" dirty="0" smtClean="0"/>
          </a:p>
          <a:p>
            <a:r>
              <a:rPr lang="fi-FI" sz="1800" dirty="0" err="1" smtClean="0"/>
              <a:t>Create</a:t>
            </a:r>
            <a:r>
              <a:rPr lang="fi-FI" sz="1800" dirty="0" smtClean="0"/>
              <a:t> &amp; </a:t>
            </a:r>
            <a:r>
              <a:rPr lang="fi-FI" sz="1800" dirty="0" err="1" smtClean="0"/>
              <a:t>Review</a:t>
            </a:r>
            <a:r>
              <a:rPr lang="fi-FI" sz="1800" dirty="0" smtClean="0"/>
              <a:t> </a:t>
            </a:r>
            <a:r>
              <a:rPr lang="fi-FI" sz="1800" dirty="0" err="1" smtClean="0"/>
              <a:t>unit</a:t>
            </a:r>
            <a:r>
              <a:rPr lang="fi-FI" sz="1800" dirty="0" smtClean="0"/>
              <a:t> &amp; </a:t>
            </a:r>
            <a:r>
              <a:rPr lang="fi-FI" sz="1800" dirty="0" err="1" smtClean="0"/>
              <a:t>Selenium</a:t>
            </a:r>
            <a:r>
              <a:rPr lang="fi-FI" sz="1800" dirty="0" smtClean="0"/>
              <a:t> </a:t>
            </a:r>
            <a:r>
              <a:rPr lang="fi-FI" sz="1800" dirty="0" err="1" smtClean="0"/>
              <a:t>test</a:t>
            </a:r>
            <a:r>
              <a:rPr lang="fi-FI" sz="1800" dirty="0" smtClean="0"/>
              <a:t> </a:t>
            </a:r>
            <a:r>
              <a:rPr lang="fi-FI" sz="1800" dirty="0" err="1" smtClean="0"/>
              <a:t>ideas</a:t>
            </a:r>
            <a:r>
              <a:rPr lang="fi-FI" sz="1800" dirty="0" smtClean="0"/>
              <a:t>; </a:t>
            </a:r>
            <a:r>
              <a:rPr lang="fi-FI" sz="1800" dirty="0" err="1"/>
              <a:t>E</a:t>
            </a:r>
            <a:r>
              <a:rPr lang="fi-FI" sz="1800" dirty="0" err="1" smtClean="0"/>
              <a:t>xtend</a:t>
            </a:r>
            <a:endParaRPr lang="fi-FI" sz="1800" dirty="0" smtClean="0"/>
          </a:p>
          <a:p>
            <a:r>
              <a:rPr lang="fi-FI" sz="1800" dirty="0" err="1" smtClean="0"/>
              <a:t>Provide</a:t>
            </a:r>
            <a:r>
              <a:rPr lang="fi-FI" sz="1800" dirty="0" smtClean="0"/>
              <a:t> </a:t>
            </a:r>
            <a:r>
              <a:rPr lang="fi-FI" sz="1800" dirty="0" err="1" smtClean="0"/>
              <a:t>ideas</a:t>
            </a:r>
            <a:r>
              <a:rPr lang="fi-FI" sz="1800" dirty="0" smtClean="0"/>
              <a:t> for </a:t>
            </a:r>
            <a:r>
              <a:rPr lang="fi-FI" sz="1800" dirty="0" err="1" smtClean="0"/>
              <a:t>how</a:t>
            </a:r>
            <a:r>
              <a:rPr lang="fi-FI" sz="1800" dirty="0" smtClean="0"/>
              <a:t> to </a:t>
            </a:r>
            <a:r>
              <a:rPr lang="fi-FI" sz="1800" dirty="0" err="1" smtClean="0"/>
              <a:t>test</a:t>
            </a:r>
            <a:r>
              <a:rPr lang="fi-FI" sz="1800" dirty="0" smtClean="0"/>
              <a:t> a business </a:t>
            </a:r>
            <a:r>
              <a:rPr lang="fi-FI" sz="1800" dirty="0" err="1" smtClean="0"/>
              <a:t>model</a:t>
            </a:r>
            <a:endParaRPr lang="fi-FI" sz="1800" dirty="0" smtClean="0"/>
          </a:p>
          <a:p>
            <a:r>
              <a:rPr lang="fi-FI" sz="1800" dirty="0" err="1" smtClean="0"/>
              <a:t>Create</a:t>
            </a:r>
            <a:r>
              <a:rPr lang="fi-FI" sz="1800" dirty="0" smtClean="0"/>
              <a:t> </a:t>
            </a:r>
            <a:r>
              <a:rPr lang="fi-FI" sz="1800" dirty="0" err="1" smtClean="0"/>
              <a:t>User</a:t>
            </a:r>
            <a:r>
              <a:rPr lang="fi-FI" sz="1800" dirty="0" smtClean="0"/>
              <a:t> Help </a:t>
            </a:r>
            <a:r>
              <a:rPr lang="fi-FI" sz="1800" dirty="0" err="1" smtClean="0"/>
              <a:t>Documentation</a:t>
            </a:r>
            <a:endParaRPr lang="fi-FI" sz="1800" dirty="0" smtClean="0"/>
          </a:p>
          <a:p>
            <a:r>
              <a:rPr lang="fi-FI" sz="1800" dirty="0" err="1" smtClean="0"/>
              <a:t>Provide</a:t>
            </a:r>
            <a:r>
              <a:rPr lang="fi-FI" sz="1800" dirty="0" smtClean="0"/>
              <a:t> </a:t>
            </a:r>
            <a:r>
              <a:rPr lang="fi-FI" sz="1800" dirty="0" err="1" smtClean="0"/>
              <a:t>quality</a:t>
            </a:r>
            <a:r>
              <a:rPr lang="fi-FI" sz="1800" dirty="0" smtClean="0"/>
              <a:t> </a:t>
            </a:r>
            <a:r>
              <a:rPr lang="fi-FI" sz="1800" dirty="0" err="1" smtClean="0"/>
              <a:t>perspective</a:t>
            </a:r>
            <a:r>
              <a:rPr lang="fi-FI" sz="1800" dirty="0" smtClean="0"/>
              <a:t> for </a:t>
            </a:r>
            <a:r>
              <a:rPr lang="fi-FI" sz="1800" dirty="0" err="1" smtClean="0"/>
              <a:t>steering</a:t>
            </a:r>
            <a:r>
              <a:rPr lang="fi-FI" sz="1800" dirty="0" smtClean="0"/>
              <a:t> </a:t>
            </a:r>
            <a:r>
              <a:rPr lang="fi-FI" sz="1800" dirty="0" err="1" smtClean="0"/>
              <a:t>groups</a:t>
            </a:r>
            <a:endParaRPr lang="fi-FI" sz="1800" dirty="0" smtClean="0"/>
          </a:p>
          <a:p>
            <a:r>
              <a:rPr lang="fi-FI" sz="1800" dirty="0" err="1" smtClean="0"/>
              <a:t>Present</a:t>
            </a:r>
            <a:r>
              <a:rPr lang="fi-FI" sz="1800" dirty="0" smtClean="0"/>
              <a:t> for </a:t>
            </a:r>
            <a:r>
              <a:rPr lang="fi-FI" sz="1800" dirty="0" err="1" smtClean="0"/>
              <a:t>end</a:t>
            </a:r>
            <a:r>
              <a:rPr lang="fi-FI" sz="1800" dirty="0" smtClean="0"/>
              <a:t> </a:t>
            </a:r>
            <a:r>
              <a:rPr lang="fi-FI" sz="1800" dirty="0" err="1" smtClean="0"/>
              <a:t>users</a:t>
            </a:r>
            <a:r>
              <a:rPr lang="fi-FI" sz="1800" dirty="0" smtClean="0"/>
              <a:t> on </a:t>
            </a:r>
            <a:r>
              <a:rPr lang="fi-FI" sz="1800" dirty="0" err="1" smtClean="0"/>
              <a:t>behalf</a:t>
            </a:r>
            <a:r>
              <a:rPr lang="fi-FI" sz="1800" dirty="0" smtClean="0"/>
              <a:t> of the </a:t>
            </a:r>
            <a:r>
              <a:rPr lang="fi-FI" sz="1800" dirty="0" err="1" smtClean="0"/>
              <a:t>team</a:t>
            </a:r>
            <a:endParaRPr lang="en-US" sz="1800" dirty="0" smtClean="0"/>
          </a:p>
        </p:txBody>
      </p:sp>
      <p:sp>
        <p:nvSpPr>
          <p:cNvPr id="5" name="Suorakulmio 4"/>
          <p:cNvSpPr/>
          <p:nvPr/>
        </p:nvSpPr>
        <p:spPr>
          <a:xfrm>
            <a:off x="4572000" y="5949280"/>
            <a:ext cx="4248472" cy="6480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i-FI" dirty="0" err="1" smtClean="0"/>
              <a:t>Not</a:t>
            </a:r>
            <a:r>
              <a:rPr lang="fi-FI" dirty="0" smtClean="0"/>
              <a:t> a </a:t>
            </a:r>
            <a:r>
              <a:rPr lang="fi-FI" dirty="0" err="1" smtClean="0"/>
              <a:t>manager</a:t>
            </a:r>
            <a:r>
              <a:rPr lang="fi-FI" dirty="0" smtClean="0"/>
              <a:t>, </a:t>
            </a:r>
            <a:r>
              <a:rPr lang="fi-FI" dirty="0" err="1" smtClean="0"/>
              <a:t>very</a:t>
            </a:r>
            <a:r>
              <a:rPr lang="fi-FI" dirty="0" smtClean="0"/>
              <a:t> </a:t>
            </a:r>
            <a:r>
              <a:rPr lang="fi-FI" dirty="0" err="1" smtClean="0"/>
              <a:t>much</a:t>
            </a:r>
            <a:r>
              <a:rPr lang="fi-FI" dirty="0" smtClean="0"/>
              <a:t> a senior software </a:t>
            </a:r>
            <a:r>
              <a:rPr lang="fi-FI" dirty="0" err="1" smtClean="0"/>
              <a:t>specialist</a:t>
            </a:r>
            <a:r>
              <a:rPr lang="fi-FI" dirty="0" smtClean="0"/>
              <a:t>.  </a:t>
            </a:r>
            <a:endParaRPr lang="en-US" dirty="0"/>
          </a:p>
        </p:txBody>
      </p:sp>
    </p:spTree>
    <p:extLst>
      <p:ext uri="{BB962C8B-B14F-4D97-AF65-F5344CB8AC3E}">
        <p14:creationId xmlns:p14="http://schemas.microsoft.com/office/powerpoint/2010/main" val="402425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4077" y="1741599"/>
            <a:ext cx="7677260" cy="3416320"/>
          </a:xfrm>
          <a:prstGeom prst="rect">
            <a:avLst/>
          </a:prstGeom>
          <a:noFill/>
        </p:spPr>
        <p:txBody>
          <a:bodyPr wrap="square" rtlCol="0">
            <a:spAutoFit/>
          </a:bodyPr>
          <a:lstStyle/>
          <a:p>
            <a:pPr algn="ctr"/>
            <a:r>
              <a:rPr lang="en-US" sz="5400" dirty="0" smtClean="0"/>
              <a:t>Testers </a:t>
            </a:r>
            <a:r>
              <a:rPr lang="en-US" sz="5400" dirty="0"/>
              <a:t>don't break your code, they break your *illusions* about your </a:t>
            </a:r>
            <a:r>
              <a:rPr lang="en-US" sz="5400" dirty="0" smtClean="0"/>
              <a:t>code</a:t>
            </a:r>
            <a:endParaRPr lang="en-US" sz="5400" dirty="0"/>
          </a:p>
        </p:txBody>
      </p:sp>
      <p:sp>
        <p:nvSpPr>
          <p:cNvPr id="2" name="TextBox 1"/>
          <p:cNvSpPr txBox="1"/>
          <p:nvPr/>
        </p:nvSpPr>
        <p:spPr>
          <a:xfrm>
            <a:off x="6174153" y="4513385"/>
            <a:ext cx="2730022" cy="369332"/>
          </a:xfrm>
          <a:prstGeom prst="rect">
            <a:avLst/>
          </a:prstGeom>
          <a:noFill/>
        </p:spPr>
        <p:txBody>
          <a:bodyPr wrap="none" rtlCol="0">
            <a:spAutoFit/>
          </a:bodyPr>
          <a:lstStyle/>
          <a:p>
            <a:r>
              <a:rPr lang="en-US" dirty="0" smtClean="0"/>
              <a:t>* Adapted from James Bach</a:t>
            </a:r>
            <a:endParaRPr lang="en-US" dirty="0"/>
          </a:p>
        </p:txBody>
      </p:sp>
    </p:spTree>
    <p:extLst>
      <p:ext uri="{BB962C8B-B14F-4D97-AF65-F5344CB8AC3E}">
        <p14:creationId xmlns:p14="http://schemas.microsoft.com/office/powerpoint/2010/main" val="36780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Can Look Different from Different Perspectives</a:t>
            </a:r>
            <a:endParaRPr lang="en-US" dirty="0"/>
          </a:p>
        </p:txBody>
      </p:sp>
      <p:pic>
        <p:nvPicPr>
          <p:cNvPr id="3" name="Picture 2" descr="bNnj0aV.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196" y="1747044"/>
            <a:ext cx="4467077" cy="4514683"/>
          </a:xfrm>
          <a:prstGeom prst="rect">
            <a:avLst/>
          </a:prstGeom>
        </p:spPr>
      </p:pic>
    </p:spTree>
    <p:extLst>
      <p:ext uri="{BB962C8B-B14F-4D97-AF65-F5344CB8AC3E}">
        <p14:creationId xmlns:p14="http://schemas.microsoft.com/office/powerpoint/2010/main" val="10626099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28600" y="499914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3" name="Rectangle 3"/>
          <p:cNvSpPr>
            <a:spLocks noChangeArrowheads="1"/>
          </p:cNvSpPr>
          <p:nvPr/>
        </p:nvSpPr>
        <p:spPr bwMode="auto">
          <a:xfrm>
            <a:off x="228600" y="3886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4" name="Rectangle 4"/>
          <p:cNvSpPr>
            <a:spLocks noChangeArrowheads="1"/>
          </p:cNvSpPr>
          <p:nvPr/>
        </p:nvSpPr>
        <p:spPr bwMode="auto">
          <a:xfrm>
            <a:off x="228600" y="2743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5" name="Rectangle 5"/>
          <p:cNvSpPr>
            <a:spLocks noChangeArrowheads="1"/>
          </p:cNvSpPr>
          <p:nvPr/>
        </p:nvSpPr>
        <p:spPr bwMode="auto">
          <a:xfrm>
            <a:off x="228600" y="16764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6" name="Rectangle 6"/>
          <p:cNvSpPr>
            <a:spLocks noGrp="1" noChangeArrowheads="1"/>
          </p:cNvSpPr>
          <p:nvPr>
            <p:ph type="title"/>
          </p:nvPr>
        </p:nvSpPr>
        <p:spPr>
          <a:xfrm>
            <a:off x="609600" y="441325"/>
            <a:ext cx="7391400" cy="549275"/>
          </a:xfrm>
        </p:spPr>
        <p:txBody>
          <a:bodyPr>
            <a:normAutofit fontScale="90000"/>
          </a:bodyPr>
          <a:lstStyle/>
          <a:p>
            <a:r>
              <a:rPr lang="en-US"/>
              <a:t>Tester vs. Developer</a:t>
            </a:r>
            <a:br>
              <a:rPr lang="en-US"/>
            </a:br>
            <a:r>
              <a:rPr lang="en-US" sz="1200"/>
              <a:t>Source: Adapted from Bret Pettichord. 2000. Testers and Developers Think Differently</a:t>
            </a:r>
            <a:endParaRPr lang="en-GB" sz="1200"/>
          </a:p>
        </p:txBody>
      </p:sp>
      <p:sp>
        <p:nvSpPr>
          <p:cNvPr id="1249287" name="Text Box 7"/>
          <p:cNvSpPr txBox="1">
            <a:spLocks noChangeArrowheads="1"/>
          </p:cNvSpPr>
          <p:nvPr/>
        </p:nvSpPr>
        <p:spPr bwMode="auto">
          <a:xfrm>
            <a:off x="609600" y="1219200"/>
            <a:ext cx="28956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a:latin typeface="Arial" pitchFamily="34" charset="0"/>
              </a:rPr>
              <a:t>Tester</a:t>
            </a:r>
            <a:endParaRPr lang="en-GB" sz="2000" b="1">
              <a:latin typeface="Arial" pitchFamily="34" charset="0"/>
            </a:endParaRPr>
          </a:p>
        </p:txBody>
      </p:sp>
      <p:sp>
        <p:nvSpPr>
          <p:cNvPr id="1249288" name="Text Box 8"/>
          <p:cNvSpPr txBox="1">
            <a:spLocks noChangeArrowheads="1"/>
          </p:cNvSpPr>
          <p:nvPr/>
        </p:nvSpPr>
        <p:spPr bwMode="auto">
          <a:xfrm>
            <a:off x="5638800" y="1219200"/>
            <a:ext cx="28956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a:latin typeface="Arial" pitchFamily="34" charset="0"/>
              </a:rPr>
              <a:t>Developer</a:t>
            </a:r>
            <a:endParaRPr lang="en-GB" sz="2000" b="1">
              <a:latin typeface="Arial" pitchFamily="34" charset="0"/>
            </a:endParaRPr>
          </a:p>
        </p:txBody>
      </p:sp>
      <p:sp>
        <p:nvSpPr>
          <p:cNvPr id="1249289" name="AutoShape 9"/>
          <p:cNvSpPr>
            <a:spLocks noChangeArrowheads="1"/>
          </p:cNvSpPr>
          <p:nvPr/>
        </p:nvSpPr>
        <p:spPr bwMode="auto">
          <a:xfrm>
            <a:off x="3505200" y="17526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Need of Mastery</a:t>
            </a:r>
            <a:endParaRPr lang="en-GB">
              <a:latin typeface="Arial" pitchFamily="34" charset="0"/>
            </a:endParaRPr>
          </a:p>
        </p:txBody>
      </p:sp>
      <p:sp>
        <p:nvSpPr>
          <p:cNvPr id="1249290" name="AutoShape 10"/>
          <p:cNvSpPr>
            <a:spLocks noChangeArrowheads="1"/>
          </p:cNvSpPr>
          <p:nvPr/>
        </p:nvSpPr>
        <p:spPr bwMode="auto">
          <a:xfrm>
            <a:off x="3505200" y="28194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Focus of Modeling</a:t>
            </a:r>
            <a:endParaRPr lang="en-GB">
              <a:latin typeface="Arial" pitchFamily="34" charset="0"/>
            </a:endParaRPr>
          </a:p>
        </p:txBody>
      </p:sp>
      <p:sp>
        <p:nvSpPr>
          <p:cNvPr id="1249291" name="AutoShape 11"/>
          <p:cNvSpPr>
            <a:spLocks noChangeArrowheads="1"/>
          </p:cNvSpPr>
          <p:nvPr/>
        </p:nvSpPr>
        <p:spPr bwMode="auto">
          <a:xfrm>
            <a:off x="3505200" y="39624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Focus of Thinking</a:t>
            </a:r>
            <a:endParaRPr lang="en-GB">
              <a:latin typeface="Arial" pitchFamily="34" charset="0"/>
            </a:endParaRPr>
          </a:p>
        </p:txBody>
      </p:sp>
      <p:sp>
        <p:nvSpPr>
          <p:cNvPr id="1249292" name="AutoShape 12"/>
          <p:cNvSpPr>
            <a:spLocks noChangeArrowheads="1"/>
          </p:cNvSpPr>
          <p:nvPr/>
        </p:nvSpPr>
        <p:spPr bwMode="auto">
          <a:xfrm>
            <a:off x="3505200" y="507534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Tedium and Conflict</a:t>
            </a:r>
            <a:endParaRPr lang="en-GB">
              <a:latin typeface="Arial" pitchFamily="34" charset="0"/>
            </a:endParaRPr>
          </a:p>
        </p:txBody>
      </p:sp>
      <p:sp>
        <p:nvSpPr>
          <p:cNvPr id="1249293" name="Rectangle 13"/>
          <p:cNvSpPr>
            <a:spLocks noChangeArrowheads="1"/>
          </p:cNvSpPr>
          <p:nvPr/>
        </p:nvSpPr>
        <p:spPr bwMode="auto">
          <a:xfrm>
            <a:off x="228600" y="1676400"/>
            <a:ext cx="3581400" cy="954107"/>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dirty="0">
                <a:latin typeface="Arial" pitchFamily="34" charset="0"/>
              </a:rPr>
              <a:t>Get up to speed quickly</a:t>
            </a:r>
            <a:br>
              <a:rPr lang="fi-FI" sz="1400" b="1" dirty="0">
                <a:latin typeface="Arial" pitchFamily="34" charset="0"/>
              </a:rPr>
            </a:br>
            <a:r>
              <a:rPr lang="fi-FI" sz="1400" b="1" dirty="0">
                <a:latin typeface="Arial" pitchFamily="34" charset="0"/>
              </a:rPr>
              <a:t>Generalist</a:t>
            </a:r>
            <a:br>
              <a:rPr lang="fi-FI" sz="1400" b="1" dirty="0">
                <a:latin typeface="Arial" pitchFamily="34" charset="0"/>
              </a:rPr>
            </a:br>
            <a:r>
              <a:rPr lang="fi-FI" sz="1400" b="1" dirty="0">
                <a:latin typeface="Arial" pitchFamily="34" charset="0"/>
              </a:rPr>
              <a:t>Domain knowledge</a:t>
            </a:r>
            <a:br>
              <a:rPr lang="fi-FI" sz="1400" b="1" dirty="0">
                <a:latin typeface="Arial" pitchFamily="34" charset="0"/>
              </a:rPr>
            </a:br>
            <a:r>
              <a:rPr lang="fi-FI" sz="1400" b="1" dirty="0">
                <a:latin typeface="Arial" pitchFamily="34" charset="0"/>
              </a:rPr>
              <a:t>Ignorance is important</a:t>
            </a:r>
            <a:endParaRPr lang="en-GB" sz="1400" b="1" dirty="0">
              <a:latin typeface="Arial" pitchFamily="34" charset="0"/>
            </a:endParaRPr>
          </a:p>
        </p:txBody>
      </p:sp>
      <p:sp>
        <p:nvSpPr>
          <p:cNvPr id="1249294" name="Rectangle 14"/>
          <p:cNvSpPr>
            <a:spLocks noChangeArrowheads="1"/>
          </p:cNvSpPr>
          <p:nvPr/>
        </p:nvSpPr>
        <p:spPr bwMode="auto">
          <a:xfrm>
            <a:off x="5715000" y="1647825"/>
            <a:ext cx="3124200" cy="954107"/>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Thorough understanding</a:t>
            </a:r>
            <a:br>
              <a:rPr lang="fi-FI" sz="1400" b="1">
                <a:latin typeface="Arial" pitchFamily="34" charset="0"/>
              </a:rPr>
            </a:br>
            <a:r>
              <a:rPr lang="fi-FI" sz="1400" b="1">
                <a:latin typeface="Arial" pitchFamily="34" charset="0"/>
              </a:rPr>
              <a:t>Specialist</a:t>
            </a:r>
            <a:br>
              <a:rPr lang="fi-FI" sz="1400" b="1">
                <a:latin typeface="Arial" pitchFamily="34" charset="0"/>
              </a:rPr>
            </a:br>
            <a:r>
              <a:rPr lang="fi-FI" sz="1400" b="1">
                <a:latin typeface="Arial" pitchFamily="34" charset="0"/>
              </a:rPr>
              <a:t>Knowledge of product internals</a:t>
            </a:r>
            <a:br>
              <a:rPr lang="fi-FI" sz="1400" b="1">
                <a:latin typeface="Arial" pitchFamily="34" charset="0"/>
              </a:rPr>
            </a:br>
            <a:r>
              <a:rPr lang="fi-FI" sz="1400" b="1">
                <a:latin typeface="Arial" pitchFamily="34" charset="0"/>
              </a:rPr>
              <a:t>Expertise is important</a:t>
            </a:r>
            <a:endParaRPr lang="en-GB" sz="1400" b="1">
              <a:latin typeface="Arial" pitchFamily="34" charset="0"/>
            </a:endParaRPr>
          </a:p>
        </p:txBody>
      </p:sp>
      <p:sp>
        <p:nvSpPr>
          <p:cNvPr id="1249295" name="Rectangle 15"/>
          <p:cNvSpPr>
            <a:spLocks noChangeArrowheads="1"/>
          </p:cNvSpPr>
          <p:nvPr/>
        </p:nvSpPr>
        <p:spPr bwMode="auto">
          <a:xfrm>
            <a:off x="533400" y="2851150"/>
            <a:ext cx="29718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Model user behavior</a:t>
            </a:r>
            <a:br>
              <a:rPr lang="fi-FI" sz="1400" b="1">
                <a:latin typeface="Arial" pitchFamily="34" charset="0"/>
              </a:rPr>
            </a:br>
            <a:r>
              <a:rPr lang="fi-FI" sz="1400" b="1">
                <a:latin typeface="Arial" pitchFamily="34" charset="0"/>
              </a:rPr>
              <a:t>Focus on what can go wrong</a:t>
            </a:r>
            <a:br>
              <a:rPr lang="fi-FI" sz="1400" b="1">
                <a:latin typeface="Arial" pitchFamily="34" charset="0"/>
              </a:rPr>
            </a:br>
            <a:r>
              <a:rPr lang="fi-FI" sz="1400" b="1">
                <a:latin typeface="Arial" pitchFamily="34" charset="0"/>
              </a:rPr>
              <a:t>Focus on severity of problem</a:t>
            </a:r>
            <a:endParaRPr lang="en-GB" sz="1400" b="1">
              <a:latin typeface="Arial" pitchFamily="34" charset="0"/>
            </a:endParaRPr>
          </a:p>
        </p:txBody>
      </p:sp>
      <p:sp>
        <p:nvSpPr>
          <p:cNvPr id="1249296" name="Rectangle 16"/>
          <p:cNvSpPr>
            <a:spLocks noChangeArrowheads="1"/>
          </p:cNvSpPr>
          <p:nvPr/>
        </p:nvSpPr>
        <p:spPr bwMode="auto">
          <a:xfrm>
            <a:off x="5791200" y="2819400"/>
            <a:ext cx="2743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Model system design</a:t>
            </a:r>
            <a:br>
              <a:rPr lang="fi-FI" sz="1400" b="1">
                <a:latin typeface="Arial" pitchFamily="34" charset="0"/>
              </a:rPr>
            </a:br>
            <a:r>
              <a:rPr lang="fi-FI" sz="1400" b="1">
                <a:latin typeface="Arial" pitchFamily="34" charset="0"/>
              </a:rPr>
              <a:t>Focus on how it can work</a:t>
            </a:r>
            <a:br>
              <a:rPr lang="fi-FI" sz="1400" b="1">
                <a:latin typeface="Arial" pitchFamily="34" charset="0"/>
              </a:rPr>
            </a:br>
            <a:r>
              <a:rPr lang="fi-FI" sz="1400" b="1">
                <a:latin typeface="Arial" pitchFamily="34" charset="0"/>
              </a:rPr>
              <a:t>Focus on interest of problem</a:t>
            </a:r>
            <a:endParaRPr lang="en-GB" sz="1400" b="1">
              <a:latin typeface="Arial" pitchFamily="34" charset="0"/>
            </a:endParaRPr>
          </a:p>
        </p:txBody>
      </p:sp>
      <p:sp>
        <p:nvSpPr>
          <p:cNvPr id="1249297" name="Rectangle 17"/>
          <p:cNvSpPr>
            <a:spLocks noChangeArrowheads="1"/>
          </p:cNvSpPr>
          <p:nvPr/>
        </p:nvSpPr>
        <p:spPr bwMode="auto">
          <a:xfrm>
            <a:off x="762000" y="3917950"/>
            <a:ext cx="25908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Practical</a:t>
            </a:r>
            <a:br>
              <a:rPr lang="fi-FI" sz="1400" b="1">
                <a:latin typeface="Arial" pitchFamily="34" charset="0"/>
              </a:rPr>
            </a:br>
            <a:r>
              <a:rPr lang="fi-FI" sz="1400" b="1">
                <a:latin typeface="Arial" pitchFamily="34" charset="0"/>
              </a:rPr>
              <a:t>Empirical: What is observed</a:t>
            </a:r>
            <a:br>
              <a:rPr lang="fi-FI" sz="1400" b="1">
                <a:latin typeface="Arial" pitchFamily="34" charset="0"/>
              </a:rPr>
            </a:br>
            <a:r>
              <a:rPr lang="fi-FI" sz="1400" b="1">
                <a:latin typeface="Arial" pitchFamily="34" charset="0"/>
              </a:rPr>
              <a:t>Sceptics</a:t>
            </a:r>
            <a:endParaRPr lang="en-GB" sz="1400" b="1">
              <a:latin typeface="Arial" pitchFamily="34" charset="0"/>
            </a:endParaRPr>
          </a:p>
        </p:txBody>
      </p:sp>
      <p:sp>
        <p:nvSpPr>
          <p:cNvPr id="1249298" name="Rectangle 18"/>
          <p:cNvSpPr>
            <a:spLocks noChangeArrowheads="1"/>
          </p:cNvSpPr>
          <p:nvPr/>
        </p:nvSpPr>
        <p:spPr bwMode="auto">
          <a:xfrm>
            <a:off x="5410200" y="3917950"/>
            <a:ext cx="3505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Theoretical</a:t>
            </a:r>
            <a:br>
              <a:rPr lang="fi-FI" sz="1400" b="1">
                <a:latin typeface="Arial" pitchFamily="34" charset="0"/>
              </a:rPr>
            </a:br>
            <a:r>
              <a:rPr lang="fi-FI" sz="1400" b="1">
                <a:latin typeface="Arial" pitchFamily="34" charset="0"/>
              </a:rPr>
              <a:t>How it is designed</a:t>
            </a:r>
            <a:br>
              <a:rPr lang="fi-FI" sz="1400" b="1">
                <a:latin typeface="Arial" pitchFamily="34" charset="0"/>
              </a:rPr>
            </a:br>
            <a:r>
              <a:rPr lang="fi-FI" sz="1400" b="1">
                <a:latin typeface="Arial" pitchFamily="34" charset="0"/>
              </a:rPr>
              <a:t>Believers</a:t>
            </a:r>
            <a:endParaRPr lang="en-GB" sz="1400" b="1">
              <a:latin typeface="Arial" pitchFamily="34" charset="0"/>
            </a:endParaRPr>
          </a:p>
        </p:txBody>
      </p:sp>
      <p:sp>
        <p:nvSpPr>
          <p:cNvPr id="1249299" name="Rectangle 19"/>
          <p:cNvSpPr>
            <a:spLocks noChangeArrowheads="1"/>
          </p:cNvSpPr>
          <p:nvPr/>
        </p:nvSpPr>
        <p:spPr bwMode="auto">
          <a:xfrm>
            <a:off x="381000" y="5107090"/>
            <a:ext cx="28194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Tolerate tedium</a:t>
            </a:r>
            <a:br>
              <a:rPr lang="fi-FI" sz="1400" b="1">
                <a:latin typeface="Arial" pitchFamily="34" charset="0"/>
              </a:rPr>
            </a:br>
            <a:r>
              <a:rPr lang="fi-FI" sz="1400" b="1">
                <a:latin typeface="Arial" pitchFamily="34" charset="0"/>
              </a:rPr>
              <a:t>Comfortable with conflict</a:t>
            </a:r>
            <a:br>
              <a:rPr lang="fi-FI" sz="1400" b="1">
                <a:latin typeface="Arial" pitchFamily="34" charset="0"/>
              </a:rPr>
            </a:br>
            <a:r>
              <a:rPr lang="fi-FI" sz="1400" b="1">
                <a:latin typeface="Arial" pitchFamily="34" charset="0"/>
              </a:rPr>
              <a:t>Report problems</a:t>
            </a:r>
          </a:p>
        </p:txBody>
      </p:sp>
      <p:sp>
        <p:nvSpPr>
          <p:cNvPr id="1249300" name="Rectangle 20"/>
          <p:cNvSpPr>
            <a:spLocks noChangeArrowheads="1"/>
          </p:cNvSpPr>
          <p:nvPr/>
        </p:nvSpPr>
        <p:spPr bwMode="auto">
          <a:xfrm>
            <a:off x="5791200" y="5107090"/>
            <a:ext cx="2743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Automate tedium</a:t>
            </a:r>
            <a:br>
              <a:rPr lang="fi-FI" sz="1400" b="1">
                <a:latin typeface="Arial" pitchFamily="34" charset="0"/>
              </a:rPr>
            </a:br>
            <a:r>
              <a:rPr lang="fi-FI" sz="1400" b="1">
                <a:latin typeface="Arial" pitchFamily="34" charset="0"/>
              </a:rPr>
              <a:t>Avoid conflict</a:t>
            </a:r>
            <a:br>
              <a:rPr lang="fi-FI" sz="1400" b="1">
                <a:latin typeface="Arial" pitchFamily="34" charset="0"/>
              </a:rPr>
            </a:br>
            <a:r>
              <a:rPr lang="fi-FI" sz="1400" b="1">
                <a:latin typeface="Arial" pitchFamily="34" charset="0"/>
              </a:rPr>
              <a:t>Understand problems</a:t>
            </a:r>
            <a:endParaRPr lang="en-GB" sz="1400" b="1">
              <a:latin typeface="Arial" pitchFamily="34" charset="0"/>
            </a:endParaRPr>
          </a:p>
        </p:txBody>
      </p:sp>
      <p:sp>
        <p:nvSpPr>
          <p:cNvPr id="21" name="Slide Number Placeholder 20"/>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2423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1612</Words>
  <Application>Microsoft Macintosh PowerPoint</Application>
  <PresentationFormat>On-screen Show (4:3)</PresentationFormat>
  <Paragraphs>156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 Don’t Code, Am I No Longer Useful?</vt:lpstr>
      <vt:lpstr>PowerPoint Presentation</vt:lpstr>
      <vt:lpstr>Piece of Realism: Different Programmers</vt:lpstr>
      <vt:lpstr>PowerPoint Presentation</vt:lpstr>
      <vt:lpstr>I Test These       … Since 04/2012</vt:lpstr>
      <vt:lpstr>Examples of What I Do at Work as ’Testing Specialist’ </vt:lpstr>
      <vt:lpstr>PowerPoint Presentation</vt:lpstr>
      <vt:lpstr>Things Can Look Different from Different Perspectives</vt:lpstr>
      <vt:lpstr>Tester vs. Developer Source: Adapted from Bret Pettichord. 2000. Testers and Developers Think Differently</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Don’t Code, Am I No Longer Useful?</dc:title>
  <dc:creator>Maaret Pyhäjärvi</dc:creator>
  <cp:lastModifiedBy>Maaret Pyhäjärvi</cp:lastModifiedBy>
  <cp:revision>22</cp:revision>
  <dcterms:created xsi:type="dcterms:W3CDTF">2014-12-04T16:58:39Z</dcterms:created>
  <dcterms:modified xsi:type="dcterms:W3CDTF">2014-12-04T18:20:27Z</dcterms:modified>
</cp:coreProperties>
</file>