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6" r:id="rId6"/>
    <p:sldId id="264" r:id="rId7"/>
    <p:sldId id="261" r:id="rId8"/>
    <p:sldId id="263" r:id="rId9"/>
    <p:sldId id="267"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29" autoAdjust="0"/>
  </p:normalViewPr>
  <p:slideViewPr>
    <p:cSldViewPr snapToGrid="0" snapToObjects="1">
      <p:cViewPr varScale="1">
        <p:scale>
          <a:sx n="142" d="100"/>
          <a:sy n="142" d="100"/>
        </p:scale>
        <p:origin x="-2728" y="-12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C8E32-71FA-E843-8698-F38351500353}" type="datetimeFigureOut">
              <a:rPr lang="en-US" smtClean="0"/>
              <a:t>04/12/14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250A07-4D2A-7849-9F6D-B86F2EED1D51}" type="slidenum">
              <a:rPr lang="en-US" smtClean="0"/>
              <a:t>‹#›</a:t>
            </a:fld>
            <a:endParaRPr lang="en-US"/>
          </a:p>
        </p:txBody>
      </p:sp>
    </p:spTree>
    <p:extLst>
      <p:ext uri="{BB962C8B-B14F-4D97-AF65-F5344CB8AC3E}">
        <p14:creationId xmlns:p14="http://schemas.microsoft.com/office/powerpoint/2010/main" val="34740691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is about non-programming testers looking for</a:t>
            </a:r>
            <a:r>
              <a:rPr lang="en-US" baseline="0" dirty="0" smtClean="0"/>
              <a:t> their place and identity. </a:t>
            </a:r>
          </a:p>
          <a:p>
            <a:endParaRPr lang="en-US" baseline="0" dirty="0" smtClean="0"/>
          </a:p>
          <a:p>
            <a:r>
              <a:rPr lang="en-US" baseline="0" dirty="0" smtClean="0"/>
              <a:t>2014 is the perfect time for me to start doing this talk, as I’m doing more code than before (mostly selenium and studying) and it’s clear I will continue to explore on that path. But it does not mean that I would still find coding essential, as I have the “convincing developers to code for me” superpower and often better ideas of what I would like implemented that would be of value.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1</a:t>
            </a:fld>
            <a:endParaRPr lang="en-US"/>
          </a:p>
        </p:txBody>
      </p:sp>
    </p:spTree>
    <p:extLst>
      <p:ext uri="{BB962C8B-B14F-4D97-AF65-F5344CB8AC3E}">
        <p14:creationId xmlns:p14="http://schemas.microsoft.com/office/powerpoint/2010/main" val="270415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always found the extensive focus on code – over collaborating with people who can write code – silly. There are people like me who can code (to an extent) but would still prefer to spend their days with other things and we don’t really still need to come to “everyone can code” before we also come to “everyone can see relevant</a:t>
            </a:r>
            <a:r>
              <a:rPr lang="en-US" baseline="0" dirty="0" smtClean="0"/>
              <a:t> size systems, value and requirements plus threats to value” and “everyone can understand all sorts of domains”. </a:t>
            </a:r>
          </a:p>
          <a:p>
            <a:endParaRPr lang="en-US" baseline="0" dirty="0" smtClean="0"/>
          </a:p>
          <a:p>
            <a:r>
              <a:rPr lang="en-US" baseline="0" dirty="0" smtClean="0"/>
              <a:t>Still for testers in particular, even great exploratory testers, the current message is that the push for automating is so significant that non-coders end up not being recruited. In particular, Agile teams fail to often see the value in non-automated testing done well. And more often still, agile teams who have developers without perfect skills – where testing would be a great way to help bridge many gaps that imperfect teams create on the solution we’re working on. </a:t>
            </a:r>
          </a:p>
          <a:p>
            <a:endParaRPr lang="en-US" baseline="0" dirty="0" smtClean="0"/>
          </a:p>
          <a:p>
            <a:r>
              <a:rPr lang="en-US" baseline="0" dirty="0" smtClean="0"/>
              <a:t>When there’s no understanding of skilled testing long enough, we will end up not having skilled testers around. That is not a future I would like to see. </a:t>
            </a:r>
          </a:p>
        </p:txBody>
      </p:sp>
      <p:sp>
        <p:nvSpPr>
          <p:cNvPr id="4" name="Slide Number Placeholder 3"/>
          <p:cNvSpPr>
            <a:spLocks noGrp="1"/>
          </p:cNvSpPr>
          <p:nvPr>
            <p:ph type="sldNum" sz="quarter" idx="10"/>
          </p:nvPr>
        </p:nvSpPr>
        <p:spPr/>
        <p:txBody>
          <a:bodyPr/>
          <a:lstStyle/>
          <a:p>
            <a:fld id="{EA250A07-4D2A-7849-9F6D-B86F2EED1D51}" type="slidenum">
              <a:rPr lang="en-US" smtClean="0"/>
              <a:t>2</a:t>
            </a:fld>
            <a:endParaRPr lang="en-US"/>
          </a:p>
        </p:txBody>
      </p:sp>
    </p:spTree>
    <p:extLst>
      <p:ext uri="{BB962C8B-B14F-4D97-AF65-F5344CB8AC3E}">
        <p14:creationId xmlns:p14="http://schemas.microsoft.com/office/powerpoint/2010/main" val="103492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a:t>
            </a:r>
            <a:r>
              <a:rPr lang="en-US" baseline="0" dirty="0" smtClean="0"/>
              <a:t> who can do very simple things with programming are also programmers. It’s just that they tend to not have a programmer identity that would make them state that out loud. </a:t>
            </a:r>
          </a:p>
          <a:p>
            <a:endParaRPr lang="en-US" baseline="0" dirty="0" smtClean="0"/>
          </a:p>
          <a:p>
            <a:r>
              <a:rPr lang="en-US" baseline="0" dirty="0" smtClean="0"/>
              <a:t>Hello world programmers are not yet much use as programmers as the level of programming skill is more that of mimicking simple structure and changing contents. These people easily learn markup-languages and skilled  programmers are quick to say they are not real programmers. Just like skilled testers like to be distinguished from testers, skilled programmers like to be distinguished from programmers.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Every tester is at least a Hello World –programmer. Perhaps we should stop emphasizing that we don’t code? Then again, if most of my days go into not coding, I’d like to somehow emphasize that. </a:t>
            </a:r>
          </a:p>
          <a:p>
            <a:endParaRPr lang="en-US" dirty="0" smtClean="0"/>
          </a:p>
          <a:p>
            <a:r>
              <a:rPr lang="en-US" dirty="0" smtClean="0"/>
              <a:t>There’s a huge bunch of unskilled developers who can create code but whose code is very broken</a:t>
            </a:r>
            <a:r>
              <a:rPr lang="en-US" baseline="0" dirty="0" smtClean="0"/>
              <a:t> as it gets created. They don’t necessarily question what problem the code was supposed to solve and they are satisfied with quick hack that appears to solve the part of the problem they came up with. And very often these less skilled developers create spaghetti code that is hard to maintain, for them and others. I would be inclined to claim that most programmers are closer to this than the true multi-skilled craftsmen we seek in agile teams. </a:t>
            </a:r>
          </a:p>
          <a:p>
            <a:endParaRPr lang="en-US" baseline="0" dirty="0" smtClean="0"/>
          </a:p>
          <a:p>
            <a:r>
              <a:rPr lang="en-US" baseline="0" dirty="0" smtClean="0"/>
              <a:t>Full-stack Developers are the unicorns of the modern software development. They are people who can do both front-end design-detail work and complex back-end server stuff, including all sorts of environmental configurations. They are not just wizards with all types of technology but also have significant people skills to collaborate with those whose problems they are solving with code. We used to call these people programming architects or seniors, but they are the rare people who actually can effectively solve (with good results) many different types of problems. We need more skilled developers like this. And while unicorn-grade is quite much to ask, we would already be happy with one technology and skill to collaborate well with others.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3</a:t>
            </a:fld>
            <a:endParaRPr lang="en-US"/>
          </a:p>
        </p:txBody>
      </p:sp>
    </p:spTree>
    <p:extLst>
      <p:ext uri="{BB962C8B-B14F-4D97-AF65-F5344CB8AC3E}">
        <p14:creationId xmlns:p14="http://schemas.microsoft.com/office/powerpoint/2010/main" val="14756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fi-FI" dirty="0" smtClean="0"/>
              <a:t>Tiimin kehittäjät eivät ole ”</a:t>
            </a:r>
            <a:r>
              <a:rPr lang="fi-FI" dirty="0" err="1" smtClean="0"/>
              <a:t>full-stack</a:t>
            </a:r>
            <a:r>
              <a:rPr lang="fi-FI" dirty="0" smtClean="0"/>
              <a:t> kehittäjiä” – ei teknologioiden eikä varsinkaan yhteistyöasioiden</a:t>
            </a:r>
            <a:r>
              <a:rPr lang="fi-FI" baseline="0" dirty="0" smtClean="0"/>
              <a:t> suhteen; </a:t>
            </a:r>
            <a:r>
              <a:rPr lang="fi-FI" baseline="0" dirty="0" err="1" smtClean="0"/>
              <a:t>UI-detaljit</a:t>
            </a:r>
            <a:r>
              <a:rPr lang="fi-FI" baseline="0" dirty="0" smtClean="0"/>
              <a:t> ja testaus eivät vedä puoleensa erityisesti. </a:t>
            </a:r>
            <a:endParaRPr lang="en-US" dirty="0"/>
          </a:p>
        </p:txBody>
      </p:sp>
      <p:sp>
        <p:nvSpPr>
          <p:cNvPr id="4" name="Dian numeron paikkamerkki 3"/>
          <p:cNvSpPr>
            <a:spLocks noGrp="1"/>
          </p:cNvSpPr>
          <p:nvPr>
            <p:ph type="sldNum" sz="quarter" idx="10"/>
          </p:nvPr>
        </p:nvSpPr>
        <p:spPr/>
        <p:txBody>
          <a:bodyPr/>
          <a:lstStyle/>
          <a:p>
            <a:fld id="{115F98D3-B1CC-43E3-9FBB-560527D97B5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fontScale="70000" lnSpcReduction="20000"/>
          </a:bodyPr>
          <a:lstStyle/>
          <a:p>
            <a:r>
              <a:rPr lang="fi-FI" sz="1400" dirty="0" err="1" smtClean="0"/>
              <a:t>Learn</a:t>
            </a:r>
            <a:r>
              <a:rPr lang="fi-FI" sz="1400" dirty="0" smtClean="0"/>
              <a:t> </a:t>
            </a:r>
            <a:r>
              <a:rPr lang="fi-FI" sz="1400" dirty="0" err="1" smtClean="0"/>
              <a:t>why</a:t>
            </a:r>
            <a:r>
              <a:rPr lang="fi-FI" sz="1400" dirty="0" smtClean="0"/>
              <a:t> the </a:t>
            </a:r>
            <a:r>
              <a:rPr lang="fi-FI" sz="1400" dirty="0" err="1" smtClean="0"/>
              <a:t>product</a:t>
            </a:r>
            <a:r>
              <a:rPr lang="fi-FI" sz="1400" dirty="0" smtClean="0"/>
              <a:t> </a:t>
            </a:r>
            <a:r>
              <a:rPr lang="fi-FI" sz="1400" dirty="0" err="1" smtClean="0"/>
              <a:t>exists</a:t>
            </a:r>
            <a:r>
              <a:rPr lang="fi-FI" sz="1400" dirty="0" smtClean="0"/>
              <a:t> &amp; </a:t>
            </a:r>
            <a:r>
              <a:rPr lang="fi-FI" sz="1400" dirty="0" err="1" smtClean="0"/>
              <a:t>patiently</a:t>
            </a:r>
            <a:r>
              <a:rPr lang="fi-FI" sz="1400" dirty="0" smtClean="0"/>
              <a:t> </a:t>
            </a:r>
            <a:r>
              <a:rPr lang="fi-FI" sz="1400" dirty="0" err="1" smtClean="0"/>
              <a:t>use</a:t>
            </a:r>
            <a:r>
              <a:rPr lang="fi-FI" sz="1400" dirty="0" smtClean="0"/>
              <a:t> the </a:t>
            </a:r>
            <a:r>
              <a:rPr lang="fi-FI" sz="1400" dirty="0" err="1" smtClean="0"/>
              <a:t>system</a:t>
            </a:r>
            <a:r>
              <a:rPr lang="fi-FI" sz="1400" dirty="0" smtClean="0"/>
              <a:t> in </a:t>
            </a:r>
            <a:r>
              <a:rPr lang="fi-FI" sz="1400" dirty="0" err="1" smtClean="0"/>
              <a:t>varied</a:t>
            </a:r>
            <a:r>
              <a:rPr lang="fi-FI" sz="1400" dirty="0" smtClean="0"/>
              <a:t> </a:t>
            </a:r>
            <a:r>
              <a:rPr lang="fi-FI" sz="1400" dirty="0" err="1" smtClean="0"/>
              <a:t>ways</a:t>
            </a:r>
            <a:r>
              <a:rPr lang="fi-FI" sz="1400" dirty="0" smtClean="0"/>
              <a:t> </a:t>
            </a:r>
          </a:p>
          <a:p>
            <a:pPr lvl="1"/>
            <a:r>
              <a:rPr lang="fi-FI" sz="1200" dirty="0" err="1" smtClean="0"/>
              <a:t>Example</a:t>
            </a:r>
            <a:r>
              <a:rPr lang="fi-FI" sz="1200" dirty="0" smtClean="0"/>
              <a:t>: </a:t>
            </a:r>
            <a:r>
              <a:rPr lang="fi-FI" sz="1200" dirty="0" err="1" smtClean="0"/>
              <a:t>program</a:t>
            </a:r>
            <a:r>
              <a:rPr lang="fi-FI" sz="1200" dirty="0" smtClean="0"/>
              <a:t> </a:t>
            </a:r>
            <a:r>
              <a:rPr lang="fi-FI" sz="1200" dirty="0" err="1" smtClean="0"/>
              <a:t>errors</a:t>
            </a:r>
            <a:endParaRPr lang="fi-FI" sz="1200" dirty="0" smtClean="0"/>
          </a:p>
          <a:p>
            <a:r>
              <a:rPr lang="fi-FI" sz="1400" dirty="0" err="1" smtClean="0"/>
              <a:t>Provide</a:t>
            </a:r>
            <a:r>
              <a:rPr lang="fi-FI" sz="1400" dirty="0" smtClean="0"/>
              <a:t> feedback / </a:t>
            </a:r>
            <a:r>
              <a:rPr lang="fi-FI" sz="1400" dirty="0" err="1" smtClean="0"/>
              <a:t>log</a:t>
            </a:r>
            <a:r>
              <a:rPr lang="fi-FI" sz="1400" dirty="0" smtClean="0"/>
              <a:t> </a:t>
            </a:r>
            <a:r>
              <a:rPr lang="fi-FI" sz="1400" dirty="0" err="1" smtClean="0"/>
              <a:t>bugs</a:t>
            </a:r>
            <a:endParaRPr lang="fi-FI" sz="1400" dirty="0" smtClean="0"/>
          </a:p>
          <a:p>
            <a:pPr lvl="1"/>
            <a:r>
              <a:rPr lang="fi-FI" sz="1200" dirty="0" err="1" smtClean="0"/>
              <a:t>Example</a:t>
            </a:r>
            <a:r>
              <a:rPr lang="fi-FI" sz="1200" dirty="0" smtClean="0"/>
              <a:t>: GM 856 / GD 484 </a:t>
            </a:r>
            <a:r>
              <a:rPr lang="fi-FI" sz="1200" dirty="0" err="1" smtClean="0"/>
              <a:t>issues</a:t>
            </a:r>
            <a:r>
              <a:rPr lang="fi-FI" sz="1200" dirty="0" smtClean="0"/>
              <a:t> in 2013; </a:t>
            </a:r>
            <a:r>
              <a:rPr lang="fi-FI" sz="1200" dirty="0" err="1" smtClean="0"/>
              <a:t>average</a:t>
            </a:r>
            <a:r>
              <a:rPr lang="fi-FI" sz="1200" baseline="0" dirty="0" smtClean="0"/>
              <a:t> of 4 </a:t>
            </a:r>
            <a:r>
              <a:rPr lang="fi-FI" sz="1200" baseline="0" dirty="0" err="1" smtClean="0"/>
              <a:t>issues</a:t>
            </a:r>
            <a:r>
              <a:rPr lang="fi-FI" sz="1200" baseline="0" dirty="0" smtClean="0"/>
              <a:t> </a:t>
            </a:r>
            <a:r>
              <a:rPr lang="fi-FI" sz="1200" baseline="0" dirty="0" err="1" smtClean="0"/>
              <a:t>logged</a:t>
            </a:r>
            <a:r>
              <a:rPr lang="fi-FI" sz="1200" baseline="0" dirty="0" smtClean="0"/>
              <a:t> per </a:t>
            </a:r>
            <a:r>
              <a:rPr lang="fi-FI" sz="1200" baseline="0" dirty="0" err="1" smtClean="0"/>
              <a:t>day</a:t>
            </a:r>
            <a:r>
              <a:rPr lang="fi-FI" sz="1200" baseline="0" dirty="0" smtClean="0"/>
              <a:t> </a:t>
            </a:r>
            <a:r>
              <a:rPr lang="fi-FI" sz="1200" baseline="0" dirty="0" err="1" smtClean="0"/>
              <a:t>every</a:t>
            </a:r>
            <a:r>
              <a:rPr lang="fi-FI" sz="1200" baseline="0" dirty="0" smtClean="0"/>
              <a:t> </a:t>
            </a:r>
            <a:r>
              <a:rPr lang="fi-FI" sz="1200" baseline="0" dirty="0" err="1" smtClean="0"/>
              <a:t>day</a:t>
            </a:r>
            <a:r>
              <a:rPr lang="fi-FI" sz="1200" baseline="0" dirty="0" smtClean="0"/>
              <a:t> of the </a:t>
            </a:r>
            <a:r>
              <a:rPr lang="fi-FI" sz="1200" baseline="0" dirty="0" err="1" smtClean="0"/>
              <a:t>year</a:t>
            </a:r>
            <a:r>
              <a:rPr lang="fi-FI" sz="1200" baseline="0" dirty="0" smtClean="0"/>
              <a:t>. </a:t>
            </a:r>
            <a:endParaRPr lang="fi-FI" sz="1200" dirty="0" smtClean="0"/>
          </a:p>
          <a:p>
            <a:pPr lvl="1"/>
            <a:r>
              <a:rPr lang="fi-FI" sz="1200" dirty="0" err="1" smtClean="0"/>
              <a:t>Example</a:t>
            </a:r>
            <a:r>
              <a:rPr lang="fi-FI" sz="1200" dirty="0" smtClean="0"/>
              <a:t>: </a:t>
            </a:r>
            <a:r>
              <a:rPr lang="fi-FI" sz="1200" dirty="0" err="1" smtClean="0"/>
              <a:t>Vau</a:t>
            </a:r>
            <a:r>
              <a:rPr lang="fi-FI" sz="1200" dirty="0" smtClean="0"/>
              <a:t> </a:t>
            </a:r>
            <a:r>
              <a:rPr lang="fi-FI" sz="1200" dirty="0" err="1" smtClean="0"/>
              <a:t>from</a:t>
            </a:r>
            <a:r>
              <a:rPr lang="fi-FI" sz="1200" dirty="0" smtClean="0"/>
              <a:t> </a:t>
            </a:r>
            <a:r>
              <a:rPr lang="fi-FI" sz="1200" dirty="0" err="1" smtClean="0"/>
              <a:t>PdM</a:t>
            </a:r>
            <a:endParaRPr lang="fi-FI" sz="1200" dirty="0" smtClean="0"/>
          </a:p>
          <a:p>
            <a:r>
              <a:rPr lang="fi-FI" sz="1400" dirty="0" err="1" smtClean="0"/>
              <a:t>Work</a:t>
            </a:r>
            <a:r>
              <a:rPr lang="fi-FI" sz="1400" dirty="0" smtClean="0"/>
              <a:t> </a:t>
            </a:r>
            <a:r>
              <a:rPr lang="fi-FI" sz="1400" dirty="0" err="1" smtClean="0"/>
              <a:t>with</a:t>
            </a:r>
            <a:r>
              <a:rPr lang="fi-FI" sz="1400" dirty="0" smtClean="0"/>
              <a:t> </a:t>
            </a:r>
            <a:r>
              <a:rPr lang="fi-FI" sz="1400" dirty="0" err="1" smtClean="0"/>
              <a:t>product</a:t>
            </a:r>
            <a:r>
              <a:rPr lang="fi-FI" sz="1400" dirty="0" smtClean="0"/>
              <a:t> </a:t>
            </a:r>
            <a:r>
              <a:rPr lang="fi-FI" sz="1400" dirty="0" err="1" smtClean="0"/>
              <a:t>manager</a:t>
            </a:r>
            <a:r>
              <a:rPr lang="fi-FI" sz="1400" dirty="0" smtClean="0"/>
              <a:t> &amp; </a:t>
            </a:r>
            <a:r>
              <a:rPr lang="fi-FI" sz="1400" dirty="0" err="1" smtClean="0"/>
              <a:t>developer</a:t>
            </a:r>
            <a:r>
              <a:rPr lang="fi-FI" sz="1400" dirty="0" smtClean="0"/>
              <a:t> to </a:t>
            </a:r>
            <a:r>
              <a:rPr lang="fi-FI" sz="1400" dirty="0" err="1" smtClean="0"/>
              <a:t>clarify</a:t>
            </a:r>
            <a:r>
              <a:rPr lang="fi-FI" sz="1400" dirty="0" smtClean="0"/>
              <a:t> a feature</a:t>
            </a:r>
          </a:p>
          <a:p>
            <a:pPr lvl="1"/>
            <a:r>
              <a:rPr lang="fi-FI" sz="1200" dirty="0" err="1" smtClean="0"/>
              <a:t>Example</a:t>
            </a:r>
            <a:r>
              <a:rPr lang="fi-FI" sz="1200" dirty="0" smtClean="0"/>
              <a:t>: 3 </a:t>
            </a:r>
            <a:r>
              <a:rPr lang="fi-FI" sz="1200" dirty="0" err="1" smtClean="0"/>
              <a:t>redos</a:t>
            </a:r>
            <a:endParaRPr lang="fi-FI" sz="1200" dirty="0" smtClean="0"/>
          </a:p>
          <a:p>
            <a:r>
              <a:rPr lang="fi-FI" sz="1400" dirty="0" err="1" smtClean="0"/>
              <a:t>Negotiate</a:t>
            </a:r>
            <a:r>
              <a:rPr lang="fi-FI" sz="1400" dirty="0" smtClean="0"/>
              <a:t> </a:t>
            </a:r>
            <a:r>
              <a:rPr lang="fi-FI" sz="1400" dirty="0" err="1" smtClean="0"/>
              <a:t>smaller</a:t>
            </a:r>
            <a:r>
              <a:rPr lang="fi-FI" sz="1400" dirty="0" smtClean="0"/>
              <a:t> </a:t>
            </a:r>
            <a:r>
              <a:rPr lang="fi-FI" sz="1400" dirty="0" err="1" smtClean="0"/>
              <a:t>workload</a:t>
            </a:r>
            <a:r>
              <a:rPr lang="fi-FI" sz="1400" dirty="0" smtClean="0"/>
              <a:t> for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test-fix-finalize</a:t>
            </a:r>
            <a:r>
              <a:rPr lang="fi-FI" sz="1200" dirty="0" smtClean="0"/>
              <a:t> </a:t>
            </a:r>
            <a:r>
              <a:rPr lang="fi-FI" sz="1200" dirty="0" err="1" smtClean="0"/>
              <a:t>week</a:t>
            </a:r>
            <a:r>
              <a:rPr lang="fi-FI" sz="1200" dirty="0" smtClean="0"/>
              <a:t>, </a:t>
            </a:r>
            <a:r>
              <a:rPr lang="fi-FI" sz="1200" dirty="0" err="1" smtClean="0"/>
              <a:t>adding</a:t>
            </a:r>
            <a:r>
              <a:rPr lang="fi-FI" sz="1200" dirty="0" smtClean="0"/>
              <a:t> </a:t>
            </a:r>
            <a:r>
              <a:rPr lang="fi-FI" sz="1200" dirty="0" err="1" smtClean="0"/>
              <a:t>unit</a:t>
            </a:r>
            <a:r>
              <a:rPr lang="fi-FI" sz="1200" dirty="0" smtClean="0"/>
              <a:t> </a:t>
            </a:r>
            <a:r>
              <a:rPr lang="fi-FI" sz="1200" dirty="0" err="1" smtClean="0"/>
              <a:t>testing</a:t>
            </a:r>
            <a:r>
              <a:rPr lang="fi-FI" sz="1200" dirty="0" smtClean="0"/>
              <a:t> + </a:t>
            </a:r>
            <a:r>
              <a:rPr lang="fi-FI" sz="1200" dirty="0" err="1" smtClean="0"/>
              <a:t>refactoring</a:t>
            </a:r>
            <a:r>
              <a:rPr lang="fi-FI" sz="1200" dirty="0" smtClean="0"/>
              <a:t>, </a:t>
            </a:r>
            <a:r>
              <a:rPr lang="fi-FI" sz="1200" dirty="0" err="1" smtClean="0"/>
              <a:t>later</a:t>
            </a:r>
            <a:r>
              <a:rPr lang="fi-FI" sz="1200" dirty="0" smtClean="0"/>
              <a:t> </a:t>
            </a:r>
            <a:r>
              <a:rPr lang="fi-FI" sz="1200" dirty="0" err="1" smtClean="0"/>
              <a:t>selenium</a:t>
            </a:r>
            <a:endParaRPr lang="fi-FI" sz="1200" dirty="0" smtClean="0"/>
          </a:p>
          <a:p>
            <a:r>
              <a:rPr lang="fi-FI" sz="1400" dirty="0" err="1" smtClean="0"/>
              <a:t>Enable</a:t>
            </a:r>
            <a:r>
              <a:rPr lang="fi-FI" sz="1400" dirty="0" smtClean="0"/>
              <a:t> </a:t>
            </a:r>
            <a:r>
              <a:rPr lang="fi-FI" sz="1400" dirty="0" err="1" smtClean="0"/>
              <a:t>trainings</a:t>
            </a:r>
            <a:r>
              <a:rPr lang="fi-FI" sz="1400" dirty="0" smtClean="0"/>
              <a:t> and </a:t>
            </a:r>
            <a:r>
              <a:rPr lang="fi-FI" sz="1400" dirty="0" err="1" smtClean="0"/>
              <a:t>skill</a:t>
            </a:r>
            <a:r>
              <a:rPr lang="fi-FI" sz="1400" dirty="0" smtClean="0"/>
              <a:t> </a:t>
            </a:r>
            <a:r>
              <a:rPr lang="fi-FI" sz="1400" dirty="0" err="1" smtClean="0"/>
              <a:t>building</a:t>
            </a:r>
            <a:endParaRPr lang="fi-FI" sz="1400" dirty="0" smtClean="0"/>
          </a:p>
          <a:p>
            <a:pPr lvl="1"/>
            <a:r>
              <a:rPr lang="fi-FI" sz="1200" dirty="0" err="1" smtClean="0"/>
              <a:t>Example</a:t>
            </a:r>
            <a:r>
              <a:rPr lang="fi-FI" sz="1200" dirty="0" smtClean="0"/>
              <a:t>: </a:t>
            </a:r>
            <a:r>
              <a:rPr lang="fi-FI" sz="1200" dirty="0" err="1" smtClean="0"/>
              <a:t>code</a:t>
            </a:r>
            <a:r>
              <a:rPr lang="fi-FI" sz="1200" dirty="0" smtClean="0"/>
              <a:t> </a:t>
            </a:r>
            <a:r>
              <a:rPr lang="fi-FI" sz="1200" dirty="0" err="1" smtClean="0"/>
              <a:t>retreat</a:t>
            </a:r>
            <a:r>
              <a:rPr lang="fi-FI" sz="1200" dirty="0" smtClean="0"/>
              <a:t>, </a:t>
            </a:r>
            <a:r>
              <a:rPr lang="fi-FI" sz="1200" dirty="0" err="1" smtClean="0"/>
              <a:t>sending</a:t>
            </a:r>
            <a:r>
              <a:rPr lang="fi-FI" sz="1200" dirty="0" smtClean="0"/>
              <a:t> </a:t>
            </a:r>
            <a:r>
              <a:rPr lang="fi-FI" sz="1200" dirty="0" err="1" smtClean="0"/>
              <a:t>people</a:t>
            </a:r>
            <a:r>
              <a:rPr lang="fi-FI" sz="1200" dirty="0" smtClean="0"/>
              <a:t> </a:t>
            </a:r>
            <a:r>
              <a:rPr lang="fi-FI" sz="1200" dirty="0" err="1" smtClean="0"/>
              <a:t>abroad</a:t>
            </a:r>
            <a:endParaRPr lang="fi-FI" sz="1200" dirty="0" smtClean="0"/>
          </a:p>
          <a:p>
            <a:r>
              <a:rPr lang="fi-FI" sz="1400" dirty="0" err="1" smtClean="0"/>
              <a:t>Pair</a:t>
            </a:r>
            <a:r>
              <a:rPr lang="fi-FI" sz="1400" dirty="0" smtClean="0"/>
              <a:t> </a:t>
            </a:r>
            <a:r>
              <a:rPr lang="fi-FI" sz="1400" dirty="0" err="1" smtClean="0"/>
              <a:t>up</a:t>
            </a:r>
            <a:r>
              <a:rPr lang="fi-FI" sz="1400" dirty="0" smtClean="0"/>
              <a:t> </a:t>
            </a:r>
            <a:r>
              <a:rPr lang="fi-FI" sz="1400" dirty="0" err="1" smtClean="0"/>
              <a:t>with</a:t>
            </a:r>
            <a:r>
              <a:rPr lang="fi-FI" sz="1400" dirty="0" smtClean="0"/>
              <a:t> </a:t>
            </a:r>
            <a:r>
              <a:rPr lang="fi-FI" sz="1400" dirty="0" err="1" smtClean="0"/>
              <a:t>developers</a:t>
            </a:r>
            <a:r>
              <a:rPr lang="fi-FI" sz="1400" dirty="0" smtClean="0"/>
              <a:t> for </a:t>
            </a:r>
            <a:r>
              <a:rPr lang="fi-FI" sz="1400" dirty="0" err="1" smtClean="0"/>
              <a:t>shared</a:t>
            </a:r>
            <a:r>
              <a:rPr lang="fi-FI" sz="1400" dirty="0" smtClean="0"/>
              <a:t> </a:t>
            </a:r>
            <a:r>
              <a:rPr lang="fi-FI" sz="1400" dirty="0" err="1" smtClean="0"/>
              <a:t>experiences</a:t>
            </a:r>
            <a:r>
              <a:rPr lang="fi-FI" sz="1400" dirty="0" smtClean="0"/>
              <a:t> on </a:t>
            </a:r>
            <a:r>
              <a:rPr lang="fi-FI" sz="1400" dirty="0" err="1" smtClean="0"/>
              <a:t>quality</a:t>
            </a:r>
            <a:endParaRPr lang="fi-FI" sz="1400" dirty="0" smtClean="0"/>
          </a:p>
          <a:p>
            <a:pPr lvl="1"/>
            <a:r>
              <a:rPr lang="fi-FI" sz="1200" dirty="0" err="1" smtClean="0"/>
              <a:t>Example</a:t>
            </a:r>
            <a:r>
              <a:rPr lang="fi-FI" sz="1200" dirty="0" smtClean="0"/>
              <a:t>: </a:t>
            </a:r>
            <a:r>
              <a:rPr lang="fi-FI" sz="1200" dirty="0" err="1" smtClean="0"/>
              <a:t>testing</a:t>
            </a:r>
            <a:r>
              <a:rPr lang="fi-FI" sz="1200" dirty="0" smtClean="0"/>
              <a:t> </a:t>
            </a:r>
            <a:r>
              <a:rPr lang="fi-FI" sz="1200" dirty="0" err="1" smtClean="0"/>
              <a:t>together</a:t>
            </a:r>
            <a:r>
              <a:rPr lang="fi-FI" sz="1200" baseline="0" dirty="0" smtClean="0"/>
              <a:t> with </a:t>
            </a:r>
            <a:r>
              <a:rPr lang="fi-FI" sz="1200" baseline="0" dirty="0" err="1" smtClean="0"/>
              <a:t>devs</a:t>
            </a:r>
            <a:r>
              <a:rPr lang="fi-FI" sz="1200" baseline="0" dirty="0" smtClean="0"/>
              <a:t>, </a:t>
            </a:r>
            <a:r>
              <a:rPr lang="fi-FI" sz="1200" baseline="0" dirty="0" err="1" smtClean="0"/>
              <a:t>inventory</a:t>
            </a:r>
            <a:r>
              <a:rPr lang="fi-FI" sz="1200" baseline="0" dirty="0" smtClean="0"/>
              <a:t> management (</a:t>
            </a:r>
            <a:r>
              <a:rPr lang="fi-FI" sz="1200" baseline="0" dirty="0" err="1" smtClean="0"/>
              <a:t>avoiding</a:t>
            </a:r>
            <a:r>
              <a:rPr lang="fi-FI" sz="1200" baseline="0" dirty="0" smtClean="0"/>
              <a:t> </a:t>
            </a:r>
            <a:r>
              <a:rPr lang="fi-FI" sz="1200" baseline="0" dirty="0" err="1" smtClean="0"/>
              <a:t>overlaps</a:t>
            </a:r>
            <a:r>
              <a:rPr lang="fi-FI" sz="1200" baseline="0" dirty="0" smtClean="0"/>
              <a:t>) and GD (</a:t>
            </a:r>
            <a:r>
              <a:rPr lang="fi-FI" sz="1200" baseline="0" dirty="0" err="1" smtClean="0"/>
              <a:t>creating</a:t>
            </a:r>
            <a:r>
              <a:rPr lang="fi-FI" sz="1200" baseline="0" dirty="0" smtClean="0"/>
              <a:t> </a:t>
            </a:r>
            <a:r>
              <a:rPr lang="fi-FI" sz="1200" baseline="0" dirty="0" err="1" smtClean="0"/>
              <a:t>shared</a:t>
            </a:r>
            <a:r>
              <a:rPr lang="fi-FI" sz="1200" baseline="0" dirty="0" smtClean="0"/>
              <a:t> </a:t>
            </a:r>
            <a:r>
              <a:rPr lang="fi-FI" sz="1200" baseline="0" dirty="0" err="1" smtClean="0"/>
              <a:t>experience</a:t>
            </a:r>
            <a:r>
              <a:rPr lang="fi-FI" sz="1200" baseline="0" dirty="0" smtClean="0"/>
              <a:t> of </a:t>
            </a:r>
            <a:r>
              <a:rPr lang="fi-FI" sz="1200" baseline="0" dirty="0" err="1" smtClean="0"/>
              <a:t>quality</a:t>
            </a:r>
            <a:r>
              <a:rPr lang="fi-FI" sz="1200" baseline="0" dirty="0" smtClean="0"/>
              <a:t>)</a:t>
            </a:r>
            <a:endParaRPr lang="fi-FI" sz="1200" dirty="0" smtClean="0"/>
          </a:p>
          <a:p>
            <a:r>
              <a:rPr lang="fi-FI" sz="1400" dirty="0" err="1" smtClean="0"/>
              <a:t>Challenge</a:t>
            </a:r>
            <a:r>
              <a:rPr lang="fi-FI" sz="1400" dirty="0" smtClean="0"/>
              <a:t> </a:t>
            </a:r>
            <a:r>
              <a:rPr lang="fi-FI" sz="1400" dirty="0" err="1" smtClean="0"/>
              <a:t>requirements</a:t>
            </a:r>
            <a:r>
              <a:rPr lang="fi-FI" sz="1400" dirty="0" smtClean="0"/>
              <a:t> </a:t>
            </a:r>
            <a:r>
              <a:rPr lang="fi-FI" sz="1400" dirty="0" err="1" smtClean="0"/>
              <a:t>with</a:t>
            </a:r>
            <a:r>
              <a:rPr lang="fi-FI" sz="1400" dirty="0" smtClean="0"/>
              <a:t> </a:t>
            </a:r>
            <a:r>
              <a:rPr lang="fi-FI" sz="1400" dirty="0" err="1" smtClean="0"/>
              <a:t>product</a:t>
            </a:r>
            <a:r>
              <a:rPr lang="fi-FI" sz="1400" dirty="0" smtClean="0"/>
              <a:t> management</a:t>
            </a:r>
          </a:p>
          <a:p>
            <a:pPr lvl="1"/>
            <a:r>
              <a:rPr lang="fi-FI" sz="1200" dirty="0" err="1" smtClean="0"/>
              <a:t>Example</a:t>
            </a:r>
            <a:r>
              <a:rPr lang="fi-FI" sz="1200" dirty="0" smtClean="0"/>
              <a:t>: </a:t>
            </a:r>
            <a:r>
              <a:rPr lang="fi-FI" sz="1200" dirty="0" err="1" smtClean="0"/>
              <a:t>spec</a:t>
            </a:r>
            <a:r>
              <a:rPr lang="fi-FI" sz="1200" dirty="0" smtClean="0"/>
              <a:t> </a:t>
            </a:r>
            <a:r>
              <a:rPr lang="fi-FI" sz="1200" dirty="0" err="1" smtClean="0"/>
              <a:t>rewrite</a:t>
            </a:r>
            <a:r>
              <a:rPr lang="fi-FI" sz="1200" dirty="0" smtClean="0"/>
              <a:t> </a:t>
            </a:r>
            <a:r>
              <a:rPr lang="fi-FI" sz="1200" dirty="0" err="1" smtClean="0"/>
              <a:t>prior</a:t>
            </a:r>
            <a:r>
              <a:rPr lang="fi-FI" sz="1200" dirty="0" smtClean="0"/>
              <a:t> to </a:t>
            </a:r>
            <a:r>
              <a:rPr lang="fi-FI" sz="1200" dirty="0" err="1" smtClean="0"/>
              <a:t>implementation</a:t>
            </a:r>
            <a:r>
              <a:rPr lang="fi-FI" sz="1200" dirty="0" smtClean="0"/>
              <a:t> for </a:t>
            </a:r>
            <a:r>
              <a:rPr lang="fi-FI" sz="1200" dirty="0" err="1" smtClean="0"/>
              <a:t>equipment</a:t>
            </a:r>
            <a:r>
              <a:rPr lang="fi-FI" sz="1200" dirty="0" smtClean="0"/>
              <a:t> </a:t>
            </a:r>
            <a:r>
              <a:rPr lang="fi-FI" sz="1200" dirty="0" err="1" smtClean="0"/>
              <a:t>acceptance</a:t>
            </a:r>
            <a:r>
              <a:rPr lang="fi-FI" sz="1200" dirty="0" smtClean="0"/>
              <a:t> feature</a:t>
            </a:r>
          </a:p>
          <a:p>
            <a:r>
              <a:rPr lang="fi-FI" sz="1400" dirty="0" err="1" smtClean="0"/>
              <a:t>Negotiate</a:t>
            </a:r>
            <a:r>
              <a:rPr lang="fi-FI" sz="1400" dirty="0" smtClean="0"/>
              <a:t> </a:t>
            </a:r>
            <a:r>
              <a:rPr lang="fi-FI" sz="1400" dirty="0" err="1" smtClean="0"/>
              <a:t>right</a:t>
            </a:r>
            <a:r>
              <a:rPr lang="fi-FI" sz="1400" dirty="0" smtClean="0"/>
              <a:t> </a:t>
            </a:r>
            <a:r>
              <a:rPr lang="fi-FI" sz="1400" dirty="0" err="1" smtClean="0"/>
              <a:t>skillset</a:t>
            </a:r>
            <a:r>
              <a:rPr lang="fi-FI" sz="1400" dirty="0" smtClean="0"/>
              <a:t> </a:t>
            </a:r>
            <a:r>
              <a:rPr lang="fi-FI" sz="1400" dirty="0" err="1" smtClean="0"/>
              <a:t>ratios</a:t>
            </a:r>
            <a:r>
              <a:rPr lang="fi-FI" sz="1400" dirty="0" smtClean="0"/>
              <a:t> for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more</a:t>
            </a:r>
            <a:r>
              <a:rPr lang="fi-FI" sz="1200" dirty="0" smtClean="0"/>
              <a:t> </a:t>
            </a:r>
            <a:r>
              <a:rPr lang="fi-FI" sz="1200" dirty="0" err="1" smtClean="0"/>
              <a:t>skilled</a:t>
            </a:r>
            <a:r>
              <a:rPr lang="fi-FI" sz="1200" dirty="0" smtClean="0"/>
              <a:t> </a:t>
            </a:r>
            <a:r>
              <a:rPr lang="fi-FI" sz="1200" dirty="0" err="1" smtClean="0"/>
              <a:t>testing</a:t>
            </a:r>
            <a:r>
              <a:rPr lang="fi-FI" sz="1200" dirty="0" smtClean="0"/>
              <a:t> and UI </a:t>
            </a:r>
            <a:r>
              <a:rPr lang="fi-FI" sz="1200" dirty="0" err="1" smtClean="0"/>
              <a:t>specialists</a:t>
            </a:r>
            <a:endParaRPr lang="fi-FI" sz="1200" dirty="0" smtClean="0"/>
          </a:p>
          <a:p>
            <a:pPr lvl="1"/>
            <a:r>
              <a:rPr lang="fi-FI" sz="1200" dirty="0" err="1" smtClean="0"/>
              <a:t>Example</a:t>
            </a:r>
            <a:r>
              <a:rPr lang="fi-FI" sz="1200" dirty="0" smtClean="0"/>
              <a:t>: </a:t>
            </a:r>
            <a:r>
              <a:rPr lang="fi-FI" sz="1200" dirty="0" err="1" smtClean="0"/>
              <a:t>let</a:t>
            </a:r>
            <a:r>
              <a:rPr lang="fi-FI" sz="1200" dirty="0" smtClean="0"/>
              <a:t> 2 </a:t>
            </a:r>
            <a:r>
              <a:rPr lang="fi-FI" sz="1200" dirty="0" err="1" smtClean="0"/>
              <a:t>people</a:t>
            </a:r>
            <a:r>
              <a:rPr lang="fi-FI" sz="1200" dirty="0" smtClean="0"/>
              <a:t> </a:t>
            </a:r>
            <a:r>
              <a:rPr lang="fi-FI" sz="1200" dirty="0" err="1" smtClean="0"/>
              <a:t>go</a:t>
            </a:r>
            <a:endParaRPr lang="fi-FI" sz="1200" dirty="0" smtClean="0"/>
          </a:p>
          <a:p>
            <a:r>
              <a:rPr lang="fi-FI" sz="1400" dirty="0" err="1" smtClean="0"/>
              <a:t>Point</a:t>
            </a:r>
            <a:r>
              <a:rPr lang="fi-FI" sz="1400" dirty="0" smtClean="0"/>
              <a:t> out </a:t>
            </a:r>
            <a:r>
              <a:rPr lang="fi-FI" sz="1400" dirty="0" err="1" smtClean="0"/>
              <a:t>things</a:t>
            </a:r>
            <a:r>
              <a:rPr lang="fi-FI" sz="1400" dirty="0" smtClean="0"/>
              <a:t> </a:t>
            </a:r>
            <a:r>
              <a:rPr lang="fi-FI" sz="1400" dirty="0" err="1" smtClean="0"/>
              <a:t>that</a:t>
            </a:r>
            <a:r>
              <a:rPr lang="fi-FI" sz="1400" dirty="0" smtClean="0"/>
              <a:t> </a:t>
            </a:r>
            <a:r>
              <a:rPr lang="fi-FI" sz="1400" dirty="0" err="1" smtClean="0"/>
              <a:t>don’t</a:t>
            </a:r>
            <a:r>
              <a:rPr lang="fi-FI" sz="1400" dirty="0" smtClean="0"/>
              <a:t> </a:t>
            </a:r>
            <a:r>
              <a:rPr lang="fi-FI" sz="1400" dirty="0" err="1" smtClean="0"/>
              <a:t>work</a:t>
            </a:r>
            <a:endParaRPr lang="fi-FI" sz="1400" dirty="0" smtClean="0"/>
          </a:p>
          <a:p>
            <a:pPr lvl="1"/>
            <a:r>
              <a:rPr lang="fi-FI" sz="1200" dirty="0" err="1" smtClean="0"/>
              <a:t>Example</a:t>
            </a:r>
            <a:r>
              <a:rPr lang="fi-FI" sz="1200" dirty="0" smtClean="0"/>
              <a:t>: </a:t>
            </a:r>
            <a:r>
              <a:rPr lang="fi-FI" sz="1200" dirty="0" err="1" smtClean="0"/>
              <a:t>unhappiness</a:t>
            </a:r>
            <a:endParaRPr lang="fi-FI" sz="1200" dirty="0" smtClean="0"/>
          </a:p>
          <a:p>
            <a:r>
              <a:rPr lang="fi-FI" sz="1400" dirty="0" err="1" smtClean="0"/>
              <a:t>Make</a:t>
            </a:r>
            <a:r>
              <a:rPr lang="fi-FI" sz="1400" dirty="0" smtClean="0"/>
              <a:t> </a:t>
            </a:r>
            <a:r>
              <a:rPr lang="fi-FI" sz="1400" dirty="0" err="1" smtClean="0"/>
              <a:t>efforts</a:t>
            </a:r>
            <a:r>
              <a:rPr lang="fi-FI" sz="1400" dirty="0" smtClean="0"/>
              <a:t> </a:t>
            </a:r>
            <a:r>
              <a:rPr lang="fi-FI" sz="1400" dirty="0" err="1" smtClean="0"/>
              <a:t>needed</a:t>
            </a:r>
            <a:r>
              <a:rPr lang="fi-FI" sz="1400" dirty="0" smtClean="0"/>
              <a:t> </a:t>
            </a:r>
            <a:r>
              <a:rPr lang="fi-FI" sz="1400" dirty="0" err="1" smtClean="0"/>
              <a:t>with</a:t>
            </a:r>
            <a:r>
              <a:rPr lang="fi-FI" sz="1400" dirty="0" smtClean="0"/>
              <a:t> </a:t>
            </a:r>
            <a:r>
              <a:rPr lang="fi-FI" sz="1400" dirty="0" err="1" smtClean="0"/>
              <a:t>skilled</a:t>
            </a:r>
            <a:r>
              <a:rPr lang="fi-FI" sz="1400" dirty="0" smtClean="0"/>
              <a:t> </a:t>
            </a:r>
            <a:r>
              <a:rPr lang="fi-FI" sz="1400" dirty="0" err="1" smtClean="0"/>
              <a:t>testing</a:t>
            </a:r>
            <a:r>
              <a:rPr lang="fi-FI" sz="1400" dirty="0" smtClean="0"/>
              <a:t> </a:t>
            </a:r>
            <a:r>
              <a:rPr lang="fi-FI" sz="1400" dirty="0" err="1" smtClean="0"/>
              <a:t>visible</a:t>
            </a:r>
            <a:endParaRPr lang="fi-FI" sz="1400" dirty="0" smtClean="0"/>
          </a:p>
          <a:p>
            <a:pPr lvl="1"/>
            <a:r>
              <a:rPr lang="fi-FI" sz="1200" dirty="0" err="1" smtClean="0"/>
              <a:t>Example</a:t>
            </a:r>
            <a:r>
              <a:rPr lang="fi-FI" sz="1200" dirty="0" smtClean="0"/>
              <a:t>: </a:t>
            </a:r>
            <a:r>
              <a:rPr lang="fi-FI" sz="1200" dirty="0" err="1" smtClean="0"/>
              <a:t>testing</a:t>
            </a:r>
            <a:r>
              <a:rPr lang="fi-FI" sz="1200" dirty="0" smtClean="0"/>
              <a:t> </a:t>
            </a:r>
            <a:r>
              <a:rPr lang="fi-FI" sz="1200" dirty="0" err="1" smtClean="0"/>
              <a:t>backlog</a:t>
            </a:r>
            <a:r>
              <a:rPr lang="fi-FI" sz="1200" dirty="0" smtClean="0"/>
              <a:t>, </a:t>
            </a:r>
            <a:r>
              <a:rPr lang="fi-FI" sz="1200" dirty="0" err="1" smtClean="0"/>
              <a:t>what</a:t>
            </a:r>
            <a:r>
              <a:rPr lang="fi-FI" sz="1200" dirty="0" smtClean="0"/>
              <a:t> </a:t>
            </a:r>
            <a:r>
              <a:rPr lang="fi-FI" sz="1200" dirty="0" err="1" smtClean="0"/>
              <a:t>gets</a:t>
            </a:r>
            <a:r>
              <a:rPr lang="fi-FI" sz="1200" dirty="0" smtClean="0"/>
              <a:t> </a:t>
            </a:r>
            <a:r>
              <a:rPr lang="fi-FI" sz="1200" dirty="0" err="1" smtClean="0"/>
              <a:t>tested</a:t>
            </a:r>
            <a:r>
              <a:rPr lang="fi-FI" sz="1200" dirty="0" smtClean="0"/>
              <a:t> </a:t>
            </a:r>
            <a:r>
              <a:rPr lang="fi-FI" sz="1200" dirty="0" err="1" smtClean="0"/>
              <a:t>well</a:t>
            </a:r>
            <a:r>
              <a:rPr lang="fi-FI" sz="1200" dirty="0" smtClean="0"/>
              <a:t> and </a:t>
            </a:r>
            <a:r>
              <a:rPr lang="fi-FI" sz="1200" dirty="0" err="1" smtClean="0"/>
              <a:t>what</a:t>
            </a:r>
            <a:r>
              <a:rPr lang="fi-FI" sz="1200" dirty="0" smtClean="0"/>
              <a:t> </a:t>
            </a:r>
            <a:r>
              <a:rPr lang="fi-FI" sz="1200" dirty="0" err="1" smtClean="0"/>
              <a:t>not</a:t>
            </a:r>
            <a:endParaRPr lang="fi-FI" sz="1200" dirty="0" smtClean="0"/>
          </a:p>
          <a:p>
            <a:r>
              <a:rPr lang="fi-FI" sz="1400" dirty="0" err="1" smtClean="0"/>
              <a:t>Fix</a:t>
            </a:r>
            <a:r>
              <a:rPr lang="fi-FI" sz="1400" dirty="0" smtClean="0"/>
              <a:t> </a:t>
            </a:r>
            <a:r>
              <a:rPr lang="fi-FI" sz="1400" dirty="0" err="1" smtClean="0"/>
              <a:t>typos</a:t>
            </a:r>
            <a:endParaRPr lang="fi-FI" sz="1400" dirty="0" smtClean="0"/>
          </a:p>
          <a:p>
            <a:pPr lvl="1"/>
            <a:r>
              <a:rPr lang="fi-FI" sz="1200" dirty="0" err="1" smtClean="0"/>
              <a:t>Example</a:t>
            </a:r>
            <a:r>
              <a:rPr lang="fi-FI" sz="1200" dirty="0" smtClean="0"/>
              <a:t>: </a:t>
            </a:r>
            <a:r>
              <a:rPr lang="fi-FI" sz="1200" dirty="0" err="1" smtClean="0"/>
              <a:t>reporting</a:t>
            </a:r>
            <a:r>
              <a:rPr lang="fi-FI" sz="1200" dirty="0" smtClean="0"/>
              <a:t> vs. </a:t>
            </a:r>
            <a:r>
              <a:rPr lang="fi-FI" sz="1200" dirty="0" err="1" smtClean="0"/>
              <a:t>fixing</a:t>
            </a:r>
            <a:r>
              <a:rPr lang="fi-FI" sz="1200" dirty="0" smtClean="0"/>
              <a:t> </a:t>
            </a:r>
            <a:r>
              <a:rPr lang="fi-FI" sz="1200" dirty="0" err="1" smtClean="0"/>
              <a:t>time</a:t>
            </a:r>
            <a:endParaRPr lang="fi-FI" sz="1200" dirty="0" smtClean="0"/>
          </a:p>
          <a:p>
            <a:r>
              <a:rPr lang="fi-FI" sz="1400" dirty="0" err="1" smtClean="0"/>
              <a:t>Create</a:t>
            </a:r>
            <a:r>
              <a:rPr lang="fi-FI" sz="1400" dirty="0" smtClean="0"/>
              <a:t> &amp; </a:t>
            </a:r>
            <a:r>
              <a:rPr lang="fi-FI" sz="1400" dirty="0" err="1" smtClean="0"/>
              <a:t>Review</a:t>
            </a:r>
            <a:r>
              <a:rPr lang="fi-FI" sz="1400" dirty="0" smtClean="0"/>
              <a:t> </a:t>
            </a:r>
            <a:r>
              <a:rPr lang="fi-FI" sz="1400" dirty="0" err="1" smtClean="0"/>
              <a:t>unit</a:t>
            </a:r>
            <a:r>
              <a:rPr lang="fi-FI" sz="1400" dirty="0" smtClean="0"/>
              <a:t> &amp; </a:t>
            </a:r>
            <a:r>
              <a:rPr lang="fi-FI" sz="1400" dirty="0" err="1" smtClean="0"/>
              <a:t>Selenium</a:t>
            </a:r>
            <a:r>
              <a:rPr lang="fi-FI" sz="1400" dirty="0" smtClean="0"/>
              <a:t> </a:t>
            </a:r>
            <a:r>
              <a:rPr lang="fi-FI" sz="1400" dirty="0" err="1" smtClean="0"/>
              <a:t>test</a:t>
            </a:r>
            <a:r>
              <a:rPr lang="fi-FI" sz="1400" dirty="0" smtClean="0"/>
              <a:t> </a:t>
            </a:r>
            <a:r>
              <a:rPr lang="fi-FI" sz="1400" dirty="0" err="1" smtClean="0"/>
              <a:t>ideas</a:t>
            </a:r>
            <a:endParaRPr lang="fi-FI" sz="1400" dirty="0" smtClean="0"/>
          </a:p>
          <a:p>
            <a:pPr lvl="1"/>
            <a:r>
              <a:rPr lang="fi-FI" sz="1200" dirty="0" err="1" smtClean="0"/>
              <a:t>Example</a:t>
            </a:r>
            <a:r>
              <a:rPr lang="fi-FI" sz="1200" dirty="0" smtClean="0"/>
              <a:t>: KSP</a:t>
            </a:r>
          </a:p>
          <a:p>
            <a:r>
              <a:rPr lang="fi-FI" sz="1400" dirty="0" err="1" smtClean="0"/>
              <a:t>Provide</a:t>
            </a:r>
            <a:r>
              <a:rPr lang="fi-FI" sz="1400" dirty="0" smtClean="0"/>
              <a:t> </a:t>
            </a:r>
            <a:r>
              <a:rPr lang="fi-FI" sz="1400" dirty="0" err="1" smtClean="0"/>
              <a:t>ideas</a:t>
            </a:r>
            <a:r>
              <a:rPr lang="fi-FI" sz="1400" dirty="0" smtClean="0"/>
              <a:t> for </a:t>
            </a:r>
            <a:r>
              <a:rPr lang="fi-FI" sz="1400" dirty="0" err="1" smtClean="0"/>
              <a:t>how</a:t>
            </a:r>
            <a:r>
              <a:rPr lang="fi-FI" sz="1400" dirty="0" smtClean="0"/>
              <a:t> to </a:t>
            </a:r>
            <a:r>
              <a:rPr lang="fi-FI" sz="1400" dirty="0" err="1" smtClean="0"/>
              <a:t>test</a:t>
            </a:r>
            <a:r>
              <a:rPr lang="fi-FI" sz="1400" dirty="0" smtClean="0"/>
              <a:t> a business </a:t>
            </a:r>
            <a:r>
              <a:rPr lang="fi-FI" sz="1400" dirty="0" err="1" smtClean="0"/>
              <a:t>model</a:t>
            </a:r>
            <a:endParaRPr lang="fi-FI" sz="1400" dirty="0" smtClean="0"/>
          </a:p>
          <a:p>
            <a:pPr lvl="1"/>
            <a:r>
              <a:rPr lang="fi-FI" sz="1200" dirty="0" err="1" smtClean="0"/>
              <a:t>Example</a:t>
            </a:r>
            <a:r>
              <a:rPr lang="fi-FI" sz="1200" dirty="0" smtClean="0"/>
              <a:t>: GD </a:t>
            </a:r>
            <a:r>
              <a:rPr lang="fi-FI" sz="1200" dirty="0" err="1" smtClean="0"/>
              <a:t>productization</a:t>
            </a:r>
            <a:endParaRPr lang="fi-FI" sz="1200" dirty="0" smtClean="0"/>
          </a:p>
          <a:p>
            <a:r>
              <a:rPr lang="fi-FI" sz="1400" dirty="0" err="1" smtClean="0"/>
              <a:t>Create</a:t>
            </a:r>
            <a:r>
              <a:rPr lang="fi-FI" sz="1400" dirty="0" smtClean="0"/>
              <a:t> </a:t>
            </a:r>
            <a:r>
              <a:rPr lang="fi-FI" sz="1400" dirty="0" err="1" smtClean="0"/>
              <a:t>User</a:t>
            </a:r>
            <a:r>
              <a:rPr lang="fi-FI" sz="1400" dirty="0" smtClean="0"/>
              <a:t> Help </a:t>
            </a:r>
            <a:r>
              <a:rPr lang="fi-FI" sz="1400" dirty="0" err="1" smtClean="0"/>
              <a:t>Documentation</a:t>
            </a:r>
            <a:endParaRPr lang="fi-FI" sz="1400" dirty="0" smtClean="0"/>
          </a:p>
          <a:p>
            <a:pPr lvl="1"/>
            <a:r>
              <a:rPr lang="fi-FI" sz="1200" dirty="0" err="1" smtClean="0"/>
              <a:t>Example</a:t>
            </a:r>
            <a:r>
              <a:rPr lang="fi-FI" sz="1200" dirty="0" smtClean="0"/>
              <a:t>: GD Help</a:t>
            </a:r>
          </a:p>
          <a:p>
            <a:r>
              <a:rPr lang="fi-FI" sz="1400" dirty="0" err="1" smtClean="0"/>
              <a:t>Provide</a:t>
            </a:r>
            <a:r>
              <a:rPr lang="fi-FI" sz="1400" dirty="0" smtClean="0"/>
              <a:t> </a:t>
            </a:r>
            <a:r>
              <a:rPr lang="fi-FI" sz="1400" dirty="0" err="1" smtClean="0"/>
              <a:t>quality</a:t>
            </a:r>
            <a:r>
              <a:rPr lang="fi-FI" sz="1400" dirty="0" smtClean="0"/>
              <a:t> </a:t>
            </a:r>
            <a:r>
              <a:rPr lang="fi-FI" sz="1400" dirty="0" err="1" smtClean="0"/>
              <a:t>perspective</a:t>
            </a:r>
            <a:r>
              <a:rPr lang="fi-FI" sz="1400" dirty="0" smtClean="0"/>
              <a:t> for </a:t>
            </a:r>
            <a:r>
              <a:rPr lang="fi-FI" sz="1400" dirty="0" err="1" smtClean="0"/>
              <a:t>steering</a:t>
            </a:r>
            <a:r>
              <a:rPr lang="fi-FI" sz="1400" dirty="0" smtClean="0"/>
              <a:t> </a:t>
            </a:r>
            <a:r>
              <a:rPr lang="fi-FI" sz="1400" dirty="0" err="1" smtClean="0"/>
              <a:t>groups</a:t>
            </a:r>
            <a:endParaRPr lang="fi-FI" sz="1400" dirty="0" smtClean="0"/>
          </a:p>
          <a:p>
            <a:pPr lvl="1"/>
            <a:r>
              <a:rPr lang="fi-FI" sz="1200" dirty="0" err="1" smtClean="0"/>
              <a:t>Example</a:t>
            </a:r>
            <a:r>
              <a:rPr lang="fi-FI" sz="1200" dirty="0" smtClean="0"/>
              <a:t>: </a:t>
            </a:r>
            <a:r>
              <a:rPr lang="fi-FI" sz="1200" dirty="0" err="1" smtClean="0"/>
              <a:t>Regular</a:t>
            </a:r>
            <a:r>
              <a:rPr lang="fi-FI" sz="1200" dirty="0" smtClean="0"/>
              <a:t> </a:t>
            </a:r>
            <a:r>
              <a:rPr lang="fi-FI" sz="1200" dirty="0" err="1" smtClean="0"/>
              <a:t>reviews</a:t>
            </a:r>
            <a:r>
              <a:rPr lang="fi-FI" sz="1200" dirty="0" smtClean="0"/>
              <a:t> of </a:t>
            </a:r>
            <a:r>
              <a:rPr lang="fi-FI" sz="1200" dirty="0" err="1" smtClean="0"/>
              <a:t>how</a:t>
            </a:r>
            <a:r>
              <a:rPr lang="fi-FI" sz="1200" dirty="0" smtClean="0"/>
              <a:t> </a:t>
            </a:r>
            <a:r>
              <a:rPr lang="fi-FI" sz="1200" dirty="0" err="1" smtClean="0"/>
              <a:t>we</a:t>
            </a:r>
            <a:r>
              <a:rPr lang="fi-FI" sz="1200" dirty="0" smtClean="0"/>
              <a:t> </a:t>
            </a:r>
            <a:r>
              <a:rPr lang="fi-FI" sz="1200" dirty="0" err="1" smtClean="0"/>
              <a:t>are</a:t>
            </a:r>
            <a:r>
              <a:rPr lang="fi-FI" sz="1200" dirty="0" smtClean="0"/>
              <a:t> </a:t>
            </a:r>
            <a:r>
              <a:rPr lang="fi-FI" sz="1200" dirty="0" err="1" smtClean="0"/>
              <a:t>doing</a:t>
            </a:r>
            <a:endParaRPr lang="fi-FI" sz="1200" dirty="0" smtClean="0"/>
          </a:p>
          <a:p>
            <a:r>
              <a:rPr lang="fi-FI" sz="1400" dirty="0" err="1" smtClean="0"/>
              <a:t>Present</a:t>
            </a:r>
            <a:r>
              <a:rPr lang="fi-FI" sz="1400" dirty="0" smtClean="0"/>
              <a:t> for </a:t>
            </a:r>
            <a:r>
              <a:rPr lang="fi-FI" sz="1400" dirty="0" err="1" smtClean="0"/>
              <a:t>end</a:t>
            </a:r>
            <a:r>
              <a:rPr lang="fi-FI" sz="1400" dirty="0" smtClean="0"/>
              <a:t> </a:t>
            </a:r>
            <a:r>
              <a:rPr lang="fi-FI" sz="1400" dirty="0" err="1" smtClean="0"/>
              <a:t>users</a:t>
            </a:r>
            <a:r>
              <a:rPr lang="fi-FI" sz="1400" dirty="0" smtClean="0"/>
              <a:t> on </a:t>
            </a:r>
            <a:r>
              <a:rPr lang="fi-FI" sz="1400" dirty="0" err="1" smtClean="0"/>
              <a:t>behalf</a:t>
            </a:r>
            <a:r>
              <a:rPr lang="fi-FI" sz="1400" dirty="0" smtClean="0"/>
              <a:t> of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Sales</a:t>
            </a:r>
            <a:r>
              <a:rPr lang="fi-FI" sz="1200" dirty="0" smtClean="0"/>
              <a:t> </a:t>
            </a:r>
            <a:r>
              <a:rPr lang="fi-FI" sz="1200" dirty="0" err="1" smtClean="0"/>
              <a:t>People’s</a:t>
            </a:r>
            <a:r>
              <a:rPr lang="fi-FI" sz="1200" dirty="0" smtClean="0"/>
              <a:t> </a:t>
            </a:r>
            <a:r>
              <a:rPr lang="fi-FI" sz="1200" dirty="0" err="1" smtClean="0"/>
              <a:t>training</a:t>
            </a:r>
            <a:endParaRPr lang="fi-FI" sz="1200" dirty="0" smtClean="0"/>
          </a:p>
          <a:p>
            <a:pPr lvl="1"/>
            <a:endParaRPr lang="fi-FI" sz="1200" dirty="0" smtClean="0"/>
          </a:p>
        </p:txBody>
      </p:sp>
      <p:sp>
        <p:nvSpPr>
          <p:cNvPr id="4" name="Dian numeron paikkamerkki 3"/>
          <p:cNvSpPr>
            <a:spLocks noGrp="1"/>
          </p:cNvSpPr>
          <p:nvPr>
            <p:ph type="sldNum" sz="quarter" idx="10"/>
          </p:nvPr>
        </p:nvSpPr>
        <p:spPr/>
        <p:txBody>
          <a:bodyPr/>
          <a:lstStyle/>
          <a:p>
            <a:fld id="{115F98D3-B1CC-43E3-9FBB-560527D97B5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this picture from Llewellyn Falco and I know it’s been going around the internets. Not</a:t>
            </a:r>
            <a:r>
              <a:rPr lang="en-US" baseline="0" dirty="0" smtClean="0"/>
              <a:t> sure who is the original author though.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8</a:t>
            </a:fld>
            <a:endParaRPr lang="en-US"/>
          </a:p>
        </p:txBody>
      </p:sp>
    </p:spTree>
    <p:extLst>
      <p:ext uri="{BB962C8B-B14F-4D97-AF65-F5344CB8AC3E}">
        <p14:creationId xmlns:p14="http://schemas.microsoft.com/office/powerpoint/2010/main" val="25544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E77189-BB34-47CB-8E5C-A9B32E54A8C7}" type="slidenum">
              <a:rPr lang="en-GB"/>
              <a:pPr fontAlgn="base">
                <a:spcBef>
                  <a:spcPct val="0"/>
                </a:spcBef>
                <a:spcAft>
                  <a:spcPct val="0"/>
                </a:spcAft>
              </a:pPr>
              <a:t>9</a:t>
            </a:fld>
            <a:endParaRPr lang="en-GB"/>
          </a:p>
        </p:txBody>
      </p:sp>
      <p:sp>
        <p:nvSpPr>
          <p:cNvPr id="512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fi-FI" smtClean="0"/>
              <a:t>Specialist</a:t>
            </a:r>
          </a:p>
          <a:p>
            <a:pPr lvl="1">
              <a:spcBef>
                <a:spcPct val="0"/>
              </a:spcBef>
            </a:pPr>
            <a:r>
              <a:rPr lang="fi-FI" smtClean="0"/>
              <a:t>Deep understanding of some areas</a:t>
            </a:r>
          </a:p>
          <a:p>
            <a:pPr>
              <a:spcBef>
                <a:spcPct val="0"/>
              </a:spcBef>
            </a:pPr>
            <a:r>
              <a:rPr lang="fi-FI" sz="1000" smtClean="0"/>
              <a:t>Get up to speed quickly</a:t>
            </a:r>
          </a:p>
          <a:p>
            <a:pPr lvl="1">
              <a:spcBef>
                <a:spcPct val="0"/>
              </a:spcBef>
            </a:pPr>
            <a:r>
              <a:rPr lang="fi-FI" sz="1000" smtClean="0"/>
              <a:t>Able to make judgements even though subject at hand not mastered</a:t>
            </a:r>
          </a:p>
          <a:p>
            <a:pPr>
              <a:spcBef>
                <a:spcPct val="0"/>
              </a:spcBef>
            </a:pPr>
            <a:r>
              <a:rPr lang="fi-FI" sz="1000" smtClean="0"/>
              <a:t>Generalist</a:t>
            </a:r>
          </a:p>
          <a:p>
            <a:pPr lvl="1">
              <a:spcBef>
                <a:spcPct val="0"/>
              </a:spcBef>
            </a:pPr>
            <a:r>
              <a:rPr lang="fi-FI" sz="1000" smtClean="0"/>
              <a:t>Broad understanding of many areas</a:t>
            </a:r>
          </a:p>
          <a:p>
            <a:pPr>
              <a:spcBef>
                <a:spcPct val="0"/>
              </a:spcBef>
            </a:pPr>
            <a:r>
              <a:rPr lang="fi-FI" sz="1000" smtClean="0"/>
              <a:t>Domain knowledge</a:t>
            </a:r>
          </a:p>
          <a:p>
            <a:pPr lvl="1">
              <a:spcBef>
                <a:spcPct val="0"/>
              </a:spcBef>
            </a:pPr>
            <a:r>
              <a:rPr lang="fi-FI" sz="1000" smtClean="0"/>
              <a:t>User’s knowledge</a:t>
            </a:r>
          </a:p>
          <a:p>
            <a:pPr>
              <a:spcBef>
                <a:spcPct val="0"/>
              </a:spcBef>
            </a:pPr>
            <a:r>
              <a:rPr lang="fi-FI" sz="1000" smtClean="0"/>
              <a:t>Ignorance is important</a:t>
            </a:r>
          </a:p>
          <a:p>
            <a:pPr lvl="1">
              <a:spcBef>
                <a:spcPct val="0"/>
              </a:spcBef>
            </a:pPr>
            <a:r>
              <a:rPr lang="fi-FI" sz="1000" smtClean="0"/>
              <a:t>Gaining and combining superficial knowledge</a:t>
            </a:r>
            <a:endParaRPr lang="en-GB" sz="1000" smtClean="0"/>
          </a:p>
          <a:p>
            <a:pPr>
              <a:spcBef>
                <a:spcPct val="0"/>
              </a:spcBef>
            </a:pPr>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learning code be a bad thing? I would hope not. There’s “opportunity cost” – the</a:t>
            </a:r>
            <a:r>
              <a:rPr lang="en-US" baseline="0" dirty="0" smtClean="0"/>
              <a:t> idea that time used on something is time away from something else. And early focus on code may cause you to be more blind to the other perspectives. But since usually seasoned architects / truly skilled developers are no longer as vulnerable to bugs (they test themselves), you can choose to learn skills in layers in whatever order you find relevant </a:t>
            </a:r>
            <a:r>
              <a:rPr lang="en-US" baseline="0" smtClean="0"/>
              <a:t>and useful. </a:t>
            </a:r>
            <a:endParaRPr lang="en-US"/>
          </a:p>
        </p:txBody>
      </p:sp>
      <p:sp>
        <p:nvSpPr>
          <p:cNvPr id="4" name="Slide Number Placeholder 3"/>
          <p:cNvSpPr>
            <a:spLocks noGrp="1"/>
          </p:cNvSpPr>
          <p:nvPr>
            <p:ph type="sldNum" sz="quarter" idx="10"/>
          </p:nvPr>
        </p:nvSpPr>
        <p:spPr/>
        <p:txBody>
          <a:bodyPr/>
          <a:lstStyle/>
          <a:p>
            <a:fld id="{EA250A07-4D2A-7849-9F6D-B86F2EED1D51}" type="slidenum">
              <a:rPr lang="en-US" smtClean="0"/>
              <a:t>10</a:t>
            </a:fld>
            <a:endParaRPr lang="en-US"/>
          </a:p>
        </p:txBody>
      </p:sp>
    </p:spTree>
    <p:extLst>
      <p:ext uri="{BB962C8B-B14F-4D97-AF65-F5344CB8AC3E}">
        <p14:creationId xmlns:p14="http://schemas.microsoft.com/office/powerpoint/2010/main" val="1833897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i-FI"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Click to edit Master subtitle style</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323340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361129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i-FI"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12536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68422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i-FI"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36569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Date Placeholder 4"/>
          <p:cNvSpPr>
            <a:spLocks noGrp="1"/>
          </p:cNvSpPr>
          <p:nvPr>
            <p:ph type="dt" sz="half" idx="10"/>
          </p:nvPr>
        </p:nvSpPr>
        <p:spPr/>
        <p:txBody>
          <a:bodyPr/>
          <a:lstStyle/>
          <a:p>
            <a:fld id="{F7B7C549-6DE3-C647-9143-C7EE1D12DC26}" type="datetimeFigureOut">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43247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7" name="Date Placeholder 6"/>
          <p:cNvSpPr>
            <a:spLocks noGrp="1"/>
          </p:cNvSpPr>
          <p:nvPr>
            <p:ph type="dt" sz="half" idx="10"/>
          </p:nvPr>
        </p:nvSpPr>
        <p:spPr/>
        <p:txBody>
          <a:bodyPr/>
          <a:lstStyle/>
          <a:p>
            <a:fld id="{F7B7C549-6DE3-C647-9143-C7EE1D12DC26}" type="datetimeFigureOut">
              <a:rPr lang="en-US" smtClean="0"/>
              <a:t>04/12/14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42801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Date Placeholder 2"/>
          <p:cNvSpPr>
            <a:spLocks noGrp="1"/>
          </p:cNvSpPr>
          <p:nvPr>
            <p:ph type="dt" sz="half" idx="10"/>
          </p:nvPr>
        </p:nvSpPr>
        <p:spPr/>
        <p:txBody>
          <a:bodyPr/>
          <a:lstStyle/>
          <a:p>
            <a:fld id="{F7B7C549-6DE3-C647-9143-C7EE1D12DC26}" type="datetimeFigureOut">
              <a:rPr lang="en-US" smtClean="0"/>
              <a:t>04/12/14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63735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7C549-6DE3-C647-9143-C7EE1D12DC26}" type="datetimeFigureOut">
              <a:rPr lang="en-US" smtClean="0"/>
              <a:t>04/12/14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94395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i-FI"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F7B7C549-6DE3-C647-9143-C7EE1D12DC26}" type="datetimeFigureOut">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49409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i-FI"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F7B7C549-6DE3-C647-9143-C7EE1D12DC26}" type="datetimeFigureOut">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6855298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7C549-6DE3-C647-9143-C7EE1D12DC26}" type="datetimeFigureOut">
              <a:rPr lang="en-US" smtClean="0"/>
              <a:t>04/12/14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2FDEB-37A9-3D47-BB17-57B5D5F2707B}" type="slidenum">
              <a:rPr lang="en-US" smtClean="0"/>
              <a:t>‹#›</a:t>
            </a:fld>
            <a:endParaRPr lang="en-US"/>
          </a:p>
        </p:txBody>
      </p:sp>
    </p:spTree>
    <p:extLst>
      <p:ext uri="{BB962C8B-B14F-4D97-AF65-F5344CB8AC3E}">
        <p14:creationId xmlns:p14="http://schemas.microsoft.com/office/powerpoint/2010/main" val="193186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1.0/fi/" TargetMode="External"/><Relationship Id="rId4" Type="http://schemas.openxmlformats.org/officeDocument/2006/relationships/hyperlink" Target="http://creativecommons.org/licenses/by/1.0/fi/deed.en" TargetMode="Externa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Minä</a:t>
            </a:r>
            <a:r>
              <a:rPr lang="en-US" dirty="0" smtClean="0"/>
              <a:t> en </a:t>
            </a:r>
            <a:r>
              <a:rPr lang="en-US" dirty="0" err="1" smtClean="0"/>
              <a:t>koodaa</a:t>
            </a:r>
            <a:r>
              <a:rPr lang="en-US" dirty="0" smtClean="0"/>
              <a:t>, </a:t>
            </a:r>
            <a:r>
              <a:rPr lang="en-US" dirty="0" err="1" smtClean="0"/>
              <a:t>olenko</a:t>
            </a:r>
            <a:r>
              <a:rPr lang="en-US" dirty="0" smtClean="0"/>
              <a:t> </a:t>
            </a:r>
            <a:r>
              <a:rPr lang="en-US" dirty="0" err="1" smtClean="0"/>
              <a:t>enää</a:t>
            </a:r>
            <a:r>
              <a:rPr lang="en-US" dirty="0" smtClean="0"/>
              <a:t> </a:t>
            </a:r>
            <a:r>
              <a:rPr lang="en-US" dirty="0" err="1" smtClean="0"/>
              <a:t>hyödyllinen</a:t>
            </a:r>
            <a:r>
              <a:rPr lang="en-US" dirty="0" smtClean="0"/>
              <a:t>?</a:t>
            </a:r>
            <a:endParaRPr lang="en-US" dirty="0"/>
          </a:p>
        </p:txBody>
      </p:sp>
      <p:sp>
        <p:nvSpPr>
          <p:cNvPr id="3" name="Subtitle 2"/>
          <p:cNvSpPr>
            <a:spLocks noGrp="1"/>
          </p:cNvSpPr>
          <p:nvPr>
            <p:ph type="subTitle" idx="1"/>
          </p:nvPr>
        </p:nvSpPr>
        <p:spPr>
          <a:xfrm>
            <a:off x="1662621" y="3886200"/>
            <a:ext cx="6400800" cy="1752600"/>
          </a:xfrm>
        </p:spPr>
        <p:txBody>
          <a:bodyPr>
            <a:noAutofit/>
          </a:bodyPr>
          <a:lstStyle/>
          <a:p>
            <a:pPr>
              <a:defRPr/>
            </a:pPr>
            <a:r>
              <a:rPr lang="fi-FI" sz="2000" b="1" dirty="0"/>
              <a:t>Maaret </a:t>
            </a:r>
            <a:r>
              <a:rPr lang="fi-FI" sz="2000" b="1" dirty="0" smtClean="0"/>
              <a:t>Pyhäjärvi</a:t>
            </a:r>
            <a:endParaRPr lang="fi-FI" sz="2000" dirty="0"/>
          </a:p>
          <a:p>
            <a:pPr>
              <a:defRPr/>
            </a:pPr>
            <a:r>
              <a:rPr lang="fi-FI" sz="2000" dirty="0" err="1" smtClean="0"/>
              <a:t>Email</a:t>
            </a:r>
            <a:r>
              <a:rPr lang="fi-FI" sz="2000" dirty="0" smtClean="0"/>
              <a:t>: &lt;</a:t>
            </a:r>
            <a:r>
              <a:rPr lang="fi-FI" sz="2000" dirty="0" err="1"/>
              <a:t>maaret@iki.fi</a:t>
            </a:r>
            <a:r>
              <a:rPr lang="fi-FI" sz="2000" dirty="0"/>
              <a:t>&gt; | </a:t>
            </a:r>
            <a:r>
              <a:rPr lang="fi-FI" sz="2000" dirty="0" err="1"/>
              <a:t>Twitter</a:t>
            </a:r>
            <a:r>
              <a:rPr lang="fi-FI" sz="2000" dirty="0"/>
              <a:t>: </a:t>
            </a:r>
            <a:r>
              <a:rPr lang="fi-FI" sz="2000" dirty="0" err="1" smtClean="0"/>
              <a:t>maaretp</a:t>
            </a:r>
            <a:endParaRPr lang="fi-FI" sz="2000" dirty="0"/>
          </a:p>
        </p:txBody>
      </p:sp>
      <p:grpSp>
        <p:nvGrpSpPr>
          <p:cNvPr id="4" name="Ryhmä 4"/>
          <p:cNvGrpSpPr/>
          <p:nvPr/>
        </p:nvGrpSpPr>
        <p:grpSpPr>
          <a:xfrm>
            <a:off x="1979712" y="4909577"/>
            <a:ext cx="5648627" cy="798138"/>
            <a:chOff x="1979712" y="4724406"/>
            <a:chExt cx="5648627" cy="798138"/>
          </a:xfrm>
        </p:grpSpPr>
        <p:grpSp>
          <p:nvGrpSpPr>
            <p:cNvPr id="5" name="Group 12"/>
            <p:cNvGrpSpPr>
              <a:grpSpLocks/>
            </p:cNvGrpSpPr>
            <p:nvPr/>
          </p:nvGrpSpPr>
          <p:grpSpPr bwMode="auto">
            <a:xfrm>
              <a:off x="1979712" y="4724406"/>
              <a:ext cx="5648627" cy="798138"/>
              <a:chOff x="838200" y="5486400"/>
              <a:chExt cx="4138247" cy="690391"/>
            </a:xfrm>
          </p:grpSpPr>
          <p:sp>
            <p:nvSpPr>
              <p:cNvPr id="7" name="Rectangle 9"/>
              <p:cNvSpPr/>
              <p:nvPr/>
            </p:nvSpPr>
            <p:spPr>
              <a:xfrm>
                <a:off x="838200" y="5486400"/>
                <a:ext cx="4114800" cy="6858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i-FI" sz="1100"/>
              </a:p>
            </p:txBody>
          </p:sp>
          <p:sp>
            <p:nvSpPr>
              <p:cNvPr id="8" name="TextBox 11"/>
              <p:cNvSpPr txBox="1">
                <a:spLocks noChangeArrowheads="1"/>
              </p:cNvSpPr>
              <p:nvPr/>
            </p:nvSpPr>
            <p:spPr bwMode="auto">
              <a:xfrm>
                <a:off x="2157047" y="5511223"/>
                <a:ext cx="2819400" cy="665568"/>
              </a:xfrm>
              <a:prstGeom prst="rect">
                <a:avLst/>
              </a:prstGeom>
              <a:noFill/>
              <a:ln w="9525">
                <a:noFill/>
                <a:miter lim="800000"/>
                <a:headEnd/>
                <a:tailEnd/>
              </a:ln>
            </p:spPr>
            <p:txBody>
              <a:bodyPr>
                <a:spAutoFit/>
              </a:bodyPr>
              <a:lstStyle/>
              <a:p>
                <a:r>
                  <a:rPr lang="fi-FI" sz="1100" dirty="0" smtClean="0"/>
                  <a:t>Maaret </a:t>
                </a:r>
                <a:r>
                  <a:rPr lang="fi-FI" sz="1100" dirty="0"/>
                  <a:t>Pyhäjärvi</a:t>
                </a:r>
              </a:p>
              <a:p>
                <a:r>
                  <a:rPr lang="fi-FI" sz="1100" dirty="0"/>
                  <a:t>Nimeä |  </a:t>
                </a:r>
                <a:r>
                  <a:rPr lang="fi-FI" sz="1100" dirty="0" err="1"/>
                  <a:t>Attribution</a:t>
                </a:r>
                <a:r>
                  <a:rPr lang="fi-FI" sz="1100" dirty="0"/>
                  <a:t> (Finland)</a:t>
                </a:r>
              </a:p>
              <a:p>
                <a:pPr marL="0" lvl="1"/>
                <a:r>
                  <a:rPr lang="fi-FI" sz="1100" dirty="0">
                    <a:hlinkClick r:id="rId3"/>
                  </a:rPr>
                  <a:t>http://creativecommons.org/licenses/by/1.0/fi/</a:t>
                </a:r>
                <a:endParaRPr lang="fi-FI" sz="1100" dirty="0"/>
              </a:p>
              <a:p>
                <a:pPr marL="0" lvl="1"/>
                <a:r>
                  <a:rPr lang="fi-FI" sz="1100" dirty="0">
                    <a:hlinkClick r:id="rId4"/>
                  </a:rPr>
                  <a:t>http://creativecommons.org/licenses/by/1.0/fi/deed.en</a:t>
                </a:r>
                <a:endParaRPr lang="fi-FI" sz="1100" dirty="0"/>
              </a:p>
            </p:txBody>
          </p:sp>
        </p:grpSp>
        <p:pic>
          <p:nvPicPr>
            <p:cNvPr id="6" name="Picture 10" descr="88x31.png"/>
            <p:cNvPicPr>
              <a:picLocks noChangeAspect="1"/>
            </p:cNvPicPr>
            <p:nvPr/>
          </p:nvPicPr>
          <p:blipFill>
            <a:blip r:embed="rId5" cstate="print"/>
            <a:srcRect/>
            <a:stretch>
              <a:fillRect/>
            </a:stretch>
          </p:blipFill>
          <p:spPr bwMode="auto">
            <a:xfrm>
              <a:off x="2067486" y="4845268"/>
              <a:ext cx="1613589" cy="568424"/>
            </a:xfrm>
            <a:prstGeom prst="rect">
              <a:avLst/>
            </a:prstGeom>
            <a:noFill/>
            <a:ln w="9525">
              <a:noFill/>
              <a:miter lim="800000"/>
              <a:headEnd/>
              <a:tailEnd/>
            </a:ln>
          </p:spPr>
        </p:pic>
      </p:grpSp>
    </p:spTree>
    <p:extLst>
      <p:ext uri="{BB962C8B-B14F-4D97-AF65-F5344CB8AC3E}">
        <p14:creationId xmlns:p14="http://schemas.microsoft.com/office/powerpoint/2010/main" val="31552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p:cNvSpPr>
            <a:spLocks noGrp="1"/>
          </p:cNvSpPr>
          <p:nvPr>
            <p:ph type="title"/>
          </p:nvPr>
        </p:nvSpPr>
        <p:spPr/>
        <p:txBody>
          <a:bodyPr/>
          <a:lstStyle/>
          <a:p>
            <a:r>
              <a:rPr lang="fi-FI" dirty="0" smtClean="0"/>
              <a:t>Yhteenvetona</a:t>
            </a:r>
            <a:endParaRPr lang="en-US" dirty="0"/>
          </a:p>
        </p:txBody>
      </p:sp>
      <p:sp>
        <p:nvSpPr>
          <p:cNvPr id="6" name="Sisällön paikkamerkki 5"/>
          <p:cNvSpPr>
            <a:spLocks noGrp="1"/>
          </p:cNvSpPr>
          <p:nvPr>
            <p:ph idx="1"/>
          </p:nvPr>
        </p:nvSpPr>
        <p:spPr>
          <a:xfrm>
            <a:off x="457200" y="1600200"/>
            <a:ext cx="4155186" cy="4525963"/>
          </a:xfrm>
        </p:spPr>
        <p:txBody>
          <a:bodyPr>
            <a:noAutofit/>
          </a:bodyPr>
          <a:lstStyle/>
          <a:p>
            <a:r>
              <a:rPr lang="fi-FI" sz="2400" dirty="0"/>
              <a:t>Ohjelmistokehitykseen kuuluu paljon tehtäviä, joissa ei tarvitse koodata</a:t>
            </a:r>
          </a:p>
          <a:p>
            <a:pPr lvl="1"/>
            <a:r>
              <a:rPr lang="fi-FI" sz="2000" dirty="0"/>
              <a:t>…vaikka olisikin hienoa jos kaikki osaisivat kaikkea</a:t>
            </a:r>
          </a:p>
          <a:p>
            <a:pPr lvl="1"/>
            <a:r>
              <a:rPr lang="fi-FI" sz="2000" dirty="0"/>
              <a:t>Eikä olisi hienoa jos olisimme kaikki samanlaisia! </a:t>
            </a:r>
          </a:p>
          <a:p>
            <a:r>
              <a:rPr lang="fi-FI" sz="2400" dirty="0"/>
              <a:t>Testaajien on tärkeää opetella kuvaamaan tuottamaansa lisäarvoa – myyntitaidot</a:t>
            </a:r>
          </a:p>
          <a:p>
            <a:r>
              <a:rPr lang="fi-FI" sz="2400" dirty="0"/>
              <a:t>Joustavuus titteleissä, tulevaisuus tuoteomistajana</a:t>
            </a:r>
          </a:p>
          <a:p>
            <a:pPr>
              <a:buNone/>
            </a:pPr>
            <a:endParaRPr lang="en-US" sz="1600" dirty="0"/>
          </a:p>
        </p:txBody>
      </p:sp>
      <p:sp>
        <p:nvSpPr>
          <p:cNvPr id="7" name="Tekstikehys 6"/>
          <p:cNvSpPr txBox="1"/>
          <p:nvPr/>
        </p:nvSpPr>
        <p:spPr>
          <a:xfrm>
            <a:off x="4837806" y="1709879"/>
            <a:ext cx="4126682" cy="42473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buNone/>
            </a:pPr>
            <a:r>
              <a:rPr lang="fi-FI" b="1" dirty="0" smtClean="0">
                <a:solidFill>
                  <a:schemeClr val="accent1"/>
                </a:solidFill>
              </a:rPr>
              <a:t>TYÖTÄ, JOKA EI OHJELMOINTIA</a:t>
            </a:r>
            <a:endParaRPr lang="fi-FI" b="1" dirty="0" smtClean="0">
              <a:solidFill>
                <a:schemeClr val="accent1"/>
              </a:solidFill>
            </a:endParaRPr>
          </a:p>
          <a:p>
            <a:pPr algn="ctr">
              <a:buNone/>
            </a:pPr>
            <a:r>
              <a:rPr lang="fi-FI" dirty="0" smtClean="0">
                <a:solidFill>
                  <a:schemeClr val="accent1"/>
                </a:solidFill>
              </a:rPr>
              <a:t>TYÖSKENTELY TUOTEHALLINNAN KANSSA</a:t>
            </a:r>
            <a:endParaRPr lang="en-US" dirty="0" smtClean="0">
              <a:solidFill>
                <a:schemeClr val="accent1"/>
              </a:solidFill>
            </a:endParaRPr>
          </a:p>
          <a:p>
            <a:pPr algn="ctr">
              <a:buFont typeface="Arial" pitchFamily="34" charset="0"/>
              <a:buChar char="•"/>
            </a:pPr>
            <a:r>
              <a:rPr lang="en-US" dirty="0" smtClean="0">
                <a:solidFill>
                  <a:schemeClr val="accent1"/>
                </a:solidFill>
              </a:rPr>
              <a:t/>
            </a:r>
            <a:r>
              <a:rPr lang="en-US" dirty="0" err="1" smtClean="0">
                <a:solidFill>
                  <a:schemeClr val="accent1"/>
                </a:solidFill>
              </a:rPr>
              <a:t>Kehitykseen</a:t>
            </a:r>
            <a:r>
              <a:rPr lang="en-US" dirty="0" smtClean="0">
                <a:solidFill>
                  <a:schemeClr val="accent1"/>
                </a:solidFill>
              </a:rPr>
              <a:t> </a:t>
            </a:r>
            <a:r>
              <a:rPr lang="en-US" dirty="0" err="1" smtClean="0">
                <a:solidFill>
                  <a:schemeClr val="accent1"/>
                </a:solidFill>
              </a:rPr>
              <a:t>menevän</a:t>
            </a:r>
            <a:r>
              <a:rPr lang="en-US" dirty="0" smtClean="0">
                <a:solidFill>
                  <a:schemeClr val="accent1"/>
                </a:solidFill>
              </a:rPr>
              <a:t> </a:t>
            </a:r>
            <a:r>
              <a:rPr lang="en-US" dirty="0" err="1" smtClean="0">
                <a:solidFill>
                  <a:schemeClr val="accent1"/>
                </a:solidFill>
              </a:rPr>
              <a:t>valinta</a:t>
            </a:r>
            <a:r>
              <a:rPr lang="en-US" dirty="0" smtClean="0">
                <a:solidFill>
                  <a:schemeClr val="accent1"/>
                </a:solidFill>
              </a:rPr>
              <a:t> </a:t>
            </a:r>
            <a:r>
              <a:rPr lang="en-US" dirty="0" err="1" smtClean="0">
                <a:solidFill>
                  <a:schemeClr val="accent1"/>
                </a:solidFill>
              </a:rPr>
              <a:t>ja</a:t>
            </a:r>
            <a:r>
              <a:rPr lang="en-US" dirty="0" smtClean="0">
                <a:solidFill>
                  <a:schemeClr val="accent1"/>
                </a:solidFill>
              </a:rPr>
              <a:t> </a:t>
            </a:r>
            <a:r>
              <a:rPr lang="en-US" dirty="0" err="1" smtClean="0">
                <a:solidFill>
                  <a:schemeClr val="accent1"/>
                </a:solidFill>
              </a:rPr>
              <a:t>selkeytys</a:t>
            </a:r>
            <a:endParaRPr lang="en-US" dirty="0" smtClean="0">
              <a:solidFill>
                <a:schemeClr val="accent1"/>
              </a:solidFill>
            </a:endParaRPr>
          </a:p>
          <a:p>
            <a:pPr algn="ctr">
              <a:buFont typeface="Arial" pitchFamily="34" charset="0"/>
              <a:buChar char="•"/>
            </a:pPr>
            <a:r>
              <a:rPr lang="en-US" dirty="0" err="1" smtClean="0">
                <a:solidFill>
                  <a:schemeClr val="accent1"/>
                </a:solidFill>
              </a:rPr>
              <a:t>Järjestelmän</a:t>
            </a:r>
            <a:r>
              <a:rPr lang="en-US" dirty="0" smtClean="0">
                <a:solidFill>
                  <a:schemeClr val="accent1"/>
                </a:solidFill>
              </a:rPr>
              <a:t> </a:t>
            </a:r>
            <a:r>
              <a:rPr lang="en-US" dirty="0" err="1" smtClean="0">
                <a:solidFill>
                  <a:schemeClr val="accent1"/>
                </a:solidFill>
              </a:rPr>
              <a:t>arvosta</a:t>
            </a:r>
            <a:r>
              <a:rPr lang="en-US" dirty="0" smtClean="0">
                <a:solidFill>
                  <a:schemeClr val="accent1"/>
                </a:solidFill>
              </a:rPr>
              <a:t> </a:t>
            </a:r>
            <a:r>
              <a:rPr lang="en-US" dirty="0" err="1" smtClean="0">
                <a:solidFill>
                  <a:schemeClr val="accent1"/>
                </a:solidFill>
              </a:rPr>
              <a:t>ja</a:t>
            </a:r>
            <a:r>
              <a:rPr lang="en-US" dirty="0" smtClean="0">
                <a:solidFill>
                  <a:schemeClr val="accent1"/>
                </a:solidFill>
              </a:rPr>
              <a:t> </a:t>
            </a:r>
            <a:r>
              <a:rPr lang="en-US" dirty="0" err="1" smtClean="0">
                <a:solidFill>
                  <a:schemeClr val="accent1"/>
                </a:solidFill>
              </a:rPr>
              <a:t>merkityksestä</a:t>
            </a:r>
            <a:r>
              <a:rPr lang="en-US" dirty="0" smtClean="0">
                <a:solidFill>
                  <a:schemeClr val="accent1"/>
                </a:solidFill>
              </a:rPr>
              <a:t> </a:t>
            </a:r>
            <a:r>
              <a:rPr lang="en-US" dirty="0" err="1" smtClean="0">
                <a:solidFill>
                  <a:schemeClr val="accent1"/>
                </a:solidFill>
              </a:rPr>
              <a:t>oppiminen</a:t>
            </a:r>
            <a:r>
              <a:rPr lang="en-US" dirty="0" smtClean="0">
                <a:solidFill>
                  <a:schemeClr val="accent1"/>
                </a:solidFill>
              </a:rPr>
              <a:t> </a:t>
            </a:r>
            <a:r>
              <a:rPr lang="en-US" dirty="0" err="1" smtClean="0">
                <a:solidFill>
                  <a:schemeClr val="accent1"/>
                </a:solidFill>
              </a:rPr>
              <a:t>tiimityön</a:t>
            </a:r>
            <a:r>
              <a:rPr lang="en-US" dirty="0" smtClean="0">
                <a:solidFill>
                  <a:schemeClr val="accent1"/>
                </a:solidFill>
              </a:rPr>
              <a:t> </a:t>
            </a:r>
            <a:r>
              <a:rPr lang="en-US" dirty="0" err="1" smtClean="0">
                <a:solidFill>
                  <a:schemeClr val="accent1"/>
                </a:solidFill>
              </a:rPr>
              <a:t>tehostamiseen</a:t>
            </a:r>
            <a:endParaRPr lang="en-US" dirty="0" smtClean="0">
              <a:solidFill>
                <a:schemeClr val="accent1"/>
              </a:solidFill>
            </a:endParaRPr>
          </a:p>
          <a:p>
            <a:pPr algn="ctr">
              <a:buNone/>
            </a:pPr>
            <a:r>
              <a:rPr lang="fi-FI" dirty="0" smtClean="0">
                <a:solidFill>
                  <a:schemeClr val="accent1"/>
                </a:solidFill>
              </a:rPr>
              <a:t>TYÖSKENTELY TESTAUKSESSA</a:t>
            </a:r>
            <a:endParaRPr lang="en-US" dirty="0" smtClean="0">
              <a:solidFill>
                <a:schemeClr val="accent1"/>
              </a:solidFill>
            </a:endParaRPr>
          </a:p>
          <a:p>
            <a:pPr algn="ctr">
              <a:buFont typeface="Arial" pitchFamily="34" charset="0"/>
              <a:buChar char="•"/>
            </a:pPr>
            <a:r>
              <a:rPr lang="en-US" dirty="0" smtClean="0">
                <a:solidFill>
                  <a:schemeClr val="accent1"/>
                </a:solidFill>
              </a:rPr>
              <a:t> </a:t>
            </a:r>
            <a:r>
              <a:rPr lang="en-US" dirty="0" err="1" smtClean="0">
                <a:solidFill>
                  <a:schemeClr val="accent1"/>
                </a:solidFill>
              </a:rPr>
              <a:t>Väitteiden</a:t>
            </a:r>
            <a:r>
              <a:rPr lang="en-US" dirty="0" smtClean="0">
                <a:solidFill>
                  <a:schemeClr val="accent1"/>
                </a:solidFill>
              </a:rPr>
              <a:t> </a:t>
            </a:r>
            <a:r>
              <a:rPr lang="en-US" dirty="0" err="1" smtClean="0">
                <a:solidFill>
                  <a:schemeClr val="accent1"/>
                </a:solidFill>
              </a:rPr>
              <a:t>vahvistaminen</a:t>
            </a:r>
            <a:r>
              <a:rPr lang="en-US" dirty="0" smtClean="0">
                <a:solidFill>
                  <a:schemeClr val="accent1"/>
                </a:solidFill>
              </a:rPr>
              <a:t> </a:t>
            </a:r>
            <a:r>
              <a:rPr lang="en-US" dirty="0" err="1" smtClean="0">
                <a:solidFill>
                  <a:schemeClr val="accent1"/>
                </a:solidFill>
              </a:rPr>
              <a:t>ja</a:t>
            </a:r>
            <a:r>
              <a:rPr lang="en-US" dirty="0" smtClean="0">
                <a:solidFill>
                  <a:schemeClr val="accent1"/>
                </a:solidFill>
              </a:rPr>
              <a:t> </a:t>
            </a:r>
            <a:r>
              <a:rPr lang="en-US" dirty="0" err="1" smtClean="0">
                <a:solidFill>
                  <a:schemeClr val="accent1"/>
                </a:solidFill>
              </a:rPr>
              <a:t>vahvistamista</a:t>
            </a:r>
            <a:r>
              <a:rPr lang="en-US" dirty="0" smtClean="0">
                <a:solidFill>
                  <a:schemeClr val="accent1"/>
                </a:solidFill>
              </a:rPr>
              <a:t> </a:t>
            </a:r>
            <a:r>
              <a:rPr lang="en-US" dirty="0" err="1" smtClean="0">
                <a:solidFill>
                  <a:schemeClr val="accent1"/>
                </a:solidFill>
              </a:rPr>
              <a:t>vaille</a:t>
            </a:r>
            <a:r>
              <a:rPr lang="en-US" dirty="0" smtClean="0">
                <a:solidFill>
                  <a:schemeClr val="accent1"/>
                </a:solidFill>
              </a:rPr>
              <a:t> </a:t>
            </a:r>
            <a:r>
              <a:rPr lang="en-US" dirty="0" err="1" smtClean="0">
                <a:solidFill>
                  <a:schemeClr val="accent1"/>
                </a:solidFill>
              </a:rPr>
              <a:t>olevien</a:t>
            </a:r>
            <a:r>
              <a:rPr lang="en-US" dirty="0" smtClean="0">
                <a:solidFill>
                  <a:schemeClr val="accent1"/>
                </a:solidFill>
              </a:rPr>
              <a:t> </a:t>
            </a:r>
            <a:r>
              <a:rPr lang="en-US" dirty="0" err="1" smtClean="0">
                <a:solidFill>
                  <a:schemeClr val="accent1"/>
                </a:solidFill>
              </a:rPr>
              <a:t>väitteiden</a:t>
            </a:r>
            <a:r>
              <a:rPr lang="en-US" dirty="0" smtClean="0">
                <a:solidFill>
                  <a:schemeClr val="accent1"/>
                </a:solidFill>
              </a:rPr>
              <a:t> </a:t>
            </a:r>
            <a:r>
              <a:rPr lang="en-US" dirty="0" err="1" smtClean="0">
                <a:solidFill>
                  <a:schemeClr val="accent1"/>
                </a:solidFill>
              </a:rPr>
              <a:t>keräily</a:t>
            </a:r>
            <a:r>
              <a:rPr lang="en-US" dirty="0" smtClean="0">
                <a:solidFill>
                  <a:schemeClr val="accent1"/>
                </a:solidFill>
              </a:rPr>
              <a:t> </a:t>
            </a:r>
          </a:p>
          <a:p>
            <a:pPr algn="ctr">
              <a:buFont typeface="Arial" pitchFamily="34" charset="0"/>
              <a:buChar char="•"/>
            </a:pPr>
            <a:r>
              <a:rPr lang="en-US" dirty="0" err="1" smtClean="0">
                <a:solidFill>
                  <a:schemeClr val="accent1"/>
                </a:solidFill>
              </a:rPr>
              <a:t>Tuotep</a:t>
            </a:r>
            <a:r>
              <a:rPr lang="en-US" dirty="0" err="1" smtClean="0">
                <a:solidFill>
                  <a:schemeClr val="accent1"/>
                </a:solidFill>
              </a:rPr>
              <a:t>alautteen</a:t>
            </a:r>
            <a:r>
              <a:rPr lang="en-US" dirty="0" smtClean="0">
                <a:solidFill>
                  <a:schemeClr val="accent1"/>
                </a:solidFill>
              </a:rPr>
              <a:t> </a:t>
            </a:r>
            <a:r>
              <a:rPr lang="en-US" dirty="0" err="1" smtClean="0">
                <a:solidFill>
                  <a:schemeClr val="accent1"/>
                </a:solidFill>
              </a:rPr>
              <a:t>toimittaminen</a:t>
            </a:r>
            <a:r>
              <a:rPr lang="en-US" dirty="0" smtClean="0">
                <a:solidFill>
                  <a:schemeClr val="accent1"/>
                </a:solidFill>
              </a:rPr>
              <a:t> </a:t>
            </a:r>
            <a:r>
              <a:rPr lang="en-US" dirty="0" err="1" smtClean="0">
                <a:solidFill>
                  <a:schemeClr val="accent1"/>
                </a:solidFill>
              </a:rPr>
              <a:t>ja</a:t>
            </a:r>
            <a:r>
              <a:rPr lang="en-US" dirty="0" smtClean="0">
                <a:solidFill>
                  <a:schemeClr val="accent1"/>
                </a:solidFill>
              </a:rPr>
              <a:t> </a:t>
            </a:r>
            <a:r>
              <a:rPr lang="en-US" dirty="0" err="1" smtClean="0">
                <a:solidFill>
                  <a:schemeClr val="accent1"/>
                </a:solidFill>
              </a:rPr>
              <a:t>palautteen</a:t>
            </a:r>
            <a:r>
              <a:rPr lang="en-US" dirty="0" smtClean="0">
                <a:solidFill>
                  <a:schemeClr val="accent1"/>
                </a:solidFill>
              </a:rPr>
              <a:t> </a:t>
            </a:r>
            <a:r>
              <a:rPr lang="en-US" dirty="0" err="1" smtClean="0">
                <a:solidFill>
                  <a:schemeClr val="accent1"/>
                </a:solidFill>
              </a:rPr>
              <a:t>keruun</a:t>
            </a:r>
            <a:r>
              <a:rPr lang="en-US" dirty="0" smtClean="0">
                <a:solidFill>
                  <a:schemeClr val="accent1"/>
                </a:solidFill>
              </a:rPr>
              <a:t> </a:t>
            </a:r>
            <a:r>
              <a:rPr lang="en-US" dirty="0" err="1" smtClean="0">
                <a:solidFill>
                  <a:schemeClr val="accent1"/>
                </a:solidFill>
              </a:rPr>
              <a:t>organisointi</a:t>
            </a:r>
            <a:endParaRPr lang="en-US" dirty="0" smtClean="0">
              <a:solidFill>
                <a:schemeClr val="accent1"/>
              </a:solidFill>
            </a:endParaRPr>
          </a:p>
          <a:p>
            <a:pPr algn="ctr">
              <a:buNone/>
            </a:pPr>
            <a:r>
              <a:rPr lang="fi-FI" dirty="0" err="1" smtClean="0">
                <a:solidFill>
                  <a:schemeClr val="accent1"/>
                </a:solidFill>
              </a:rPr>
              <a:t>Ei-KOODIN</a:t>
            </a:r>
            <a:r>
              <a:rPr lang="fi-FI" dirty="0" smtClean="0">
                <a:solidFill>
                  <a:schemeClr val="accent1"/>
                </a:solidFill>
              </a:rPr>
              <a:t> KORJAUKSET</a:t>
            </a:r>
            <a:endParaRPr lang="en-US" dirty="0" smtClean="0">
              <a:solidFill>
                <a:schemeClr val="accent1"/>
              </a:solidFill>
            </a:endParaRPr>
          </a:p>
          <a:p>
            <a:pPr algn="ctr">
              <a:buFont typeface="Arial" pitchFamily="34" charset="0"/>
              <a:buChar char="•"/>
            </a:pPr>
            <a:r>
              <a:rPr lang="en-US" dirty="0" smtClean="0">
                <a:solidFill>
                  <a:schemeClr val="accent1"/>
                </a:solidFill>
              </a:rPr>
              <a:t> </a:t>
            </a:r>
            <a:r>
              <a:rPr lang="en-US" dirty="0" err="1" smtClean="0">
                <a:solidFill>
                  <a:schemeClr val="accent1"/>
                </a:solidFill>
              </a:rPr>
              <a:t>konfiguraatioiden</a:t>
            </a:r>
            <a:r>
              <a:rPr lang="en-US" dirty="0" smtClean="0">
                <a:solidFill>
                  <a:schemeClr val="accent1"/>
                </a:solidFill>
              </a:rPr>
              <a:t> </a:t>
            </a:r>
            <a:r>
              <a:rPr lang="en-US" dirty="0" err="1" smtClean="0">
                <a:solidFill>
                  <a:schemeClr val="accent1"/>
                </a:solidFill>
              </a:rPr>
              <a:t>säätäminen</a:t>
            </a:r>
            <a:endParaRPr lang="en-US" dirty="0" smtClean="0">
              <a:solidFill>
                <a:schemeClr val="accent1"/>
              </a:solidFill>
            </a:endParaRPr>
          </a:p>
          <a:p>
            <a:pPr algn="ctr">
              <a:buNone/>
            </a:pPr>
            <a:r>
              <a:rPr lang="fi-FI" dirty="0" smtClean="0">
                <a:solidFill>
                  <a:schemeClr val="accent1"/>
                </a:solidFill>
              </a:rPr>
              <a:t>TUKI ARVON TUOTTAMISEEN</a:t>
            </a:r>
            <a:endParaRPr lang="en-US" dirty="0" smtClean="0">
              <a:solidFill>
                <a:schemeClr val="accent1"/>
              </a:solidFill>
            </a:endParaRPr>
          </a:p>
          <a:p>
            <a:pPr algn="ctr">
              <a:buFont typeface="Arial" pitchFamily="34" charset="0"/>
              <a:buChar char="•"/>
            </a:pPr>
            <a:r>
              <a:rPr lang="en-US" dirty="0" smtClean="0">
                <a:solidFill>
                  <a:schemeClr val="accent1"/>
                </a:solidFill>
              </a:rPr>
              <a:t> </a:t>
            </a:r>
            <a:r>
              <a:rPr lang="en-US" dirty="0" err="1" smtClean="0">
                <a:solidFill>
                  <a:schemeClr val="accent1"/>
                </a:solidFill>
              </a:rPr>
              <a:t>Parannustoimikokeilujen</a:t>
            </a:r>
            <a:r>
              <a:rPr lang="en-US" dirty="0" smtClean="0">
                <a:solidFill>
                  <a:schemeClr val="accent1"/>
                </a:solidFill>
              </a:rPr>
              <a:t> </a:t>
            </a:r>
            <a:r>
              <a:rPr lang="en-US" dirty="0" err="1" smtClean="0">
                <a:solidFill>
                  <a:schemeClr val="accent1"/>
                </a:solidFill>
              </a:rPr>
              <a:t>tunnistaminen</a:t>
            </a:r>
            <a:r>
              <a:rPr lang="en-US" dirty="0" smtClean="0">
                <a:solidFill>
                  <a:schemeClr val="accent1"/>
                </a:solidFill>
              </a:rPr>
              <a:t> </a:t>
            </a:r>
          </a:p>
        </p:txBody>
      </p:sp>
    </p:spTree>
    <p:extLst>
      <p:ext uri="{BB962C8B-B14F-4D97-AF65-F5344CB8AC3E}">
        <p14:creationId xmlns:p14="http://schemas.microsoft.com/office/powerpoint/2010/main" val="234352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273075" y="476672"/>
            <a:ext cx="7107237" cy="2114550"/>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1043608" y="2852936"/>
            <a:ext cx="7582107" cy="759644"/>
          </a:xfrm>
          <a:prstGeom prst="rect">
            <a:avLst/>
          </a:prstGeom>
          <a:noFill/>
          <a:ln w="9525">
            <a:noFill/>
            <a:miter lim="800000"/>
            <a:headEnd/>
            <a:tailEnd/>
          </a:ln>
          <a:effectLst/>
        </p:spPr>
      </p:pic>
      <p:cxnSp>
        <p:nvCxnSpPr>
          <p:cNvPr id="6" name="Suora yhdysviiva 9"/>
          <p:cNvCxnSpPr/>
          <p:nvPr/>
        </p:nvCxnSpPr>
        <p:spPr>
          <a:xfrm>
            <a:off x="1835696" y="3717032"/>
            <a:ext cx="4896544"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8" name="Tekstikehys 7"/>
          <p:cNvSpPr txBox="1"/>
          <p:nvPr/>
        </p:nvSpPr>
        <p:spPr>
          <a:xfrm>
            <a:off x="1979712" y="3967896"/>
            <a:ext cx="6343795" cy="1938992"/>
          </a:xfrm>
          <a:prstGeom prst="rect">
            <a:avLst/>
          </a:prstGeom>
          <a:noFill/>
        </p:spPr>
        <p:txBody>
          <a:bodyPr wrap="square" rtlCol="0">
            <a:spAutoFit/>
          </a:bodyPr>
          <a:lstStyle/>
          <a:p>
            <a:r>
              <a:rPr lang="fi-FI" sz="2000" dirty="0"/>
              <a:t>Työpaikkailmoituksista usein haettua: </a:t>
            </a:r>
          </a:p>
          <a:p>
            <a:pPr>
              <a:buFont typeface="Arial" pitchFamily="34" charset="0"/>
              <a:buChar char="•"/>
            </a:pPr>
            <a:r>
              <a:rPr lang="fi-FI" sz="2000" dirty="0"/>
              <a:t> Tekninen testaaja / automatisointi</a:t>
            </a:r>
          </a:p>
          <a:p>
            <a:pPr>
              <a:buFont typeface="Arial" pitchFamily="34" charset="0"/>
              <a:buChar char="•"/>
            </a:pPr>
            <a:endParaRPr lang="fi-FI" sz="2000" dirty="0"/>
          </a:p>
          <a:p>
            <a:r>
              <a:rPr lang="fi-FI" sz="2000" dirty="0"/>
              <a:t>”…asiakkaamme aloittaa kolmen kehittäjän </a:t>
            </a:r>
            <a:r>
              <a:rPr lang="fi-FI" sz="2000" dirty="0" err="1"/>
              <a:t>agile-tiimillä</a:t>
            </a:r>
            <a:r>
              <a:rPr lang="fi-FI" sz="2000" dirty="0"/>
              <a:t> </a:t>
            </a:r>
            <a:br>
              <a:rPr lang="fi-FI" sz="2000" dirty="0"/>
            </a:br>
            <a:r>
              <a:rPr lang="fi-FI" sz="2000" dirty="0"/>
              <a:t>ja katsoo myöhemmin tarvitseeko testaajaa”</a:t>
            </a:r>
            <a:endParaRPr lang="en-US" sz="2000" dirty="0"/>
          </a:p>
          <a:p>
            <a:endParaRPr lang="fi-FI" sz="2000" dirty="0"/>
          </a:p>
        </p:txBody>
      </p:sp>
    </p:spTree>
    <p:extLst>
      <p:ext uri="{BB962C8B-B14F-4D97-AF65-F5344CB8AC3E}">
        <p14:creationId xmlns:p14="http://schemas.microsoft.com/office/powerpoint/2010/main" val="288946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p:nvPr>
        </p:nvSpPr>
        <p:spPr/>
        <p:txBody>
          <a:bodyPr>
            <a:normAutofit fontScale="90000"/>
          </a:bodyPr>
          <a:lstStyle/>
          <a:p>
            <a:r>
              <a:rPr lang="en-US" dirty="0" smtClean="0"/>
              <a:t>Pala </a:t>
            </a:r>
            <a:r>
              <a:rPr lang="en-US" dirty="0" err="1" smtClean="0"/>
              <a:t>todellisuutta</a:t>
            </a:r>
            <a:r>
              <a:rPr lang="en-US" dirty="0" smtClean="0"/>
              <a:t>: </a:t>
            </a:r>
            <a:r>
              <a:rPr lang="en-US" dirty="0" err="1" smtClean="0"/>
              <a:t>Erilaisia</a:t>
            </a:r>
            <a:r>
              <a:rPr lang="en-US" dirty="0" smtClean="0"/>
              <a:t> </a:t>
            </a:r>
            <a:r>
              <a:rPr lang="en-US" dirty="0" err="1" smtClean="0"/>
              <a:t>ohjelmoijia</a:t>
            </a:r>
            <a:endParaRPr lang="en-US" dirty="0"/>
          </a:p>
        </p:txBody>
      </p:sp>
      <p:sp>
        <p:nvSpPr>
          <p:cNvPr id="7" name="Content Placeholder 6"/>
          <p:cNvSpPr>
            <a:spLocks noGrp="1"/>
          </p:cNvSpPr>
          <p:nvPr>
            <p:ph idx="1"/>
          </p:nvPr>
        </p:nvSpPr>
        <p:spPr>
          <a:xfrm>
            <a:off x="457200" y="1600200"/>
            <a:ext cx="5870905" cy="4525963"/>
          </a:xfrm>
        </p:spPr>
        <p:txBody>
          <a:bodyPr>
            <a:normAutofit fontScale="92500" lnSpcReduction="10000"/>
          </a:bodyPr>
          <a:lstStyle/>
          <a:p>
            <a:r>
              <a:rPr lang="en-US" dirty="0" smtClean="0"/>
              <a:t>‘Hello World’ </a:t>
            </a:r>
            <a:r>
              <a:rPr lang="en-US" dirty="0" smtClean="0"/>
              <a:t>-</a:t>
            </a:r>
            <a:r>
              <a:rPr lang="en-US" dirty="0" err="1" smtClean="0"/>
              <a:t>ohjelmoija</a:t>
            </a:r>
            <a:r>
              <a:rPr lang="en-US" dirty="0" smtClean="0"/>
              <a:t>/ </a:t>
            </a:r>
            <a:r>
              <a:rPr lang="en-US" dirty="0" smtClean="0"/>
              <a:t>‘</a:t>
            </a:r>
            <a:r>
              <a:rPr lang="en-US" dirty="0" err="1" smtClean="0"/>
              <a:t>code.org</a:t>
            </a:r>
            <a:r>
              <a:rPr lang="en-US" dirty="0" smtClean="0"/>
              <a:t>’ – </a:t>
            </a:r>
            <a:r>
              <a:rPr lang="en-US" dirty="0" err="1" smtClean="0"/>
              <a:t>koodikoulu</a:t>
            </a:r>
            <a:r>
              <a:rPr lang="en-US" dirty="0" smtClean="0"/>
              <a:t> -</a:t>
            </a:r>
            <a:r>
              <a:rPr lang="en-US" dirty="0" err="1" smtClean="0"/>
              <a:t>ohjelmoija</a:t>
            </a:r>
            <a:endParaRPr lang="en-US" dirty="0"/>
          </a:p>
          <a:p>
            <a:endParaRPr lang="en-US" dirty="0" smtClean="0"/>
          </a:p>
          <a:p>
            <a:r>
              <a:rPr lang="en-US" dirty="0" err="1" smtClean="0"/>
              <a:t>Selviää</a:t>
            </a:r>
            <a:r>
              <a:rPr lang="en-US" dirty="0" smtClean="0"/>
              <a:t> </a:t>
            </a:r>
            <a:r>
              <a:rPr lang="en-US" dirty="0" err="1" smtClean="0"/>
              <a:t>työelämässä</a:t>
            </a:r>
            <a:r>
              <a:rPr lang="en-US" dirty="0" smtClean="0"/>
              <a:t> -</a:t>
            </a:r>
            <a:r>
              <a:rPr lang="en-US" dirty="0" err="1" smtClean="0"/>
              <a:t>ohjelmoija</a:t>
            </a:r>
            <a:endParaRPr lang="en-US" dirty="0" smtClean="0"/>
          </a:p>
          <a:p>
            <a:pPr lvl="1"/>
            <a:r>
              <a:rPr lang="fi-FI" dirty="0"/>
              <a:t>”Määrittelyt” ulkopuolelta</a:t>
            </a:r>
          </a:p>
          <a:p>
            <a:pPr lvl="1"/>
            <a:r>
              <a:rPr lang="fi-FI" dirty="0"/>
              <a:t>Yksi tapa ratkaista; rajallinen </a:t>
            </a:r>
            <a:br>
              <a:rPr lang="fi-FI" dirty="0"/>
            </a:br>
            <a:r>
              <a:rPr lang="fi-FI" dirty="0"/>
              <a:t>ylläpidettävyys</a:t>
            </a:r>
          </a:p>
          <a:p>
            <a:pPr marL="457200" lvl="1" indent="0">
              <a:buNone/>
            </a:pPr>
            <a:endParaRPr lang="en-US" dirty="0"/>
          </a:p>
          <a:p>
            <a:r>
              <a:rPr lang="en-US" dirty="0" smtClean="0"/>
              <a:t>Full-stack </a:t>
            </a:r>
            <a:r>
              <a:rPr lang="en-US" dirty="0" err="1" smtClean="0"/>
              <a:t>kehittäjä</a:t>
            </a:r>
            <a:endParaRPr lang="en-US" dirty="0"/>
          </a:p>
        </p:txBody>
      </p:sp>
      <p:sp>
        <p:nvSpPr>
          <p:cNvPr id="8" name="Rectangle 7"/>
          <p:cNvSpPr/>
          <p:nvPr/>
        </p:nvSpPr>
        <p:spPr>
          <a:xfrm>
            <a:off x="6558846" y="2369728"/>
            <a:ext cx="2241690" cy="3067645"/>
          </a:xfrm>
          <a:prstGeom prst="rect">
            <a:avLst/>
          </a:prstGeom>
          <a:effectLst>
            <a:glow rad="101600">
              <a:schemeClr val="accent2">
                <a:alpha val="75000"/>
              </a:schemeClr>
            </a:glow>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i-FI" sz="2800" dirty="0"/>
              <a:t>Testi-automaatio on koodaamisen yksi sovellusalue</a:t>
            </a:r>
            <a:endParaRPr lang="en-US" sz="2800" dirty="0"/>
          </a:p>
        </p:txBody>
      </p:sp>
    </p:spTree>
    <p:extLst>
      <p:ext uri="{BB962C8B-B14F-4D97-AF65-F5344CB8AC3E}">
        <p14:creationId xmlns:p14="http://schemas.microsoft.com/office/powerpoint/2010/main" val="391856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34077" y="2464522"/>
            <a:ext cx="7677260" cy="2585323"/>
          </a:xfrm>
          <a:prstGeom prst="rect">
            <a:avLst/>
          </a:prstGeom>
          <a:noFill/>
        </p:spPr>
        <p:txBody>
          <a:bodyPr wrap="square" rtlCol="0">
            <a:spAutoFit/>
          </a:bodyPr>
          <a:lstStyle/>
          <a:p>
            <a:pPr algn="ctr"/>
            <a:r>
              <a:rPr lang="en-US" sz="5400" dirty="0" err="1" smtClean="0"/>
              <a:t>Ei</a:t>
            </a:r>
            <a:r>
              <a:rPr lang="en-US" sz="5400" dirty="0" err="1" smtClean="0"/>
              <a:t>-koodaavat</a:t>
            </a:r>
            <a:r>
              <a:rPr lang="en-US" sz="5400" dirty="0" smtClean="0"/>
              <a:t> </a:t>
            </a:r>
            <a:r>
              <a:rPr lang="en-US" sz="5400" dirty="0" err="1" smtClean="0"/>
              <a:t>testaajat</a:t>
            </a:r>
            <a:r>
              <a:rPr lang="en-US" sz="5400" dirty="0" smtClean="0"/>
              <a:t> </a:t>
            </a:r>
            <a:r>
              <a:rPr lang="en-US" sz="5400" dirty="0" err="1" smtClean="0"/>
              <a:t>levittäytyvät</a:t>
            </a:r>
            <a:r>
              <a:rPr lang="en-US" sz="5400" dirty="0" smtClean="0"/>
              <a:t> </a:t>
            </a:r>
            <a:r>
              <a:rPr lang="en-US" sz="5400" dirty="0" err="1" smtClean="0"/>
              <a:t>täyttämään</a:t>
            </a:r>
            <a:r>
              <a:rPr lang="en-US" sz="5400" dirty="0" smtClean="0"/>
              <a:t> </a:t>
            </a:r>
            <a:r>
              <a:rPr lang="en-US" sz="5400" dirty="0" err="1" smtClean="0"/>
              <a:t>syntyviä</a:t>
            </a:r>
            <a:r>
              <a:rPr lang="en-US" sz="5400" dirty="0" smtClean="0"/>
              <a:t> </a:t>
            </a:r>
            <a:r>
              <a:rPr lang="en-US" sz="5400" dirty="0" err="1" smtClean="0"/>
              <a:t>aukkoja</a:t>
            </a:r>
            <a:endParaRPr lang="en-US" sz="5400" dirty="0"/>
          </a:p>
        </p:txBody>
      </p:sp>
    </p:spTree>
    <p:extLst>
      <p:ext uri="{BB962C8B-B14F-4D97-AF65-F5344CB8AC3E}">
        <p14:creationId xmlns:p14="http://schemas.microsoft.com/office/powerpoint/2010/main" val="13991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normAutofit fontScale="90000"/>
          </a:bodyPr>
          <a:lstStyle/>
          <a:p>
            <a:r>
              <a:rPr lang="fi-FI" dirty="0" smtClean="0"/>
              <a:t>Testaan näitä </a:t>
            </a:r>
            <a:r>
              <a:rPr lang="fi-FI" dirty="0" smtClean="0"/>
              <a:t/>
            </a:r>
            <a:br>
              <a:rPr lang="fi-FI" dirty="0" smtClean="0"/>
            </a:br>
            <a:r>
              <a:rPr lang="fi-FI" dirty="0" smtClean="0"/>
              <a:t>					… </a:t>
            </a:r>
            <a:r>
              <a:rPr lang="fi-FI" dirty="0" smtClean="0"/>
              <a:t>04</a:t>
            </a:r>
            <a:r>
              <a:rPr lang="fi-FI" dirty="0" smtClean="0"/>
              <a:t>/</a:t>
            </a:r>
            <a:r>
              <a:rPr lang="fi-FI" dirty="0" smtClean="0"/>
              <a:t>2012 alkaen</a:t>
            </a:r>
            <a:endParaRPr lang="en-US" dirty="0"/>
          </a:p>
        </p:txBody>
      </p:sp>
      <p:pic>
        <p:nvPicPr>
          <p:cNvPr id="5" name="Picture 2"/>
          <p:cNvPicPr>
            <a:picLocks noChangeAspect="1" noChangeArrowheads="1"/>
          </p:cNvPicPr>
          <p:nvPr/>
        </p:nvPicPr>
        <p:blipFill>
          <a:blip r:embed="rId3"/>
          <a:srcRect/>
          <a:stretch>
            <a:fillRect/>
          </a:stretch>
        </p:blipFill>
        <p:spPr bwMode="auto">
          <a:xfrm>
            <a:off x="1619672" y="2132856"/>
            <a:ext cx="5796691" cy="2859297"/>
          </a:xfrm>
          <a:prstGeom prst="rect">
            <a:avLst/>
          </a:prstGeom>
          <a:noFill/>
          <a:ln w="9525">
            <a:noFill/>
            <a:miter lim="800000"/>
            <a:headEnd/>
            <a:tailEnd/>
          </a:ln>
          <a:effectLst/>
        </p:spPr>
      </p:pic>
      <p:sp>
        <p:nvSpPr>
          <p:cNvPr id="6" name="Tekstikehys 5"/>
          <p:cNvSpPr txBox="1"/>
          <p:nvPr/>
        </p:nvSpPr>
        <p:spPr>
          <a:xfrm>
            <a:off x="56466" y="2636912"/>
            <a:ext cx="1597613" cy="461665"/>
          </a:xfrm>
          <a:prstGeom prst="rect">
            <a:avLst/>
          </a:prstGeom>
          <a:noFill/>
        </p:spPr>
        <p:txBody>
          <a:bodyPr wrap="none" rtlCol="0">
            <a:spAutoFit/>
          </a:bodyPr>
          <a:lstStyle/>
          <a:p>
            <a:r>
              <a:rPr lang="fi-FI" sz="2400" dirty="0" smtClean="0"/>
              <a:t>9 </a:t>
            </a:r>
            <a:r>
              <a:rPr lang="fi-FI" sz="2400" dirty="0" smtClean="0"/>
              <a:t>kehittäjää</a:t>
            </a:r>
            <a:endParaRPr lang="en-US" sz="2400" dirty="0"/>
          </a:p>
        </p:txBody>
      </p:sp>
      <p:sp>
        <p:nvSpPr>
          <p:cNvPr id="7" name="Tekstikehys 6"/>
          <p:cNvSpPr txBox="1"/>
          <p:nvPr/>
        </p:nvSpPr>
        <p:spPr>
          <a:xfrm>
            <a:off x="7512482" y="2679303"/>
            <a:ext cx="1597613" cy="461665"/>
          </a:xfrm>
          <a:prstGeom prst="rect">
            <a:avLst/>
          </a:prstGeom>
          <a:noFill/>
        </p:spPr>
        <p:txBody>
          <a:bodyPr wrap="none" rtlCol="0">
            <a:spAutoFit/>
          </a:bodyPr>
          <a:lstStyle/>
          <a:p>
            <a:r>
              <a:rPr lang="fi-FI" sz="2400" dirty="0" smtClean="0"/>
              <a:t>6 </a:t>
            </a:r>
            <a:r>
              <a:rPr lang="fi-FI" sz="2400" dirty="0" smtClean="0"/>
              <a:t>kehittäjää</a:t>
            </a:r>
            <a:endParaRPr lang="en-US" sz="2400" dirty="0"/>
          </a:p>
        </p:txBody>
      </p:sp>
      <p:sp>
        <p:nvSpPr>
          <p:cNvPr id="8" name="Tekstikehys 7"/>
          <p:cNvSpPr txBox="1"/>
          <p:nvPr/>
        </p:nvSpPr>
        <p:spPr>
          <a:xfrm>
            <a:off x="-29306" y="3183359"/>
            <a:ext cx="1875934" cy="830997"/>
          </a:xfrm>
          <a:prstGeom prst="rect">
            <a:avLst/>
          </a:prstGeom>
          <a:noFill/>
        </p:spPr>
        <p:txBody>
          <a:bodyPr wrap="none" rtlCol="0">
            <a:spAutoFit/>
          </a:bodyPr>
          <a:lstStyle/>
          <a:p>
            <a:pPr algn="ctr"/>
            <a:r>
              <a:rPr lang="fi-FI" sz="2400" dirty="0" smtClean="0"/>
              <a:t>Tuotehallinta-</a:t>
            </a:r>
            <a:br>
              <a:rPr lang="fi-FI" sz="2400" dirty="0" smtClean="0"/>
            </a:br>
            <a:r>
              <a:rPr lang="fi-FI" sz="2400" dirty="0" smtClean="0"/>
              <a:t>tiimi</a:t>
            </a:r>
            <a:endParaRPr lang="en-US" sz="2400" dirty="0"/>
          </a:p>
        </p:txBody>
      </p:sp>
      <p:sp>
        <p:nvSpPr>
          <p:cNvPr id="9" name="Tekstikehys 8"/>
          <p:cNvSpPr txBox="1"/>
          <p:nvPr/>
        </p:nvSpPr>
        <p:spPr>
          <a:xfrm>
            <a:off x="7668344" y="3212976"/>
            <a:ext cx="1268346" cy="830997"/>
          </a:xfrm>
          <a:prstGeom prst="rect">
            <a:avLst/>
          </a:prstGeom>
          <a:noFill/>
        </p:spPr>
        <p:txBody>
          <a:bodyPr wrap="none" rtlCol="0">
            <a:spAutoFit/>
          </a:bodyPr>
          <a:lstStyle/>
          <a:p>
            <a:pPr algn="ctr"/>
            <a:r>
              <a:rPr lang="fi-FI" sz="2400" dirty="0" smtClean="0"/>
              <a:t>Tuote-</a:t>
            </a:r>
            <a:r>
              <a:rPr lang="en-US" sz="2400" dirty="0"/>
              <a:t/>
            </a:r>
            <a:br>
              <a:rPr lang="en-US" sz="2400" dirty="0"/>
            </a:br>
            <a:r>
              <a:rPr lang="en-US" sz="2400" dirty="0" err="1" smtClean="0"/>
              <a:t>päällikkö</a:t>
            </a:r>
            <a:endParaRPr lang="fi-FI" sz="2400" dirty="0" smtClean="0"/>
          </a:p>
        </p:txBody>
      </p:sp>
      <p:sp>
        <p:nvSpPr>
          <p:cNvPr id="10" name="Tekstikehys 9"/>
          <p:cNvSpPr txBox="1"/>
          <p:nvPr/>
        </p:nvSpPr>
        <p:spPr>
          <a:xfrm>
            <a:off x="3295638" y="4992153"/>
            <a:ext cx="2953152" cy="461665"/>
          </a:xfrm>
          <a:prstGeom prst="rect">
            <a:avLst/>
          </a:prstGeom>
          <a:noFill/>
        </p:spPr>
        <p:txBody>
          <a:bodyPr wrap="none" rtlCol="0">
            <a:spAutoFit/>
          </a:bodyPr>
          <a:lstStyle/>
          <a:p>
            <a:r>
              <a:rPr lang="fi-FI" sz="2400" dirty="0" smtClean="0"/>
              <a:t>2 </a:t>
            </a:r>
            <a:r>
              <a:rPr lang="fi-FI" sz="2400" dirty="0" smtClean="0"/>
              <a:t>’järjestelmätestaajaa’</a:t>
            </a:r>
            <a:endParaRPr lang="en-US" sz="2400" dirty="0"/>
          </a:p>
        </p:txBody>
      </p:sp>
      <p:sp>
        <p:nvSpPr>
          <p:cNvPr id="12" name="Tekstikehys 11"/>
          <p:cNvSpPr txBox="1"/>
          <p:nvPr/>
        </p:nvSpPr>
        <p:spPr>
          <a:xfrm>
            <a:off x="7452320" y="4139788"/>
            <a:ext cx="1326004" cy="646331"/>
          </a:xfrm>
          <a:prstGeom prst="rect">
            <a:avLst/>
          </a:prstGeom>
          <a:noFill/>
        </p:spPr>
        <p:txBody>
          <a:bodyPr wrap="none" rtlCol="0">
            <a:spAutoFit/>
          </a:bodyPr>
          <a:lstStyle/>
          <a:p>
            <a:pPr algn="ctr"/>
            <a:r>
              <a:rPr lang="fi-FI" dirty="0" smtClean="0"/>
              <a:t>… </a:t>
            </a:r>
            <a:r>
              <a:rPr lang="fi-FI" dirty="0" smtClean="0"/>
              <a:t>vuodesta </a:t>
            </a:r>
            <a:br>
              <a:rPr lang="fi-FI" dirty="0" smtClean="0"/>
            </a:br>
            <a:r>
              <a:rPr lang="fi-FI" dirty="0" smtClean="0"/>
              <a:t>2012</a:t>
            </a:r>
            <a:endParaRPr lang="en-US" dirty="0"/>
          </a:p>
        </p:txBody>
      </p:sp>
      <p:sp>
        <p:nvSpPr>
          <p:cNvPr id="13" name="Tekstikehys 12"/>
          <p:cNvSpPr txBox="1"/>
          <p:nvPr/>
        </p:nvSpPr>
        <p:spPr>
          <a:xfrm>
            <a:off x="-36512" y="4221088"/>
            <a:ext cx="1326004" cy="646331"/>
          </a:xfrm>
          <a:prstGeom prst="rect">
            <a:avLst/>
          </a:prstGeom>
          <a:noFill/>
        </p:spPr>
        <p:txBody>
          <a:bodyPr wrap="none" rtlCol="0">
            <a:spAutoFit/>
          </a:bodyPr>
          <a:lstStyle/>
          <a:p>
            <a:pPr algn="ctr"/>
            <a:r>
              <a:rPr lang="fi-FI" dirty="0" smtClean="0"/>
              <a:t>… </a:t>
            </a:r>
            <a:r>
              <a:rPr lang="fi-FI" dirty="0" smtClean="0"/>
              <a:t>vuodesta </a:t>
            </a:r>
            <a:br>
              <a:rPr lang="fi-FI" dirty="0" smtClean="0"/>
            </a:br>
            <a:r>
              <a:rPr lang="fi-FI" dirty="0" smtClean="0"/>
              <a:t>~</a:t>
            </a:r>
            <a:r>
              <a:rPr lang="fi-FI" dirty="0" smtClean="0"/>
              <a:t>2009</a:t>
            </a:r>
            <a:endParaRPr lang="en-US" dirty="0"/>
          </a:p>
        </p:txBody>
      </p:sp>
    </p:spTree>
    <p:extLst>
      <p:ext uri="{BB962C8B-B14F-4D97-AF65-F5344CB8AC3E}">
        <p14:creationId xmlns:p14="http://schemas.microsoft.com/office/powerpoint/2010/main" val="188544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smtClean="0"/>
              <a:t>Esimerkkejä työstäni ’testausasiantuntijana’</a:t>
            </a:r>
            <a:endParaRPr lang="en-US" dirty="0"/>
          </a:p>
        </p:txBody>
      </p:sp>
      <p:sp>
        <p:nvSpPr>
          <p:cNvPr id="3" name="Sisällön paikkamerkki 2"/>
          <p:cNvSpPr>
            <a:spLocks noGrp="1"/>
          </p:cNvSpPr>
          <p:nvPr>
            <p:ph sz="half" idx="1"/>
          </p:nvPr>
        </p:nvSpPr>
        <p:spPr/>
        <p:txBody>
          <a:bodyPr>
            <a:noAutofit/>
          </a:bodyPr>
          <a:lstStyle/>
          <a:p>
            <a:r>
              <a:rPr lang="fi-FI" sz="1800" dirty="0" smtClean="0">
                <a:solidFill>
                  <a:schemeClr val="accent3"/>
                </a:solidFill>
              </a:rPr>
              <a:t>Opettele miksi tuote on olemassa &amp; käytä kärsivällisesti ja monipuolisin tavoin</a:t>
            </a:r>
          </a:p>
          <a:p>
            <a:r>
              <a:rPr lang="fi-FI" sz="1800" dirty="0" smtClean="0"/>
              <a:t>Anna palautetta / kirjaa havaintoja</a:t>
            </a:r>
          </a:p>
          <a:p>
            <a:r>
              <a:rPr lang="fi-FI" sz="1800" dirty="0" smtClean="0"/>
              <a:t>Työskentele tuotepäällikön &amp; kehittäjän kanssa ominaisuuden selkiyttämiseksi</a:t>
            </a:r>
            <a:endParaRPr lang="fi-FI" sz="1800" dirty="0"/>
          </a:p>
          <a:p>
            <a:r>
              <a:rPr lang="fi-FI" sz="1800" dirty="0" smtClean="0"/>
              <a:t>Neuvottele pienempi työkuorma </a:t>
            </a:r>
            <a:endParaRPr lang="fi-FI" sz="1800" dirty="0" smtClean="0"/>
          </a:p>
          <a:p>
            <a:r>
              <a:rPr lang="fi-FI" sz="1800" dirty="0" smtClean="0"/>
              <a:t>Mahdollista koulutukset ja osaamisen kasvattaminen</a:t>
            </a:r>
            <a:endParaRPr lang="fi-FI" sz="1800" dirty="0" smtClean="0"/>
          </a:p>
          <a:p>
            <a:r>
              <a:rPr lang="fi-FI" sz="1800" dirty="0" err="1" smtClean="0"/>
              <a:t>Parityöskentele</a:t>
            </a:r>
            <a:r>
              <a:rPr lang="fi-FI" sz="1800" dirty="0" smtClean="0"/>
              <a:t> kehittäjien kanssa </a:t>
            </a:r>
            <a:r>
              <a:rPr lang="fi-FI" sz="1800" dirty="0" smtClean="0"/>
              <a:t>yhteisen laatukokemuksen saamiseksi </a:t>
            </a:r>
          </a:p>
          <a:p>
            <a:r>
              <a:rPr lang="fi-FI" sz="1800" dirty="0" err="1" smtClean="0"/>
              <a:t>Parityöskentele</a:t>
            </a:r>
            <a:r>
              <a:rPr lang="fi-FI" sz="1800" dirty="0" smtClean="0"/>
              <a:t> koodin parissa</a:t>
            </a:r>
            <a:endParaRPr lang="fi-FI" sz="1800" dirty="0" smtClean="0"/>
          </a:p>
          <a:p>
            <a:r>
              <a:rPr lang="fi-FI" sz="1800" dirty="0" smtClean="0"/>
              <a:t>Haasta vaatimuksia tuotehallinnalta</a:t>
            </a:r>
            <a:endParaRPr lang="fi-FI" sz="1800" dirty="0" smtClean="0"/>
          </a:p>
          <a:p>
            <a:r>
              <a:rPr lang="fi-FI" sz="1800" dirty="0" smtClean="0"/>
              <a:t>Neuvottele oikeat osaamiset oikeassa suhteessa</a:t>
            </a:r>
            <a:endParaRPr lang="fi-FI" sz="1800" dirty="0" smtClean="0"/>
          </a:p>
        </p:txBody>
      </p:sp>
      <p:sp>
        <p:nvSpPr>
          <p:cNvPr id="4" name="Sisällön paikkamerkki 3"/>
          <p:cNvSpPr>
            <a:spLocks noGrp="1"/>
          </p:cNvSpPr>
          <p:nvPr>
            <p:ph sz="half" idx="2"/>
          </p:nvPr>
        </p:nvSpPr>
        <p:spPr/>
        <p:txBody>
          <a:bodyPr>
            <a:normAutofit/>
          </a:bodyPr>
          <a:lstStyle/>
          <a:p>
            <a:r>
              <a:rPr lang="fi-FI" sz="1800" dirty="0" smtClean="0"/>
              <a:t>Osoita toimimattomia kohtia</a:t>
            </a:r>
          </a:p>
          <a:p>
            <a:r>
              <a:rPr lang="fi-FI" sz="1800" dirty="0" smtClean="0"/>
              <a:t>Tuota näkyvyys testaustarpeisiin</a:t>
            </a:r>
            <a:endParaRPr lang="fi-FI" sz="1800" dirty="0" smtClean="0"/>
          </a:p>
          <a:p>
            <a:r>
              <a:rPr lang="fi-FI" sz="1800" dirty="0" smtClean="0"/>
              <a:t>Korjaa kirjoitusvirheit</a:t>
            </a:r>
            <a:r>
              <a:rPr lang="fi-FI" sz="1800" dirty="0"/>
              <a:t>ä</a:t>
            </a:r>
            <a:endParaRPr lang="fi-FI" sz="1800" dirty="0" smtClean="0"/>
          </a:p>
          <a:p>
            <a:r>
              <a:rPr lang="fi-FI" sz="1800" dirty="0" smtClean="0"/>
              <a:t>Luo &amp; katselmoi yksikkö &amp; </a:t>
            </a:r>
            <a:r>
              <a:rPr lang="fi-FI" sz="1800" dirty="0" err="1" smtClean="0"/>
              <a:t>Selenium</a:t>
            </a:r>
            <a:r>
              <a:rPr lang="fi-FI" sz="1800" dirty="0" smtClean="0"/>
              <a:t> –testi-ideoita; Laajenna</a:t>
            </a:r>
            <a:endParaRPr lang="fi-FI" sz="1800" dirty="0" smtClean="0"/>
          </a:p>
          <a:p>
            <a:r>
              <a:rPr lang="fi-FI" sz="1800" dirty="0" smtClean="0"/>
              <a:t>Anna ideoita liiketoimintamallin testaamiseksi</a:t>
            </a:r>
            <a:endParaRPr lang="fi-FI" sz="1800" dirty="0" smtClean="0"/>
          </a:p>
          <a:p>
            <a:r>
              <a:rPr lang="fi-FI" sz="1800" dirty="0" smtClean="0"/>
              <a:t>Luo käyttäjädokumentaatiota</a:t>
            </a:r>
          </a:p>
          <a:p>
            <a:r>
              <a:rPr lang="fi-FI" sz="1800" dirty="0" smtClean="0"/>
              <a:t>Tuo laatunäkökulmaa ohjausryhmätyöhön</a:t>
            </a:r>
            <a:endParaRPr lang="fi-FI" sz="1800" dirty="0" smtClean="0"/>
          </a:p>
          <a:p>
            <a:r>
              <a:rPr lang="fi-FI" sz="1800" dirty="0" smtClean="0"/>
              <a:t>Esitä tarinoita tiimistä tiimin puolesta loppukäyttäjille</a:t>
            </a:r>
            <a:endParaRPr lang="fi-FI" sz="1800" dirty="0" smtClean="0"/>
          </a:p>
        </p:txBody>
      </p:sp>
      <p:sp>
        <p:nvSpPr>
          <p:cNvPr id="5" name="Suorakulmio 4"/>
          <p:cNvSpPr/>
          <p:nvPr/>
        </p:nvSpPr>
        <p:spPr>
          <a:xfrm>
            <a:off x="4572000" y="5949280"/>
            <a:ext cx="4248472" cy="64807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i-FI" dirty="0" smtClean="0"/>
              <a:t>Ei päällikkö vaan ennen kaikkea vanhempi asiantuntija</a:t>
            </a:r>
            <a:endParaRPr lang="en-US" dirty="0"/>
          </a:p>
        </p:txBody>
      </p:sp>
    </p:spTree>
    <p:extLst>
      <p:ext uri="{BB962C8B-B14F-4D97-AF65-F5344CB8AC3E}">
        <p14:creationId xmlns:p14="http://schemas.microsoft.com/office/powerpoint/2010/main" val="402425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834077" y="1741599"/>
            <a:ext cx="7677260" cy="2585323"/>
          </a:xfrm>
          <a:prstGeom prst="rect">
            <a:avLst/>
          </a:prstGeom>
          <a:noFill/>
        </p:spPr>
        <p:txBody>
          <a:bodyPr wrap="square" rtlCol="0">
            <a:spAutoFit/>
          </a:bodyPr>
          <a:lstStyle/>
          <a:p>
            <a:pPr algn="ctr"/>
            <a:r>
              <a:rPr lang="en-US" sz="5400" dirty="0" err="1" smtClean="0"/>
              <a:t>Testaajat</a:t>
            </a:r>
            <a:r>
              <a:rPr lang="en-US" sz="5400" dirty="0" smtClean="0"/>
              <a:t> </a:t>
            </a:r>
            <a:r>
              <a:rPr lang="en-US" sz="5400" dirty="0" err="1" smtClean="0"/>
              <a:t>eivät</a:t>
            </a:r>
            <a:r>
              <a:rPr lang="en-US" sz="5400" dirty="0" smtClean="0"/>
              <a:t> </a:t>
            </a:r>
            <a:r>
              <a:rPr lang="en-US" sz="5400" dirty="0" err="1" smtClean="0"/>
              <a:t>riko</a:t>
            </a:r>
            <a:r>
              <a:rPr lang="en-US" sz="5400" dirty="0" smtClean="0"/>
              <a:t> </a:t>
            </a:r>
            <a:r>
              <a:rPr lang="en-US" sz="5400" dirty="0" err="1" smtClean="0"/>
              <a:t>koodiasi</a:t>
            </a:r>
            <a:r>
              <a:rPr lang="en-US" sz="5400" dirty="0" smtClean="0"/>
              <a:t>, </a:t>
            </a:r>
            <a:r>
              <a:rPr lang="en-US" sz="5400" dirty="0" smtClean="0"/>
              <a:t>he </a:t>
            </a:r>
            <a:r>
              <a:rPr lang="en-US" sz="5400" dirty="0" err="1" smtClean="0"/>
              <a:t>rikkovat</a:t>
            </a:r>
            <a:r>
              <a:rPr lang="en-US" sz="5400" dirty="0" smtClean="0"/>
              <a:t> *</a:t>
            </a:r>
            <a:r>
              <a:rPr lang="en-US" sz="5400" dirty="0" err="1" smtClean="0"/>
              <a:t>illuusioitasi</a:t>
            </a:r>
            <a:r>
              <a:rPr lang="en-US" sz="5400" dirty="0" smtClean="0"/>
              <a:t>* </a:t>
            </a:r>
            <a:r>
              <a:rPr lang="en-US" sz="5400" dirty="0" err="1" smtClean="0"/>
              <a:t>koodista</a:t>
            </a:r>
            <a:endParaRPr lang="en-US" sz="5400" dirty="0"/>
          </a:p>
        </p:txBody>
      </p:sp>
      <p:sp>
        <p:nvSpPr>
          <p:cNvPr id="2" name="TextBox 1"/>
          <p:cNvSpPr txBox="1"/>
          <p:nvPr/>
        </p:nvSpPr>
        <p:spPr>
          <a:xfrm>
            <a:off x="6174153" y="4513385"/>
            <a:ext cx="2556108" cy="369332"/>
          </a:xfrm>
          <a:prstGeom prst="rect">
            <a:avLst/>
          </a:prstGeom>
          <a:noFill/>
        </p:spPr>
        <p:txBody>
          <a:bodyPr wrap="none" rtlCol="0">
            <a:spAutoFit/>
          </a:bodyPr>
          <a:lstStyle/>
          <a:p>
            <a:r>
              <a:rPr lang="en-US" dirty="0" smtClean="0"/>
              <a:t>* </a:t>
            </a:r>
            <a:r>
              <a:rPr lang="en-US" dirty="0" err="1" smtClean="0"/>
              <a:t>Mukautettu</a:t>
            </a:r>
            <a:r>
              <a:rPr lang="en-US" dirty="0" smtClean="0"/>
              <a:t>: James </a:t>
            </a:r>
            <a:r>
              <a:rPr lang="en-US" dirty="0" smtClean="0"/>
              <a:t>Bach</a:t>
            </a:r>
            <a:endParaRPr lang="en-US" dirty="0"/>
          </a:p>
        </p:txBody>
      </p:sp>
    </p:spTree>
    <p:extLst>
      <p:ext uri="{BB962C8B-B14F-4D97-AF65-F5344CB8AC3E}">
        <p14:creationId xmlns:p14="http://schemas.microsoft.com/office/powerpoint/2010/main" val="367809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Asioilla</a:t>
            </a:r>
            <a:r>
              <a:rPr lang="en-US" dirty="0" smtClean="0"/>
              <a:t> on </a:t>
            </a:r>
            <a:r>
              <a:rPr lang="en-US" dirty="0" err="1" smtClean="0"/>
              <a:t>tapana</a:t>
            </a:r>
            <a:r>
              <a:rPr lang="en-US" dirty="0" smtClean="0"/>
              <a:t> </a:t>
            </a:r>
            <a:r>
              <a:rPr lang="en-US" dirty="0" err="1" smtClean="0"/>
              <a:t>näyttää</a:t>
            </a:r>
            <a:r>
              <a:rPr lang="en-US" dirty="0" smtClean="0"/>
              <a:t> </a:t>
            </a:r>
            <a:r>
              <a:rPr lang="en-US" dirty="0" err="1" smtClean="0"/>
              <a:t>erilaisilta</a:t>
            </a:r>
            <a:r>
              <a:rPr lang="en-US" dirty="0" smtClean="0"/>
              <a:t> </a:t>
            </a:r>
            <a:r>
              <a:rPr lang="en-US" dirty="0" err="1" smtClean="0"/>
              <a:t>eri</a:t>
            </a:r>
            <a:r>
              <a:rPr lang="en-US" dirty="0" smtClean="0"/>
              <a:t> </a:t>
            </a:r>
            <a:r>
              <a:rPr lang="en-US" dirty="0" err="1" smtClean="0"/>
              <a:t>näkökulmista</a:t>
            </a:r>
            <a:endParaRPr lang="en-US" dirty="0"/>
          </a:p>
        </p:txBody>
      </p:sp>
      <p:pic>
        <p:nvPicPr>
          <p:cNvPr id="3" name="Picture 2" descr="bNnj0aV.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196" y="1747044"/>
            <a:ext cx="4467077" cy="4514683"/>
          </a:xfrm>
          <a:prstGeom prst="rect">
            <a:avLst/>
          </a:prstGeom>
        </p:spPr>
      </p:pic>
    </p:spTree>
    <p:extLst>
      <p:ext uri="{BB962C8B-B14F-4D97-AF65-F5344CB8AC3E}">
        <p14:creationId xmlns:p14="http://schemas.microsoft.com/office/powerpoint/2010/main" val="10626099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228600" y="50292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60451" name="Rectangle 3"/>
          <p:cNvSpPr>
            <a:spLocks noChangeArrowheads="1"/>
          </p:cNvSpPr>
          <p:nvPr/>
        </p:nvSpPr>
        <p:spPr bwMode="auto">
          <a:xfrm>
            <a:off x="228600" y="38862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60452" name="Rectangle 4"/>
          <p:cNvSpPr>
            <a:spLocks noChangeArrowheads="1"/>
          </p:cNvSpPr>
          <p:nvPr/>
        </p:nvSpPr>
        <p:spPr bwMode="auto">
          <a:xfrm>
            <a:off x="228600" y="27432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60453" name="Rectangle 5"/>
          <p:cNvSpPr>
            <a:spLocks noChangeArrowheads="1"/>
          </p:cNvSpPr>
          <p:nvPr/>
        </p:nvSpPr>
        <p:spPr bwMode="auto">
          <a:xfrm>
            <a:off x="228600" y="16764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60454" name="Rectangle 6"/>
          <p:cNvSpPr>
            <a:spLocks noGrp="1" noChangeArrowheads="1"/>
          </p:cNvSpPr>
          <p:nvPr>
            <p:ph type="title"/>
          </p:nvPr>
        </p:nvSpPr>
        <p:spPr>
          <a:xfrm>
            <a:off x="609600" y="469900"/>
            <a:ext cx="7391400" cy="520700"/>
          </a:xfrm>
        </p:spPr>
        <p:txBody>
          <a:bodyPr>
            <a:normAutofit fontScale="90000"/>
          </a:bodyPr>
          <a:lstStyle/>
          <a:p>
            <a:pPr fontAlgn="auto">
              <a:spcAft>
                <a:spcPts val="0"/>
              </a:spcAft>
              <a:defRPr/>
            </a:pPr>
            <a:r>
              <a:rPr lang="en-US"/>
              <a:t>Testaaja vs. Kehittäjä</a:t>
            </a:r>
            <a:br>
              <a:rPr lang="en-US"/>
            </a:br>
            <a:r>
              <a:rPr lang="en-US" sz="1000"/>
              <a:t>Lähde: Mukaillen Bret Pettichord. 2000.Testers and Developers Think Differently</a:t>
            </a:r>
            <a:endParaRPr lang="en-GB" sz="1000"/>
          </a:p>
        </p:txBody>
      </p:sp>
      <p:sp>
        <p:nvSpPr>
          <p:cNvPr id="50182" name="Text Box 7"/>
          <p:cNvSpPr txBox="1">
            <a:spLocks noChangeArrowheads="1"/>
          </p:cNvSpPr>
          <p:nvPr/>
        </p:nvSpPr>
        <p:spPr bwMode="auto">
          <a:xfrm>
            <a:off x="609600" y="1219200"/>
            <a:ext cx="2895600" cy="396875"/>
          </a:xfrm>
          <a:prstGeom prst="rect">
            <a:avLst/>
          </a:prstGeom>
          <a:noFill/>
          <a:ln w="9525">
            <a:noFill/>
            <a:miter lim="800000"/>
            <a:headEnd/>
            <a:tailEnd/>
          </a:ln>
        </p:spPr>
        <p:txBody>
          <a:bodyPr>
            <a:spAutoFit/>
          </a:bodyPr>
          <a:lstStyle/>
          <a:p>
            <a:pPr algn="ctr">
              <a:spcBef>
                <a:spcPct val="50000"/>
              </a:spcBef>
            </a:pPr>
            <a:r>
              <a:rPr lang="en-US" sz="2000" b="1"/>
              <a:t>Testaaja</a:t>
            </a:r>
            <a:endParaRPr lang="en-GB" sz="2000" b="1"/>
          </a:p>
        </p:txBody>
      </p:sp>
      <p:sp>
        <p:nvSpPr>
          <p:cNvPr id="50183" name="Text Box 8"/>
          <p:cNvSpPr txBox="1">
            <a:spLocks noChangeArrowheads="1"/>
          </p:cNvSpPr>
          <p:nvPr/>
        </p:nvSpPr>
        <p:spPr bwMode="auto">
          <a:xfrm>
            <a:off x="5638800" y="1219200"/>
            <a:ext cx="2895600" cy="396875"/>
          </a:xfrm>
          <a:prstGeom prst="rect">
            <a:avLst/>
          </a:prstGeom>
          <a:noFill/>
          <a:ln w="9525">
            <a:noFill/>
            <a:miter lim="800000"/>
            <a:headEnd/>
            <a:tailEnd/>
          </a:ln>
        </p:spPr>
        <p:txBody>
          <a:bodyPr>
            <a:spAutoFit/>
          </a:bodyPr>
          <a:lstStyle/>
          <a:p>
            <a:pPr algn="ctr">
              <a:spcBef>
                <a:spcPct val="50000"/>
              </a:spcBef>
            </a:pPr>
            <a:r>
              <a:rPr lang="en-US" sz="2000" b="1" dirty="0" err="1"/>
              <a:t>Kehittäjä</a:t>
            </a:r>
            <a:endParaRPr lang="en-GB" sz="2000" b="1" dirty="0"/>
          </a:p>
        </p:txBody>
      </p:sp>
      <p:sp>
        <p:nvSpPr>
          <p:cNvPr id="50184" name="AutoShape 9"/>
          <p:cNvSpPr>
            <a:spLocks noChangeArrowheads="1"/>
          </p:cNvSpPr>
          <p:nvPr/>
        </p:nvSpPr>
        <p:spPr bwMode="auto">
          <a:xfrm>
            <a:off x="3505200" y="1752600"/>
            <a:ext cx="2133600" cy="685800"/>
          </a:xfrm>
          <a:prstGeom prst="roundRect">
            <a:avLst>
              <a:gd name="adj" fmla="val 16667"/>
            </a:avLst>
          </a:prstGeom>
          <a:solidFill>
            <a:schemeClr val="bg1"/>
          </a:solidFill>
          <a:ln w="9525">
            <a:noFill/>
            <a:round/>
            <a:headEnd/>
            <a:tailEnd/>
          </a:ln>
        </p:spPr>
        <p:txBody>
          <a:bodyPr anchor="ctr"/>
          <a:lstStyle/>
          <a:p>
            <a:pPr algn="ctr"/>
            <a:r>
              <a:rPr lang="en-US" dirty="0" err="1" smtClean="0"/>
              <a:t>Asiantuntemuk-sen</a:t>
            </a:r>
            <a:r>
              <a:rPr lang="en-US" dirty="0" smtClean="0"/>
              <a:t> </a:t>
            </a:r>
            <a:r>
              <a:rPr lang="en-US" dirty="0" err="1"/>
              <a:t>tarve</a:t>
            </a:r>
            <a:endParaRPr lang="en-GB" dirty="0"/>
          </a:p>
        </p:txBody>
      </p:sp>
      <p:sp>
        <p:nvSpPr>
          <p:cNvPr id="50185" name="AutoShape 10"/>
          <p:cNvSpPr>
            <a:spLocks noChangeArrowheads="1"/>
          </p:cNvSpPr>
          <p:nvPr/>
        </p:nvSpPr>
        <p:spPr bwMode="auto">
          <a:xfrm>
            <a:off x="3505200" y="2819400"/>
            <a:ext cx="2133600" cy="685800"/>
          </a:xfrm>
          <a:prstGeom prst="roundRect">
            <a:avLst>
              <a:gd name="adj" fmla="val 16667"/>
            </a:avLst>
          </a:prstGeom>
          <a:solidFill>
            <a:schemeClr val="bg1"/>
          </a:solidFill>
          <a:ln w="9525">
            <a:noFill/>
            <a:round/>
            <a:headEnd/>
            <a:tailEnd/>
          </a:ln>
        </p:spPr>
        <p:txBody>
          <a:bodyPr anchor="ctr"/>
          <a:lstStyle/>
          <a:p>
            <a:pPr algn="ctr"/>
            <a:r>
              <a:rPr lang="en-US"/>
              <a:t>Mallinnuksessa keskittyy</a:t>
            </a:r>
            <a:endParaRPr lang="en-GB"/>
          </a:p>
        </p:txBody>
      </p:sp>
      <p:sp>
        <p:nvSpPr>
          <p:cNvPr id="50186" name="AutoShape 11"/>
          <p:cNvSpPr>
            <a:spLocks noChangeArrowheads="1"/>
          </p:cNvSpPr>
          <p:nvPr/>
        </p:nvSpPr>
        <p:spPr bwMode="auto">
          <a:xfrm>
            <a:off x="3505200" y="3962400"/>
            <a:ext cx="2133600" cy="685800"/>
          </a:xfrm>
          <a:prstGeom prst="roundRect">
            <a:avLst>
              <a:gd name="adj" fmla="val 16667"/>
            </a:avLst>
          </a:prstGeom>
          <a:solidFill>
            <a:schemeClr val="bg1"/>
          </a:solidFill>
          <a:ln w="9525">
            <a:noFill/>
            <a:round/>
            <a:headEnd/>
            <a:tailEnd/>
          </a:ln>
        </p:spPr>
        <p:txBody>
          <a:bodyPr anchor="ctr"/>
          <a:lstStyle/>
          <a:p>
            <a:pPr algn="ctr"/>
            <a:r>
              <a:rPr lang="en-US"/>
              <a:t>Ajatellessa keskittyy</a:t>
            </a:r>
            <a:endParaRPr lang="en-GB"/>
          </a:p>
        </p:txBody>
      </p:sp>
      <p:sp>
        <p:nvSpPr>
          <p:cNvPr id="50187" name="AutoShape 12"/>
          <p:cNvSpPr>
            <a:spLocks noChangeArrowheads="1"/>
          </p:cNvSpPr>
          <p:nvPr/>
        </p:nvSpPr>
        <p:spPr bwMode="auto">
          <a:xfrm>
            <a:off x="3505200" y="5105400"/>
            <a:ext cx="2133600" cy="685800"/>
          </a:xfrm>
          <a:prstGeom prst="roundRect">
            <a:avLst>
              <a:gd name="adj" fmla="val 16667"/>
            </a:avLst>
          </a:prstGeom>
          <a:solidFill>
            <a:schemeClr val="bg1"/>
          </a:solidFill>
          <a:ln w="9525">
            <a:noFill/>
            <a:round/>
            <a:headEnd/>
            <a:tailEnd/>
          </a:ln>
        </p:spPr>
        <p:txBody>
          <a:bodyPr anchor="ctr"/>
          <a:lstStyle/>
          <a:p>
            <a:pPr algn="ctr"/>
            <a:r>
              <a:rPr lang="en-US"/>
              <a:t>Yksitoikkoisuus ja ristiriidat</a:t>
            </a:r>
            <a:endParaRPr lang="en-GB"/>
          </a:p>
        </p:txBody>
      </p:sp>
      <p:sp>
        <p:nvSpPr>
          <p:cNvPr id="50188" name="Rectangle 13"/>
          <p:cNvSpPr>
            <a:spLocks noChangeArrowheads="1"/>
          </p:cNvSpPr>
          <p:nvPr/>
        </p:nvSpPr>
        <p:spPr bwMode="auto">
          <a:xfrm>
            <a:off x="228600" y="1676400"/>
            <a:ext cx="3581400" cy="954107"/>
          </a:xfrm>
          <a:prstGeom prst="rect">
            <a:avLst/>
          </a:prstGeom>
          <a:noFill/>
          <a:ln w="9525">
            <a:noFill/>
            <a:miter lim="800000"/>
            <a:headEnd/>
            <a:tailEnd/>
          </a:ln>
        </p:spPr>
        <p:txBody>
          <a:bodyPr>
            <a:spAutoFit/>
          </a:bodyPr>
          <a:lstStyle/>
          <a:p>
            <a:pPr algn="ctr">
              <a:spcBef>
                <a:spcPct val="50000"/>
              </a:spcBef>
              <a:spcAft>
                <a:spcPct val="20000"/>
              </a:spcAft>
              <a:buFont typeface="Times" pitchFamily="18" charset="0"/>
              <a:buNone/>
            </a:pPr>
            <a:r>
              <a:rPr lang="fi-FI" sz="1400" dirty="0"/>
              <a:t>Pystyy aloittamaan nopeasti</a:t>
            </a:r>
            <a:br>
              <a:rPr lang="fi-FI" sz="1400" dirty="0"/>
            </a:br>
            <a:r>
              <a:rPr lang="fi-FI" sz="1400" dirty="0"/>
              <a:t>Yleisosaaja</a:t>
            </a:r>
            <a:br>
              <a:rPr lang="fi-FI" sz="1400" dirty="0"/>
            </a:br>
            <a:r>
              <a:rPr lang="fi-FI" sz="1400" dirty="0"/>
              <a:t>Sovellusaluetietämys</a:t>
            </a:r>
            <a:br>
              <a:rPr lang="fi-FI" sz="1400" dirty="0"/>
            </a:br>
            <a:r>
              <a:rPr lang="fi-FI" sz="1400" dirty="0"/>
              <a:t>Tietämättömyys on tärkeää</a:t>
            </a:r>
            <a:endParaRPr lang="en-GB" sz="1400" dirty="0"/>
          </a:p>
        </p:txBody>
      </p:sp>
      <p:sp>
        <p:nvSpPr>
          <p:cNvPr id="50189" name="Rectangle 14"/>
          <p:cNvSpPr>
            <a:spLocks noChangeArrowheads="1"/>
          </p:cNvSpPr>
          <p:nvPr/>
        </p:nvSpPr>
        <p:spPr bwMode="auto">
          <a:xfrm>
            <a:off x="5652120" y="1647825"/>
            <a:ext cx="3394075" cy="954107"/>
          </a:xfrm>
          <a:prstGeom prst="rect">
            <a:avLst/>
          </a:prstGeom>
          <a:noFill/>
          <a:ln w="9525">
            <a:noFill/>
            <a:miter lim="800000"/>
            <a:headEnd/>
            <a:tailEnd/>
          </a:ln>
        </p:spPr>
        <p:txBody>
          <a:bodyPr wrap="square">
            <a:spAutoFit/>
          </a:bodyPr>
          <a:lstStyle/>
          <a:p>
            <a:pPr algn="ctr">
              <a:spcBef>
                <a:spcPct val="50000"/>
              </a:spcBef>
              <a:spcAft>
                <a:spcPct val="20000"/>
              </a:spcAft>
              <a:buFont typeface="Times" pitchFamily="18" charset="0"/>
              <a:buNone/>
            </a:pPr>
            <a:r>
              <a:rPr lang="fi-FI" sz="1400" dirty="0"/>
              <a:t>Perusteellinen ymmärrys</a:t>
            </a:r>
            <a:br>
              <a:rPr lang="fi-FI" sz="1400" dirty="0"/>
            </a:br>
            <a:r>
              <a:rPr lang="fi-FI" sz="1400" dirty="0"/>
              <a:t>Erikoisosaaja</a:t>
            </a:r>
            <a:br>
              <a:rPr lang="fi-FI" sz="1400" dirty="0"/>
            </a:br>
            <a:r>
              <a:rPr lang="fi-FI" sz="1400" dirty="0"/>
              <a:t>Tietämys sisäisestä rakenteesta</a:t>
            </a:r>
            <a:br>
              <a:rPr lang="fi-FI" sz="1400" dirty="0"/>
            </a:br>
            <a:r>
              <a:rPr lang="fi-FI" sz="1400" dirty="0"/>
              <a:t>Syvällinen osaaminen on tärkeää</a:t>
            </a:r>
            <a:endParaRPr lang="en-GB" sz="1400" dirty="0"/>
          </a:p>
        </p:txBody>
      </p:sp>
      <p:sp>
        <p:nvSpPr>
          <p:cNvPr id="50190" name="Rectangle 15"/>
          <p:cNvSpPr>
            <a:spLocks noChangeArrowheads="1"/>
          </p:cNvSpPr>
          <p:nvPr/>
        </p:nvSpPr>
        <p:spPr bwMode="auto">
          <a:xfrm>
            <a:off x="0" y="2708275"/>
            <a:ext cx="3505200" cy="954107"/>
          </a:xfrm>
          <a:prstGeom prst="rect">
            <a:avLst/>
          </a:prstGeom>
          <a:noFill/>
          <a:ln w="9525">
            <a:noFill/>
            <a:miter lim="800000"/>
            <a:headEnd/>
            <a:tailEnd/>
          </a:ln>
        </p:spPr>
        <p:txBody>
          <a:bodyPr>
            <a:spAutoFit/>
          </a:bodyPr>
          <a:lstStyle/>
          <a:p>
            <a:pPr algn="ctr">
              <a:spcBef>
                <a:spcPct val="50000"/>
              </a:spcBef>
              <a:spcAft>
                <a:spcPct val="20000"/>
              </a:spcAft>
              <a:buFont typeface="Times" pitchFamily="18" charset="0"/>
              <a:buNone/>
            </a:pPr>
            <a:r>
              <a:rPr lang="fi-FI" sz="1400"/>
              <a:t>Mallintaa käyttäjän toimintaa</a:t>
            </a:r>
            <a:br>
              <a:rPr lang="fi-FI" sz="1400"/>
            </a:br>
            <a:r>
              <a:rPr lang="fi-FI" sz="1400"/>
              <a:t>Keskittyy mahdolliseen epäonnistumiseen</a:t>
            </a:r>
            <a:br>
              <a:rPr lang="fi-FI" sz="1400"/>
            </a:br>
            <a:r>
              <a:rPr lang="fi-FI" sz="1400"/>
              <a:t>Keskittyy ongelman vakavuuteen</a:t>
            </a:r>
            <a:endParaRPr lang="en-GB" sz="1400"/>
          </a:p>
        </p:txBody>
      </p:sp>
      <p:sp>
        <p:nvSpPr>
          <p:cNvPr id="50191" name="Rectangle 16"/>
          <p:cNvSpPr>
            <a:spLocks noChangeArrowheads="1"/>
          </p:cNvSpPr>
          <p:nvPr/>
        </p:nvSpPr>
        <p:spPr bwMode="auto">
          <a:xfrm>
            <a:off x="5756275" y="2708275"/>
            <a:ext cx="3352800" cy="954107"/>
          </a:xfrm>
          <a:prstGeom prst="rect">
            <a:avLst/>
          </a:prstGeom>
          <a:noFill/>
          <a:ln w="9525">
            <a:noFill/>
            <a:miter lim="800000"/>
            <a:headEnd/>
            <a:tailEnd/>
          </a:ln>
        </p:spPr>
        <p:txBody>
          <a:bodyPr>
            <a:spAutoFit/>
          </a:bodyPr>
          <a:lstStyle/>
          <a:p>
            <a:pPr algn="ctr">
              <a:spcBef>
                <a:spcPct val="50000"/>
              </a:spcBef>
              <a:spcAft>
                <a:spcPct val="20000"/>
              </a:spcAft>
              <a:buFont typeface="Times" pitchFamily="18" charset="0"/>
              <a:buNone/>
            </a:pPr>
            <a:r>
              <a:rPr lang="fi-FI" sz="1400"/>
              <a:t>Mallintaa järjestelmäsuunnittelua</a:t>
            </a:r>
            <a:br>
              <a:rPr lang="fi-FI" sz="1400"/>
            </a:br>
            <a:r>
              <a:rPr lang="fi-FI" sz="1400"/>
              <a:t>Keskittyy mahdolliseen toimintaan</a:t>
            </a:r>
            <a:br>
              <a:rPr lang="fi-FI" sz="1400"/>
            </a:br>
            <a:r>
              <a:rPr lang="fi-FI" sz="1400"/>
              <a:t>Keskittyy ongelman mielenkiintoisuuteen</a:t>
            </a:r>
            <a:endParaRPr lang="en-GB" sz="1400"/>
          </a:p>
        </p:txBody>
      </p:sp>
      <p:sp>
        <p:nvSpPr>
          <p:cNvPr id="50192" name="Rectangle 17"/>
          <p:cNvSpPr>
            <a:spLocks noChangeArrowheads="1"/>
          </p:cNvSpPr>
          <p:nvPr/>
        </p:nvSpPr>
        <p:spPr bwMode="auto">
          <a:xfrm>
            <a:off x="762000" y="3917950"/>
            <a:ext cx="2590800" cy="738664"/>
          </a:xfrm>
          <a:prstGeom prst="rect">
            <a:avLst/>
          </a:prstGeom>
          <a:noFill/>
          <a:ln w="9525">
            <a:noFill/>
            <a:miter lim="800000"/>
            <a:headEnd/>
            <a:tailEnd/>
          </a:ln>
        </p:spPr>
        <p:txBody>
          <a:bodyPr>
            <a:spAutoFit/>
          </a:bodyPr>
          <a:lstStyle/>
          <a:p>
            <a:pPr algn="ctr">
              <a:spcBef>
                <a:spcPct val="50000"/>
              </a:spcBef>
              <a:spcAft>
                <a:spcPct val="20000"/>
              </a:spcAft>
              <a:buFont typeface="Times" pitchFamily="18" charset="0"/>
              <a:buNone/>
            </a:pPr>
            <a:r>
              <a:rPr lang="fi-FI" sz="1400"/>
              <a:t>Käytännöllinen</a:t>
            </a:r>
            <a:br>
              <a:rPr lang="fi-FI" sz="1400"/>
            </a:br>
            <a:r>
              <a:rPr lang="fi-FI" sz="1400"/>
              <a:t>Empiirinen havainnointi</a:t>
            </a:r>
            <a:br>
              <a:rPr lang="fi-FI" sz="1400"/>
            </a:br>
            <a:r>
              <a:rPr lang="fi-FI" sz="1400"/>
              <a:t>Epäuskoinen</a:t>
            </a:r>
            <a:endParaRPr lang="en-GB" sz="1400"/>
          </a:p>
        </p:txBody>
      </p:sp>
      <p:sp>
        <p:nvSpPr>
          <p:cNvPr id="50193" name="Rectangle 18"/>
          <p:cNvSpPr>
            <a:spLocks noChangeArrowheads="1"/>
          </p:cNvSpPr>
          <p:nvPr/>
        </p:nvSpPr>
        <p:spPr bwMode="auto">
          <a:xfrm>
            <a:off x="5410200" y="3917950"/>
            <a:ext cx="3505200" cy="738664"/>
          </a:xfrm>
          <a:prstGeom prst="rect">
            <a:avLst/>
          </a:prstGeom>
          <a:noFill/>
          <a:ln w="9525">
            <a:noFill/>
            <a:miter lim="800000"/>
            <a:headEnd/>
            <a:tailEnd/>
          </a:ln>
        </p:spPr>
        <p:txBody>
          <a:bodyPr>
            <a:spAutoFit/>
          </a:bodyPr>
          <a:lstStyle/>
          <a:p>
            <a:pPr algn="ctr">
              <a:spcBef>
                <a:spcPct val="50000"/>
              </a:spcBef>
              <a:spcAft>
                <a:spcPct val="20000"/>
              </a:spcAft>
              <a:buFont typeface="Times" pitchFamily="18" charset="0"/>
              <a:buNone/>
            </a:pPr>
            <a:r>
              <a:rPr lang="fi-FI" sz="1400" dirty="0"/>
              <a:t>Teoreettinen</a:t>
            </a:r>
            <a:br>
              <a:rPr lang="fi-FI" sz="1400" dirty="0"/>
            </a:br>
            <a:r>
              <a:rPr lang="fi-FI" sz="1400" dirty="0"/>
              <a:t>Kuinka suunniteltu toimimaan</a:t>
            </a:r>
            <a:br>
              <a:rPr lang="fi-FI" sz="1400" dirty="0"/>
            </a:br>
            <a:r>
              <a:rPr lang="fi-FI" sz="1400" dirty="0"/>
              <a:t>Halukas uskomaan</a:t>
            </a:r>
            <a:endParaRPr lang="en-GB" sz="1400" dirty="0"/>
          </a:p>
        </p:txBody>
      </p:sp>
      <p:sp>
        <p:nvSpPr>
          <p:cNvPr id="50194" name="Rectangle 19"/>
          <p:cNvSpPr>
            <a:spLocks noChangeArrowheads="1"/>
          </p:cNvSpPr>
          <p:nvPr/>
        </p:nvSpPr>
        <p:spPr bwMode="auto">
          <a:xfrm>
            <a:off x="381000" y="5137150"/>
            <a:ext cx="2819400" cy="738664"/>
          </a:xfrm>
          <a:prstGeom prst="rect">
            <a:avLst/>
          </a:prstGeom>
          <a:noFill/>
          <a:ln w="9525">
            <a:noFill/>
            <a:miter lim="800000"/>
            <a:headEnd/>
            <a:tailEnd/>
          </a:ln>
        </p:spPr>
        <p:txBody>
          <a:bodyPr>
            <a:spAutoFit/>
          </a:bodyPr>
          <a:lstStyle/>
          <a:p>
            <a:pPr algn="ctr">
              <a:spcBef>
                <a:spcPct val="50000"/>
              </a:spcBef>
              <a:spcAft>
                <a:spcPct val="20000"/>
              </a:spcAft>
              <a:buFont typeface="Times" pitchFamily="18" charset="0"/>
              <a:buNone/>
            </a:pPr>
            <a:r>
              <a:rPr lang="fi-FI" sz="1400"/>
              <a:t>Sietää yksitoikkoisuutta</a:t>
            </a:r>
            <a:br>
              <a:rPr lang="fi-FI" sz="1400"/>
            </a:br>
            <a:r>
              <a:rPr lang="fi-FI" sz="1400"/>
              <a:t>Sopeutuu ristiriitatilanteissa</a:t>
            </a:r>
            <a:br>
              <a:rPr lang="fi-FI" sz="1400"/>
            </a:br>
            <a:r>
              <a:rPr lang="fi-FI" sz="1400"/>
              <a:t>Raportoi ongelmia</a:t>
            </a:r>
          </a:p>
        </p:txBody>
      </p:sp>
      <p:sp>
        <p:nvSpPr>
          <p:cNvPr id="50195" name="Rectangle 20"/>
          <p:cNvSpPr>
            <a:spLocks noChangeArrowheads="1"/>
          </p:cNvSpPr>
          <p:nvPr/>
        </p:nvSpPr>
        <p:spPr bwMode="auto">
          <a:xfrm>
            <a:off x="5791200" y="4995173"/>
            <a:ext cx="2743200" cy="954107"/>
          </a:xfrm>
          <a:prstGeom prst="rect">
            <a:avLst/>
          </a:prstGeom>
          <a:noFill/>
          <a:ln w="9525">
            <a:noFill/>
            <a:miter lim="800000"/>
            <a:headEnd/>
            <a:tailEnd/>
          </a:ln>
        </p:spPr>
        <p:txBody>
          <a:bodyPr>
            <a:spAutoFit/>
          </a:bodyPr>
          <a:lstStyle/>
          <a:p>
            <a:pPr algn="ctr">
              <a:spcBef>
                <a:spcPct val="50000"/>
              </a:spcBef>
              <a:spcAft>
                <a:spcPct val="20000"/>
              </a:spcAft>
              <a:buFont typeface="Times" pitchFamily="18" charset="0"/>
              <a:buNone/>
            </a:pPr>
            <a:r>
              <a:rPr lang="fi-FI" sz="1400" dirty="0"/>
              <a:t>Automatisoi yksitoikkoisuutta</a:t>
            </a:r>
            <a:br>
              <a:rPr lang="fi-FI" sz="1400" dirty="0"/>
            </a:br>
            <a:r>
              <a:rPr lang="fi-FI" sz="1400" dirty="0"/>
              <a:t>Välttää ristiriitatilanteita</a:t>
            </a:r>
            <a:br>
              <a:rPr lang="fi-FI" sz="1400" dirty="0"/>
            </a:br>
            <a:r>
              <a:rPr lang="fi-FI" sz="1400" dirty="0"/>
              <a:t>Ymmärtää ongelmia</a:t>
            </a:r>
            <a:endParaRPr lang="en-GB" sz="1400" dirty="0"/>
          </a:p>
        </p:txBody>
      </p:sp>
      <p:sp>
        <p:nvSpPr>
          <p:cNvPr id="21" name="Slide Number Placeholder 20"/>
          <p:cNvSpPr>
            <a:spLocks noGrp="1"/>
          </p:cNvSpPr>
          <p:nvPr>
            <p:ph type="sldNum" sz="quarter" idx="12"/>
          </p:nvPr>
        </p:nvSpPr>
        <p:spPr/>
        <p:txBody>
          <a:bodyPr/>
          <a:lstStyle/>
          <a:p>
            <a:pPr>
              <a:defRPr/>
            </a:pPr>
            <a:fld id="{C4EE03DE-D135-4520-BB83-4291CABA1041}" type="slidenum">
              <a:rPr lang="sv-SE"/>
              <a:pPr>
                <a:defRPr/>
              </a:pPr>
              <a:t>9</a:t>
            </a:fld>
            <a:endParaRPr lang="sv-SE"/>
          </a:p>
        </p:txBody>
      </p:sp>
    </p:spTree>
    <p:extLst>
      <p:ext uri="{BB962C8B-B14F-4D97-AF65-F5344CB8AC3E}">
        <p14:creationId xmlns:p14="http://schemas.microsoft.com/office/powerpoint/2010/main" val="2094309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TotalTime>
  <Words>1527</Words>
  <Application>Microsoft Macintosh PowerPoint</Application>
  <PresentationFormat>On-screen Show (4:3)</PresentationFormat>
  <Paragraphs>155</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Minä en koodaa, olenko enää hyödyllinen?</vt:lpstr>
      <vt:lpstr>PowerPoint Presentation</vt:lpstr>
      <vt:lpstr>Pala todellisuutta: Erilaisia ohjelmoijia</vt:lpstr>
      <vt:lpstr>PowerPoint Presentation</vt:lpstr>
      <vt:lpstr>Testaan näitä       … 04/2012 alkaen</vt:lpstr>
      <vt:lpstr>Esimerkkejä työstäni ’testausasiantuntijana’</vt:lpstr>
      <vt:lpstr>PowerPoint Presentation</vt:lpstr>
      <vt:lpstr>Asioilla on tapana näyttää erilaisilta eri näkökulmista</vt:lpstr>
      <vt:lpstr>Testaaja vs. Kehittäjä Lähde: Mukaillen Bret Pettichord. 2000.Testers and Developers Think Differently</vt:lpstr>
      <vt:lpstr>Yhteenvetona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Don’t Code, Am I No Longer Useful?</dc:title>
  <dc:creator>Maaret Pyhäjärvi</dc:creator>
  <cp:lastModifiedBy>Maaret Pyhäjärvi</cp:lastModifiedBy>
  <cp:revision>30</cp:revision>
  <dcterms:created xsi:type="dcterms:W3CDTF">2014-12-04T16:58:39Z</dcterms:created>
  <dcterms:modified xsi:type="dcterms:W3CDTF">2014-12-04T19:22:47Z</dcterms:modified>
</cp:coreProperties>
</file>