
<file path=[Content_Types].xml><?xml version="1.0" encoding="utf-8"?>
<Types xmlns="http://schemas.openxmlformats.org/package/2006/content-types">
  <Default Extension="xml" ContentType="application/xml"/>
  <Default Extension="wav" ContentType="audio/wav"/>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75" r:id="rId2"/>
    <p:sldId id="283" r:id="rId3"/>
    <p:sldId id="276" r:id="rId4"/>
    <p:sldId id="277" r:id="rId5"/>
    <p:sldId id="280" r:id="rId6"/>
    <p:sldId id="279" r:id="rId7"/>
    <p:sldId id="282" r:id="rId8"/>
    <p:sldId id="284" r:id="rId9"/>
    <p:sldId id="262" r:id="rId10"/>
    <p:sldId id="264" r:id="rId11"/>
    <p:sldId id="285" r:id="rId12"/>
    <p:sldId id="256" r:id="rId13"/>
    <p:sldId id="265" r:id="rId14"/>
    <p:sldId id="267" r:id="rId15"/>
    <p:sldId id="266" r:id="rId16"/>
    <p:sldId id="258" r:id="rId17"/>
    <p:sldId id="269" r:id="rId18"/>
    <p:sldId id="257" r:id="rId19"/>
    <p:sldId id="270" r:id="rId20"/>
    <p:sldId id="268" r:id="rId21"/>
    <p:sldId id="286" r:id="rId22"/>
    <p:sldId id="271" r:id="rId23"/>
    <p:sldId id="260" r:id="rId24"/>
    <p:sldId id="273" r:id="rId25"/>
    <p:sldId id="274" r:id="rId26"/>
    <p:sldId id="287" r:id="rId27"/>
    <p:sldId id="288" r:id="rId28"/>
    <p:sldId id="289" r:id="rId29"/>
    <p:sldId id="272" r:id="rId30"/>
  </p:sldIdLst>
  <p:sldSz cx="9144000" cy="6858000" type="screen4x3"/>
  <p:notesSz cx="6858000" cy="9144000"/>
  <p:defaultText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2B4D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246" d="100"/>
          <a:sy n="246" d="100"/>
        </p:scale>
        <p:origin x="-1464" y="-112"/>
      </p:cViewPr>
      <p:guideLst>
        <p:guide orient="horz" pos="2160"/>
        <p:guide pos="2881"/>
      </p:guideLst>
    </p:cSldViewPr>
  </p:slideViewPr>
  <p:notesTextViewPr>
    <p:cViewPr>
      <p:scale>
        <a:sx n="100" d="100"/>
        <a:sy n="100" d="100"/>
      </p:scale>
      <p:origin x="0" y="0"/>
    </p:cViewPr>
  </p:notesTextViewPr>
  <p:sorterViewPr>
    <p:cViewPr>
      <p:scale>
        <a:sx n="197" d="100"/>
        <a:sy n="197" d="100"/>
      </p:scale>
      <p:origin x="0" y="79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E7EDD-6406-4A41-9393-8F7AD46F97CF}" type="datetimeFigureOut">
              <a:rPr lang="en-US" smtClean="0"/>
              <a:t>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6EE63-5EE6-514E-80CC-4C87CFA5CAFF}" type="slidenum">
              <a:rPr lang="en-US" smtClean="0"/>
              <a:t>‹#›</a:t>
            </a:fld>
            <a:endParaRPr lang="en-US"/>
          </a:p>
        </p:txBody>
      </p:sp>
    </p:spTree>
    <p:extLst>
      <p:ext uri="{BB962C8B-B14F-4D97-AF65-F5344CB8AC3E}">
        <p14:creationId xmlns:p14="http://schemas.microsoft.com/office/powerpoint/2010/main" val="2755335588"/>
      </p:ext>
    </p:extLst>
  </p:cSld>
  <p:clrMap bg1="lt1" tx1="dk1" bg2="lt2" tx2="dk2" accent1="accent1" accent2="accent2" accent3="accent3" accent4="accent4" accent5="accent5" accent6="accent6" hlink="hlink" folHlink="folHlink"/>
  <p:notesStyle>
    <a:lvl1pPr marL="0" algn="l" defTabSz="457057" rtl="0" eaLnBrk="1" latinLnBrk="0" hangingPunct="1">
      <a:defRPr sz="1200" kern="1200">
        <a:solidFill>
          <a:schemeClr val="tx1"/>
        </a:solidFill>
        <a:latin typeface="+mn-lt"/>
        <a:ea typeface="+mn-ea"/>
        <a:cs typeface="+mn-cs"/>
      </a:defRPr>
    </a:lvl1pPr>
    <a:lvl2pPr marL="457057" algn="l" defTabSz="457057" rtl="0" eaLnBrk="1" latinLnBrk="0" hangingPunct="1">
      <a:defRPr sz="1200" kern="1200">
        <a:solidFill>
          <a:schemeClr val="tx1"/>
        </a:solidFill>
        <a:latin typeface="+mn-lt"/>
        <a:ea typeface="+mn-ea"/>
        <a:cs typeface="+mn-cs"/>
      </a:defRPr>
    </a:lvl2pPr>
    <a:lvl3pPr marL="914117" algn="l" defTabSz="457057" rtl="0" eaLnBrk="1" latinLnBrk="0" hangingPunct="1">
      <a:defRPr sz="1200" kern="1200">
        <a:solidFill>
          <a:schemeClr val="tx1"/>
        </a:solidFill>
        <a:latin typeface="+mn-lt"/>
        <a:ea typeface="+mn-ea"/>
        <a:cs typeface="+mn-cs"/>
      </a:defRPr>
    </a:lvl3pPr>
    <a:lvl4pPr marL="1371174" algn="l" defTabSz="457057" rtl="0" eaLnBrk="1" latinLnBrk="0" hangingPunct="1">
      <a:defRPr sz="1200" kern="1200">
        <a:solidFill>
          <a:schemeClr val="tx1"/>
        </a:solidFill>
        <a:latin typeface="+mn-lt"/>
        <a:ea typeface="+mn-ea"/>
        <a:cs typeface="+mn-cs"/>
      </a:defRPr>
    </a:lvl4pPr>
    <a:lvl5pPr marL="1828232" algn="l" defTabSz="457057" rtl="0" eaLnBrk="1" latinLnBrk="0" hangingPunct="1">
      <a:defRPr sz="1200" kern="1200">
        <a:solidFill>
          <a:schemeClr val="tx1"/>
        </a:solidFill>
        <a:latin typeface="+mn-lt"/>
        <a:ea typeface="+mn-ea"/>
        <a:cs typeface="+mn-cs"/>
      </a:defRPr>
    </a:lvl5pPr>
    <a:lvl6pPr marL="2285292" algn="l" defTabSz="457057" rtl="0" eaLnBrk="1" latinLnBrk="0" hangingPunct="1">
      <a:defRPr sz="1200" kern="1200">
        <a:solidFill>
          <a:schemeClr val="tx1"/>
        </a:solidFill>
        <a:latin typeface="+mn-lt"/>
        <a:ea typeface="+mn-ea"/>
        <a:cs typeface="+mn-cs"/>
      </a:defRPr>
    </a:lvl6pPr>
    <a:lvl7pPr marL="2742349" algn="l" defTabSz="457057" rtl="0" eaLnBrk="1" latinLnBrk="0" hangingPunct="1">
      <a:defRPr sz="1200" kern="1200">
        <a:solidFill>
          <a:schemeClr val="tx1"/>
        </a:solidFill>
        <a:latin typeface="+mn-lt"/>
        <a:ea typeface="+mn-ea"/>
        <a:cs typeface="+mn-cs"/>
      </a:defRPr>
    </a:lvl7pPr>
    <a:lvl8pPr marL="3199406" algn="l" defTabSz="457057" rtl="0" eaLnBrk="1" latinLnBrk="0" hangingPunct="1">
      <a:defRPr sz="1200" kern="1200">
        <a:solidFill>
          <a:schemeClr val="tx1"/>
        </a:solidFill>
        <a:latin typeface="+mn-lt"/>
        <a:ea typeface="+mn-ea"/>
        <a:cs typeface="+mn-cs"/>
      </a:defRPr>
    </a:lvl8pPr>
    <a:lvl9pPr marL="3656466" algn="l" defTabSz="4570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EE63-5EE6-514E-80CC-4C87CFA5CAFF}" type="slidenum">
              <a:rPr lang="en-US" smtClean="0"/>
              <a:t>16</a:t>
            </a:fld>
            <a:endParaRPr lang="en-US"/>
          </a:p>
        </p:txBody>
      </p:sp>
    </p:spTree>
    <p:extLst>
      <p:ext uri="{BB962C8B-B14F-4D97-AF65-F5344CB8AC3E}">
        <p14:creationId xmlns:p14="http://schemas.microsoft.com/office/powerpoint/2010/main" val="123362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pPr/>
              <a:t>21</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27</a:t>
            </a:fld>
            <a:endParaRPr lang="en-US"/>
          </a:p>
        </p:txBody>
      </p:sp>
    </p:spTree>
    <p:extLst>
      <p:ext uri="{BB962C8B-B14F-4D97-AF65-F5344CB8AC3E}">
        <p14:creationId xmlns:p14="http://schemas.microsoft.com/office/powerpoint/2010/main" val="144352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28</a:t>
            </a:fld>
            <a:endParaRPr lang="en-US"/>
          </a:p>
        </p:txBody>
      </p:sp>
    </p:spTree>
    <p:extLst>
      <p:ext uri="{BB962C8B-B14F-4D97-AF65-F5344CB8AC3E}">
        <p14:creationId xmlns:p14="http://schemas.microsoft.com/office/powerpoint/2010/main" val="144352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7"/>
            <a:ext cx="7772399" cy="1470024"/>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2" y="3886199"/>
            <a:ext cx="6400801" cy="1752601"/>
          </a:xfrm>
        </p:spPr>
        <p:txBody>
          <a:bodyPr/>
          <a:lstStyle>
            <a:lvl1pPr marL="0" indent="0" algn="ctr">
              <a:buNone/>
              <a:defRPr>
                <a:solidFill>
                  <a:schemeClr val="tx1">
                    <a:tint val="75000"/>
                  </a:schemeClr>
                </a:solidFill>
              </a:defRPr>
            </a:lvl1pPr>
            <a:lvl2pPr marL="457057" indent="0" algn="ctr">
              <a:buNone/>
              <a:defRPr>
                <a:solidFill>
                  <a:schemeClr val="tx1">
                    <a:tint val="75000"/>
                  </a:schemeClr>
                </a:solidFill>
              </a:defRPr>
            </a:lvl2pPr>
            <a:lvl3pPr marL="914117" indent="0" algn="ctr">
              <a:buNone/>
              <a:defRPr>
                <a:solidFill>
                  <a:schemeClr val="tx1">
                    <a:tint val="75000"/>
                  </a:schemeClr>
                </a:solidFill>
              </a:defRPr>
            </a:lvl3pPr>
            <a:lvl4pPr marL="1371174" indent="0" algn="ctr">
              <a:buNone/>
              <a:defRPr>
                <a:solidFill>
                  <a:schemeClr val="tx1">
                    <a:tint val="75000"/>
                  </a:schemeClr>
                </a:solidFill>
              </a:defRPr>
            </a:lvl4pPr>
            <a:lvl5pPr marL="1828232" indent="0" algn="ctr">
              <a:buNone/>
              <a:defRPr>
                <a:solidFill>
                  <a:schemeClr val="tx1">
                    <a:tint val="75000"/>
                  </a:schemeClr>
                </a:solidFill>
              </a:defRPr>
            </a:lvl5pPr>
            <a:lvl6pPr marL="2285292" indent="0" algn="ctr">
              <a:buNone/>
              <a:defRPr>
                <a:solidFill>
                  <a:schemeClr val="tx1">
                    <a:tint val="75000"/>
                  </a:schemeClr>
                </a:solidFill>
              </a:defRPr>
            </a:lvl6pPr>
            <a:lvl7pPr marL="2742349" indent="0" algn="ctr">
              <a:buNone/>
              <a:defRPr>
                <a:solidFill>
                  <a:schemeClr val="tx1">
                    <a:tint val="75000"/>
                  </a:schemeClr>
                </a:solidFill>
              </a:defRPr>
            </a:lvl7pPr>
            <a:lvl8pPr marL="3199406" indent="0" algn="ctr">
              <a:buNone/>
              <a:defRPr>
                <a:solidFill>
                  <a:schemeClr val="tx1">
                    <a:tint val="75000"/>
                  </a:schemeClr>
                </a:solidFill>
              </a:defRPr>
            </a:lvl8pPr>
            <a:lvl9pPr marL="3656466"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235116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63732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74638"/>
            <a:ext cx="2057401" cy="5851527"/>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2" y="274638"/>
            <a:ext cx="6019799" cy="5851527"/>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2358064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94593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399"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6"/>
            <a:ext cx="7772399" cy="1500185"/>
          </a:xfrm>
        </p:spPr>
        <p:txBody>
          <a:bodyPr anchor="b"/>
          <a:lstStyle>
            <a:lvl1pPr marL="0" indent="0">
              <a:buNone/>
              <a:defRPr sz="2100">
                <a:solidFill>
                  <a:schemeClr val="tx1">
                    <a:tint val="75000"/>
                  </a:schemeClr>
                </a:solidFill>
              </a:defRPr>
            </a:lvl1pPr>
            <a:lvl2pPr marL="457057" indent="0">
              <a:buNone/>
              <a:defRPr sz="1800">
                <a:solidFill>
                  <a:schemeClr val="tx1">
                    <a:tint val="75000"/>
                  </a:schemeClr>
                </a:solidFill>
              </a:defRPr>
            </a:lvl2pPr>
            <a:lvl3pPr marL="914117" indent="0">
              <a:buNone/>
              <a:defRPr sz="1500">
                <a:solidFill>
                  <a:schemeClr val="tx1">
                    <a:tint val="75000"/>
                  </a:schemeClr>
                </a:solidFill>
              </a:defRPr>
            </a:lvl3pPr>
            <a:lvl4pPr marL="1371174" indent="0">
              <a:buNone/>
              <a:defRPr sz="1500">
                <a:solidFill>
                  <a:schemeClr val="tx1">
                    <a:tint val="75000"/>
                  </a:schemeClr>
                </a:solidFill>
              </a:defRPr>
            </a:lvl4pPr>
            <a:lvl5pPr marL="1828232" indent="0">
              <a:buNone/>
              <a:defRPr sz="1500">
                <a:solidFill>
                  <a:schemeClr val="tx1">
                    <a:tint val="75000"/>
                  </a:schemeClr>
                </a:solidFill>
              </a:defRPr>
            </a:lvl5pPr>
            <a:lvl6pPr marL="2285292" indent="0">
              <a:buNone/>
              <a:defRPr sz="1500">
                <a:solidFill>
                  <a:schemeClr val="tx1">
                    <a:tint val="75000"/>
                  </a:schemeClr>
                </a:solidFill>
              </a:defRPr>
            </a:lvl6pPr>
            <a:lvl7pPr marL="2742349" indent="0">
              <a:buNone/>
              <a:defRPr sz="1500">
                <a:solidFill>
                  <a:schemeClr val="tx1">
                    <a:tint val="75000"/>
                  </a:schemeClr>
                </a:solidFill>
              </a:defRPr>
            </a:lvl7pPr>
            <a:lvl8pPr marL="3199406" indent="0">
              <a:buNone/>
              <a:defRPr sz="1500">
                <a:solidFill>
                  <a:schemeClr val="tx1">
                    <a:tint val="75000"/>
                  </a:schemeClr>
                </a:solidFill>
              </a:defRPr>
            </a:lvl8pPr>
            <a:lvl9pPr marL="3656466" indent="0">
              <a:buNone/>
              <a:defRPr sz="15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7CABD0F-E43C-9343-80E3-B733E3541CC1}"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13820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1"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7CABD0F-E43C-9343-80E3-B733E3541CC1}"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763586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2"/>
            <a:ext cx="4040188"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535112"/>
            <a:ext cx="4041775"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6" name="Content Placeholder 5"/>
          <p:cNvSpPr>
            <a:spLocks noGrp="1"/>
          </p:cNvSpPr>
          <p:nvPr>
            <p:ph sz="quarter" idx="4"/>
          </p:nvPr>
        </p:nvSpPr>
        <p:spPr>
          <a:xfrm>
            <a:off x="4645026" y="2174877"/>
            <a:ext cx="4041775"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7CABD0F-E43C-9343-80E3-B733E3541CC1}"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923647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7CABD0F-E43C-9343-80E3-B733E3541CC1}"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52916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ABD0F-E43C-9343-80E3-B733E3541CC1}"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910850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3"/>
            <a:ext cx="3008314" cy="1162048"/>
          </a:xfrm>
        </p:spPr>
        <p:txBody>
          <a:bodyPr anchor="b"/>
          <a:lstStyle>
            <a:lvl1pPr algn="l">
              <a:defRPr sz="2100" b="1"/>
            </a:lvl1pPr>
          </a:lstStyle>
          <a:p>
            <a:r>
              <a:rPr lang="x-none" smtClean="0"/>
              <a:t>Click to edit Master title style</a:t>
            </a:r>
            <a:endParaRPr lang="en-US"/>
          </a:p>
        </p:txBody>
      </p:sp>
      <p:sp>
        <p:nvSpPr>
          <p:cNvPr id="3" name="Content Placeholder 2"/>
          <p:cNvSpPr>
            <a:spLocks noGrp="1"/>
          </p:cNvSpPr>
          <p:nvPr>
            <p:ph idx="1"/>
          </p:nvPr>
        </p:nvSpPr>
        <p:spPr>
          <a:xfrm>
            <a:off x="3575050" y="273051"/>
            <a:ext cx="5111751" cy="5853114"/>
          </a:xfrm>
        </p:spPr>
        <p:txBody>
          <a:bodyPr/>
          <a:lstStyle>
            <a:lvl1pPr>
              <a:defRPr sz="3100"/>
            </a:lvl1pPr>
            <a:lvl2pPr>
              <a:defRPr sz="2800"/>
            </a:lvl2pPr>
            <a:lvl3pPr>
              <a:defRPr sz="2500"/>
            </a:lvl3pPr>
            <a:lvl4pPr>
              <a:defRPr sz="2100"/>
            </a:lvl4pPr>
            <a:lvl5pPr>
              <a:defRPr sz="2100"/>
            </a:lvl5pPr>
            <a:lvl6pPr>
              <a:defRPr sz="2100"/>
            </a:lvl6pPr>
            <a:lvl7pPr>
              <a:defRPr sz="2100"/>
            </a:lvl7pPr>
            <a:lvl8pPr>
              <a:defRPr sz="2100"/>
            </a:lvl8pPr>
            <a:lvl9pPr>
              <a:defRPr sz="2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1"/>
            <a:ext cx="3008314" cy="4691062"/>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417020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1" cy="566737"/>
          </a:xfrm>
        </p:spPr>
        <p:txBody>
          <a:bodyPr anchor="b"/>
          <a:lstStyle>
            <a:lvl1pPr algn="l">
              <a:defRPr sz="2100" b="1"/>
            </a:lvl1pPr>
          </a:lstStyle>
          <a:p>
            <a:r>
              <a:rPr lang="x-none" smtClean="0"/>
              <a:t>Click to edit Master title style</a:t>
            </a:r>
            <a:endParaRPr lang="en-US"/>
          </a:p>
        </p:txBody>
      </p:sp>
      <p:sp>
        <p:nvSpPr>
          <p:cNvPr id="3" name="Picture Placeholder 2"/>
          <p:cNvSpPr>
            <a:spLocks noGrp="1"/>
          </p:cNvSpPr>
          <p:nvPr>
            <p:ph type="pic" idx="1"/>
          </p:nvPr>
        </p:nvSpPr>
        <p:spPr>
          <a:xfrm>
            <a:off x="1792290" y="612779"/>
            <a:ext cx="5486401" cy="4114800"/>
          </a:xfrm>
        </p:spPr>
        <p:txBody>
          <a:bodyPr/>
          <a:lstStyle>
            <a:lvl1pPr marL="0" indent="0">
              <a:buNone/>
              <a:defRPr sz="3100"/>
            </a:lvl1pPr>
            <a:lvl2pPr marL="457057" indent="0">
              <a:buNone/>
              <a:defRPr sz="2800"/>
            </a:lvl2pPr>
            <a:lvl3pPr marL="914117" indent="0">
              <a:buNone/>
              <a:defRPr sz="2500"/>
            </a:lvl3pPr>
            <a:lvl4pPr marL="1371174" indent="0">
              <a:buNone/>
              <a:defRPr sz="2100"/>
            </a:lvl4pPr>
            <a:lvl5pPr marL="1828232" indent="0">
              <a:buNone/>
              <a:defRPr sz="2100"/>
            </a:lvl5pPr>
            <a:lvl6pPr marL="2285292" indent="0">
              <a:buNone/>
              <a:defRPr sz="2100"/>
            </a:lvl6pPr>
            <a:lvl7pPr marL="2742349" indent="0">
              <a:buNone/>
              <a:defRPr sz="2100"/>
            </a:lvl7pPr>
            <a:lvl8pPr marL="3199406" indent="0">
              <a:buNone/>
              <a:defRPr sz="2100"/>
            </a:lvl8pPr>
            <a:lvl9pPr marL="3656466" indent="0">
              <a:buNone/>
              <a:defRPr sz="2100"/>
            </a:lvl9pPr>
          </a:lstStyle>
          <a:p>
            <a:endParaRPr lang="en-US"/>
          </a:p>
        </p:txBody>
      </p:sp>
      <p:sp>
        <p:nvSpPr>
          <p:cNvPr id="4" name="Text Placeholder 3"/>
          <p:cNvSpPr>
            <a:spLocks noGrp="1"/>
          </p:cNvSpPr>
          <p:nvPr>
            <p:ph type="body" sz="half" idx="2"/>
          </p:nvPr>
        </p:nvSpPr>
        <p:spPr>
          <a:xfrm>
            <a:off x="1792290" y="5367339"/>
            <a:ext cx="5486401" cy="804863"/>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40505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0"/>
            <a:ext cx="8229599" cy="1142999"/>
          </a:xfrm>
          <a:prstGeom prst="rect">
            <a:avLst/>
          </a:prstGeom>
        </p:spPr>
        <p:txBody>
          <a:bodyPr vert="horz" lIns="91412" tIns="45704" rIns="91412" bIns="45704"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1" y="1600201"/>
            <a:ext cx="8229599" cy="4525962"/>
          </a:xfrm>
          <a:prstGeom prst="rect">
            <a:avLst/>
          </a:prstGeom>
        </p:spPr>
        <p:txBody>
          <a:bodyPr vert="horz" lIns="91412" tIns="45704" rIns="91412" bIns="45704"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1" y="6356353"/>
            <a:ext cx="2133599" cy="365127"/>
          </a:xfrm>
          <a:prstGeom prst="rect">
            <a:avLst/>
          </a:prstGeom>
        </p:spPr>
        <p:txBody>
          <a:bodyPr vert="horz" lIns="91412" tIns="45704" rIns="91412" bIns="45704" rtlCol="0" anchor="ctr"/>
          <a:lstStyle>
            <a:lvl1pPr algn="l">
              <a:defRPr sz="1200">
                <a:solidFill>
                  <a:schemeClr val="tx1">
                    <a:tint val="75000"/>
                  </a:schemeClr>
                </a:solidFill>
              </a:defRPr>
            </a:lvl1pPr>
          </a:lstStyle>
          <a:p>
            <a:fld id="{B7CABD0F-E43C-9343-80E3-B733E3541CC1}" type="datetimeFigureOut">
              <a:rPr lang="en-US" smtClean="0"/>
              <a:t>11/6/15</a:t>
            </a:fld>
            <a:endParaRPr lang="en-US"/>
          </a:p>
        </p:txBody>
      </p:sp>
      <p:sp>
        <p:nvSpPr>
          <p:cNvPr id="5" name="Footer Placeholder 4"/>
          <p:cNvSpPr>
            <a:spLocks noGrp="1"/>
          </p:cNvSpPr>
          <p:nvPr>
            <p:ph type="ftr" sz="quarter" idx="3"/>
          </p:nvPr>
        </p:nvSpPr>
        <p:spPr>
          <a:xfrm>
            <a:off x="3124202" y="6356353"/>
            <a:ext cx="2895601" cy="365127"/>
          </a:xfrm>
          <a:prstGeom prst="rect">
            <a:avLst/>
          </a:prstGeom>
        </p:spPr>
        <p:txBody>
          <a:bodyPr vert="horz" lIns="91412" tIns="45704" rIns="91412" bIns="4570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3"/>
            <a:ext cx="2133599" cy="365127"/>
          </a:xfrm>
          <a:prstGeom prst="rect">
            <a:avLst/>
          </a:prstGeom>
        </p:spPr>
        <p:txBody>
          <a:bodyPr vert="horz" lIns="91412" tIns="45704" rIns="91412" bIns="45704" rtlCol="0" anchor="ctr"/>
          <a:lstStyle>
            <a:lvl1pPr algn="r">
              <a:defRPr sz="1200">
                <a:solidFill>
                  <a:schemeClr val="tx1">
                    <a:tint val="75000"/>
                  </a:schemeClr>
                </a:solidFill>
              </a:defRPr>
            </a:lvl1pPr>
          </a:lstStyle>
          <a:p>
            <a:fld id="{57D41B9D-205A-8042-9B68-3F117E5A28F2}" type="slidenum">
              <a:rPr lang="en-US" smtClean="0"/>
              <a:t>‹#›</a:t>
            </a:fld>
            <a:endParaRPr lang="en-US"/>
          </a:p>
        </p:txBody>
      </p:sp>
    </p:spTree>
    <p:extLst>
      <p:ext uri="{BB962C8B-B14F-4D97-AF65-F5344CB8AC3E}">
        <p14:creationId xmlns:p14="http://schemas.microsoft.com/office/powerpoint/2010/main" val="104333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xStyles>
    <p:titleStyle>
      <a:lvl1pPr algn="ctr" defTabSz="457057" rtl="0" eaLnBrk="1" latinLnBrk="0" hangingPunct="1">
        <a:spcBef>
          <a:spcPct val="0"/>
        </a:spcBef>
        <a:buNone/>
        <a:defRPr sz="4300" kern="1200">
          <a:solidFill>
            <a:schemeClr val="tx1"/>
          </a:solidFill>
          <a:latin typeface="+mj-lt"/>
          <a:ea typeface="+mj-ea"/>
          <a:cs typeface="+mj-cs"/>
        </a:defRPr>
      </a:lvl1pPr>
    </p:titleStyle>
    <p:bodyStyle>
      <a:lvl1pPr marL="342793" indent="-342793" algn="l" defTabSz="457057" rtl="0" eaLnBrk="1" latinLnBrk="0" hangingPunct="1">
        <a:spcBef>
          <a:spcPct val="20000"/>
        </a:spcBef>
        <a:buFont typeface="Arial"/>
        <a:buChar char="•"/>
        <a:defRPr sz="3100" kern="1200">
          <a:solidFill>
            <a:schemeClr val="tx1"/>
          </a:solidFill>
          <a:latin typeface="+mn-lt"/>
          <a:ea typeface="+mn-ea"/>
          <a:cs typeface="+mn-cs"/>
        </a:defRPr>
      </a:lvl1pPr>
      <a:lvl2pPr marL="742721" indent="-285661" algn="l" defTabSz="457057" rtl="0" eaLnBrk="1" latinLnBrk="0" hangingPunct="1">
        <a:spcBef>
          <a:spcPct val="20000"/>
        </a:spcBef>
        <a:buFont typeface="Arial"/>
        <a:buChar char="–"/>
        <a:defRPr sz="2800" kern="1200">
          <a:solidFill>
            <a:schemeClr val="tx1"/>
          </a:solidFill>
          <a:latin typeface="+mn-lt"/>
          <a:ea typeface="+mn-ea"/>
          <a:cs typeface="+mn-cs"/>
        </a:defRPr>
      </a:lvl2pPr>
      <a:lvl3pPr marL="1142646" indent="-228529" algn="l" defTabSz="457057" rtl="0" eaLnBrk="1" latinLnBrk="0" hangingPunct="1">
        <a:spcBef>
          <a:spcPct val="20000"/>
        </a:spcBef>
        <a:buFont typeface="Arial"/>
        <a:buChar char="•"/>
        <a:defRPr sz="2500" kern="1200">
          <a:solidFill>
            <a:schemeClr val="tx1"/>
          </a:solidFill>
          <a:latin typeface="+mn-lt"/>
          <a:ea typeface="+mn-ea"/>
          <a:cs typeface="+mn-cs"/>
        </a:defRPr>
      </a:lvl3pPr>
      <a:lvl4pPr marL="1599703" indent="-228529" algn="l" defTabSz="457057" rtl="0" eaLnBrk="1" latinLnBrk="0" hangingPunct="1">
        <a:spcBef>
          <a:spcPct val="20000"/>
        </a:spcBef>
        <a:buFont typeface="Arial"/>
        <a:buChar char="–"/>
        <a:defRPr sz="2100" kern="1200">
          <a:solidFill>
            <a:schemeClr val="tx1"/>
          </a:solidFill>
          <a:latin typeface="+mn-lt"/>
          <a:ea typeface="+mn-ea"/>
          <a:cs typeface="+mn-cs"/>
        </a:defRPr>
      </a:lvl4pPr>
      <a:lvl5pPr marL="2056760" indent="-228529" algn="l" defTabSz="457057" rtl="0" eaLnBrk="1" latinLnBrk="0" hangingPunct="1">
        <a:spcBef>
          <a:spcPct val="20000"/>
        </a:spcBef>
        <a:buFont typeface="Arial"/>
        <a:buChar char="»"/>
        <a:defRPr sz="2100" kern="1200">
          <a:solidFill>
            <a:schemeClr val="tx1"/>
          </a:solidFill>
          <a:latin typeface="+mn-lt"/>
          <a:ea typeface="+mn-ea"/>
          <a:cs typeface="+mn-cs"/>
        </a:defRPr>
      </a:lvl5pPr>
      <a:lvl6pPr marL="2513820" indent="-228529" algn="l" defTabSz="457057" rtl="0" eaLnBrk="1" latinLnBrk="0" hangingPunct="1">
        <a:spcBef>
          <a:spcPct val="20000"/>
        </a:spcBef>
        <a:buFont typeface="Arial"/>
        <a:buChar char="•"/>
        <a:defRPr sz="2100" kern="1200">
          <a:solidFill>
            <a:schemeClr val="tx1"/>
          </a:solidFill>
          <a:latin typeface="+mn-lt"/>
          <a:ea typeface="+mn-ea"/>
          <a:cs typeface="+mn-cs"/>
        </a:defRPr>
      </a:lvl6pPr>
      <a:lvl7pPr marL="2970878" indent="-228529" algn="l" defTabSz="457057" rtl="0" eaLnBrk="1" latinLnBrk="0" hangingPunct="1">
        <a:spcBef>
          <a:spcPct val="20000"/>
        </a:spcBef>
        <a:buFont typeface="Arial"/>
        <a:buChar char="•"/>
        <a:defRPr sz="2100" kern="1200">
          <a:solidFill>
            <a:schemeClr val="tx1"/>
          </a:solidFill>
          <a:latin typeface="+mn-lt"/>
          <a:ea typeface="+mn-ea"/>
          <a:cs typeface="+mn-cs"/>
        </a:defRPr>
      </a:lvl7pPr>
      <a:lvl8pPr marL="3427935" indent="-228529" algn="l" defTabSz="457057" rtl="0" eaLnBrk="1" latinLnBrk="0" hangingPunct="1">
        <a:spcBef>
          <a:spcPct val="20000"/>
        </a:spcBef>
        <a:buFont typeface="Arial"/>
        <a:buChar char="•"/>
        <a:defRPr sz="2100" kern="1200">
          <a:solidFill>
            <a:schemeClr val="tx1"/>
          </a:solidFill>
          <a:latin typeface="+mn-lt"/>
          <a:ea typeface="+mn-ea"/>
          <a:cs typeface="+mn-cs"/>
        </a:defRPr>
      </a:lvl8pPr>
      <a:lvl9pPr marL="3884995" indent="-228529" algn="l" defTabSz="457057"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15.jpeg"/><Relationship Id="rId5"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5" Type="http://schemas.openxmlformats.org/officeDocument/2006/relationships/image" Target="../media/image19.png"/><Relationship Id="rId1" Type="http://schemas.microsoft.com/office/2007/relationships/media" Target="../media/media1.wav"/><Relationship Id="rId2" Type="http://schemas.openxmlformats.org/officeDocument/2006/relationships/audio" Target="../media/media1.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
            <a:ext cx="9144000" cy="6858000"/>
          </a:xfrm>
          <a:prstGeom prst="rect">
            <a:avLst/>
          </a:prstGeom>
        </p:spPr>
      </p:pic>
      <p:sp>
        <p:nvSpPr>
          <p:cNvPr id="5" name="Rectangle 4"/>
          <p:cNvSpPr/>
          <p:nvPr/>
        </p:nvSpPr>
        <p:spPr>
          <a:xfrm>
            <a:off x="2862381" y="3886202"/>
            <a:ext cx="3467112" cy="1273677"/>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Subtitle 6"/>
          <p:cNvSpPr>
            <a:spLocks noGrp="1"/>
          </p:cNvSpPr>
          <p:nvPr>
            <p:ph type="subTitle" idx="1"/>
          </p:nvPr>
        </p:nvSpPr>
        <p:spPr>
          <a:xfrm>
            <a:off x="1371601" y="3886202"/>
            <a:ext cx="4776473" cy="1273677"/>
          </a:xfrm>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endParaRPr lang="en-US" sz="2100" dirty="0">
              <a:solidFill>
                <a:schemeClr val="tx1">
                  <a:lumMod val="75000"/>
                  <a:lumOff val="25000"/>
                </a:schemeClr>
              </a:solidFill>
            </a:endParaRPr>
          </a:p>
          <a:p>
            <a:pPr algn="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203842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cintosh HD:Users:llewellyn:Pictures:Koans Randori Images:navigator.png"/>
          <p:cNvPicPr/>
          <p:nvPr/>
        </p:nvPicPr>
        <p:blipFill rotWithShape="1">
          <a:blip r:embed="rId2">
            <a:extLst>
              <a:ext uri="{28A0092B-C50C-407E-A947-70E740481C1C}">
                <a14:useLocalDpi xmlns:a14="http://schemas.microsoft.com/office/drawing/2010/main" val="0"/>
              </a:ext>
            </a:extLst>
          </a:blip>
          <a:srcRect t="13400" b="41812"/>
          <a:stretch/>
        </p:blipFill>
        <p:spPr bwMode="auto">
          <a:xfrm>
            <a:off x="844252" y="846544"/>
            <a:ext cx="7609982" cy="4414112"/>
          </a:xfrm>
          <a:prstGeom prst="rect">
            <a:avLst/>
          </a:prstGeom>
          <a:noFill/>
          <a:ln>
            <a:noFill/>
          </a:ln>
        </p:spPr>
      </p:pic>
      <p:sp>
        <p:nvSpPr>
          <p:cNvPr id="4" name="Rectangle 3"/>
          <p:cNvSpPr/>
          <p:nvPr/>
        </p:nvSpPr>
        <p:spPr>
          <a:xfrm>
            <a:off x="844253" y="6488670"/>
            <a:ext cx="8299748" cy="553966"/>
          </a:xfrm>
          <a:prstGeom prst="rect">
            <a:avLst/>
          </a:prstGeom>
        </p:spPr>
        <p:txBody>
          <a:bodyPr wrap="square" lIns="91412" tIns="45704" rIns="91412" bIns="45704">
            <a:spAutoFit/>
          </a:bodyPr>
          <a:lstStyle/>
          <a:p>
            <a:pPr algn="r"/>
            <a:r>
              <a:rPr lang="en-US" sz="1500" dirty="0"/>
              <a:t>* http://visible-</a:t>
            </a:r>
            <a:r>
              <a:rPr lang="en-US" sz="1500" dirty="0" err="1"/>
              <a:t>quality.blogspot.fi</a:t>
            </a:r>
            <a:r>
              <a:rPr lang="en-US" sz="1500" dirty="0"/>
              <a:t>/2015/09/my-first-full-day-of-mob-</a:t>
            </a:r>
            <a:r>
              <a:rPr lang="en-US" sz="1500" dirty="0" err="1"/>
              <a:t>programming.html</a:t>
            </a:r>
            <a:endParaRPr lang="en-US" sz="1500" dirty="0"/>
          </a:p>
          <a:p>
            <a:pPr algn="r"/>
            <a:endParaRPr lang="en-US" sz="1500" dirty="0"/>
          </a:p>
        </p:txBody>
      </p:sp>
      <p:sp>
        <p:nvSpPr>
          <p:cNvPr id="6" name="Oval Callout 5"/>
          <p:cNvSpPr/>
          <p:nvPr/>
        </p:nvSpPr>
        <p:spPr>
          <a:xfrm>
            <a:off x="985355" y="1027945"/>
            <a:ext cx="2824436" cy="2217135"/>
          </a:xfrm>
          <a:prstGeom prst="wedgeEllipseCallout">
            <a:avLst/>
          </a:prstGeom>
        </p:spPr>
        <p:style>
          <a:lnRef idx="1">
            <a:schemeClr val="dk1"/>
          </a:lnRef>
          <a:fillRef idx="2">
            <a:schemeClr val="dk1"/>
          </a:fillRef>
          <a:effectRef idx="1">
            <a:schemeClr val="dk1"/>
          </a:effectRef>
          <a:fontRef idx="minor">
            <a:schemeClr val="dk1"/>
          </a:fontRef>
        </p:style>
        <p:txBody>
          <a:bodyPr lIns="91412" tIns="45704" rIns="91412" bIns="45704" rtlCol="0" anchor="ctr"/>
          <a:lstStyle/>
          <a:p>
            <a:pPr algn="ctr"/>
            <a:r>
              <a:rPr lang="en-US" sz="2500" dirty="0"/>
              <a:t>That would’ve been a nasty one to find later</a:t>
            </a:r>
            <a:endParaRPr lang="en-US" sz="2500" dirty="0"/>
          </a:p>
        </p:txBody>
      </p:sp>
    </p:spTree>
    <p:extLst>
      <p:ext uri="{BB962C8B-B14F-4D97-AF65-F5344CB8AC3E}">
        <p14:creationId xmlns:p14="http://schemas.microsoft.com/office/powerpoint/2010/main" val="455515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Co-creation </a:t>
            </a:r>
            <a:br>
              <a:rPr lang="en-US" dirty="0" smtClean="0"/>
            </a:br>
            <a:r>
              <a:rPr lang="en-US" sz="3100" dirty="0"/>
              <a:t>vs. </a:t>
            </a:r>
            <a:r>
              <a:rPr lang="en-US" dirty="0" smtClean="0"/>
              <a:t/>
            </a:r>
            <a:br>
              <a:rPr lang="en-US" dirty="0" smtClean="0"/>
            </a:br>
            <a:r>
              <a:rPr lang="en-US" b="1" dirty="0" smtClean="0"/>
              <a:t>Collaboration</a:t>
            </a:r>
            <a:endParaRPr lang="en-US" b="1" dirty="0"/>
          </a:p>
        </p:txBody>
      </p:sp>
    </p:spTree>
    <p:extLst>
      <p:ext uri="{BB962C8B-B14F-4D97-AF65-F5344CB8AC3E}">
        <p14:creationId xmlns:p14="http://schemas.microsoft.com/office/powerpoint/2010/main" val="710113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Tales from Developer Tester Collaboration</a:t>
            </a:r>
            <a:endParaRPr lang="en-US" dirty="0"/>
          </a:p>
        </p:txBody>
      </p:sp>
      <p:sp>
        <p:nvSpPr>
          <p:cNvPr id="3" name="Subtitle 2"/>
          <p:cNvSpPr>
            <a:spLocks noGrp="1"/>
          </p:cNvSpPr>
          <p:nvPr>
            <p:ph type="subTitle" idx="1"/>
          </p:nvPr>
        </p:nvSpPr>
        <p:spPr/>
        <p:txBody>
          <a:bodyPr/>
          <a:lstStyle/>
          <a:p>
            <a:r>
              <a:rPr lang="en-US" dirty="0" err="1" smtClean="0"/>
              <a:t>Maaret</a:t>
            </a:r>
            <a:r>
              <a:rPr lang="en-US" dirty="0" smtClean="0"/>
              <a:t> </a:t>
            </a:r>
            <a:r>
              <a:rPr lang="en-US" dirty="0" err="1" smtClean="0"/>
              <a:t>Pyhäjärvi</a:t>
            </a:r>
            <a:r>
              <a:rPr lang="en-US" dirty="0" smtClean="0"/>
              <a:t> &amp; Llewellyn Falco</a:t>
            </a:r>
            <a:endParaRPr lang="en-US" dirty="0"/>
          </a:p>
        </p:txBody>
      </p:sp>
    </p:spTree>
    <p:extLst>
      <p:ext uri="{BB962C8B-B14F-4D97-AF65-F5344CB8AC3E}">
        <p14:creationId xmlns:p14="http://schemas.microsoft.com/office/powerpoint/2010/main" val="2177454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3600452"/>
            <a:ext cx="7772399" cy="1470024"/>
          </a:xfrm>
        </p:spPr>
        <p:txBody>
          <a:bodyPr/>
          <a:lstStyle/>
          <a:p>
            <a:r>
              <a:rPr lang="en-US" dirty="0" smtClean="0"/>
              <a:t>1</a:t>
            </a:r>
            <a:r>
              <a:rPr lang="en-US" baseline="30000" dirty="0" smtClean="0"/>
              <a:t>st</a:t>
            </a:r>
            <a:r>
              <a:rPr lang="en-US" dirty="0" smtClean="0"/>
              <a:t> session on unit testing</a:t>
            </a:r>
            <a:endParaRPr lang="en-US" dirty="0"/>
          </a:p>
        </p:txBody>
      </p:sp>
      <p:pic>
        <p:nvPicPr>
          <p:cNvPr id="4" name="Picture 3"/>
          <p:cNvPicPr>
            <a:picLocks noChangeAspect="1"/>
          </p:cNvPicPr>
          <p:nvPr/>
        </p:nvPicPr>
        <p:blipFill>
          <a:blip r:embed="rId2"/>
          <a:stretch>
            <a:fillRect/>
          </a:stretch>
        </p:blipFill>
        <p:spPr>
          <a:xfrm>
            <a:off x="5624418" y="553742"/>
            <a:ext cx="3251200" cy="3251199"/>
          </a:xfrm>
          <a:prstGeom prst="rect">
            <a:avLst/>
          </a:prstGeom>
        </p:spPr>
      </p:pic>
      <p:sp>
        <p:nvSpPr>
          <p:cNvPr id="5" name="Rectangle 4"/>
          <p:cNvSpPr/>
          <p:nvPr/>
        </p:nvSpPr>
        <p:spPr>
          <a:xfrm>
            <a:off x="1411034" y="6418669"/>
            <a:ext cx="7732966" cy="323133"/>
          </a:xfrm>
          <a:prstGeom prst="rect">
            <a:avLst/>
          </a:prstGeom>
        </p:spPr>
        <p:txBody>
          <a:bodyPr wrap="square" lIns="91412" tIns="45704" rIns="91412" bIns="45704">
            <a:spAutoFit/>
          </a:bodyPr>
          <a:lstStyle/>
          <a:p>
            <a:pPr algn="r"/>
            <a:r>
              <a:rPr lang="en-US" sz="1500" dirty="0"/>
              <a:t>  * http://visible-</a:t>
            </a:r>
            <a:r>
              <a:rPr lang="en-US" sz="1500" dirty="0" err="1"/>
              <a:t>quality.blogspot.fi</a:t>
            </a:r>
            <a:r>
              <a:rPr lang="en-US" sz="1500" dirty="0"/>
              <a:t>/2015/01/a-learning-journey-with-unit-tests-</a:t>
            </a:r>
            <a:r>
              <a:rPr lang="en-US" sz="1500" dirty="0" err="1"/>
              <a:t>just.html</a:t>
            </a:r>
            <a:endParaRPr lang="en-US" sz="1500" dirty="0"/>
          </a:p>
        </p:txBody>
      </p:sp>
    </p:spTree>
    <p:extLst>
      <p:ext uri="{BB962C8B-B14F-4D97-AF65-F5344CB8AC3E}">
        <p14:creationId xmlns:p14="http://schemas.microsoft.com/office/powerpoint/2010/main" val="2975425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5" y="3170076"/>
            <a:ext cx="4507806" cy="3058059"/>
          </a:xfrm>
          <a:prstGeom prst="rect">
            <a:avLst/>
          </a:prstGeom>
        </p:spPr>
      </p:pic>
      <p:sp>
        <p:nvSpPr>
          <p:cNvPr id="6" name="TextBox 5"/>
          <p:cNvSpPr txBox="1"/>
          <p:nvPr/>
        </p:nvSpPr>
        <p:spPr>
          <a:xfrm>
            <a:off x="624889" y="1395589"/>
            <a:ext cx="7619579" cy="1800461"/>
          </a:xfrm>
          <a:prstGeom prst="rect">
            <a:avLst/>
          </a:prstGeom>
          <a:noFill/>
        </p:spPr>
        <p:txBody>
          <a:bodyPr wrap="square" lIns="91412" tIns="45704" rIns="91412" bIns="45704" rtlCol="0">
            <a:spAutoFit/>
          </a:bodyPr>
          <a:lstStyle/>
          <a:p>
            <a:pPr algn="ctr"/>
            <a:r>
              <a:rPr lang="en-US" sz="3700" dirty="0">
                <a:latin typeface="Arial"/>
                <a:cs typeface="Arial"/>
              </a:rPr>
              <a:t>“For an idea to go from your head to the computer it </a:t>
            </a:r>
            <a:r>
              <a:rPr lang="en-US" sz="3700" b="1" i="1" dirty="0">
                <a:latin typeface="Arial"/>
                <a:cs typeface="Arial"/>
              </a:rPr>
              <a:t>must</a:t>
            </a:r>
            <a:r>
              <a:rPr lang="en-US" sz="3700" dirty="0">
                <a:latin typeface="Arial"/>
                <a:cs typeface="Arial"/>
              </a:rPr>
              <a:t> go though someone else’s hands”</a:t>
            </a:r>
            <a:endParaRPr lang="en-US" sz="3700" dirty="0">
              <a:latin typeface="Arial"/>
              <a:cs typeface="Arial"/>
            </a:endParaRPr>
          </a:p>
        </p:txBody>
      </p:sp>
      <p:sp>
        <p:nvSpPr>
          <p:cNvPr id="7" name="Rectangle 6"/>
          <p:cNvSpPr/>
          <p:nvPr/>
        </p:nvSpPr>
        <p:spPr>
          <a:xfrm>
            <a:off x="1411034" y="6418669"/>
            <a:ext cx="7732966" cy="323133"/>
          </a:xfrm>
          <a:prstGeom prst="rect">
            <a:avLst/>
          </a:prstGeom>
        </p:spPr>
        <p:txBody>
          <a:bodyPr wrap="square" lIns="91412" tIns="45704" rIns="91412" bIns="45704">
            <a:spAutoFit/>
          </a:bodyPr>
          <a:lstStyle/>
          <a:p>
            <a:pPr algn="r"/>
            <a:r>
              <a:rPr lang="en-US" sz="1500" dirty="0"/>
              <a:t>  *http://</a:t>
            </a:r>
            <a:r>
              <a:rPr lang="en-US" sz="1500" dirty="0" err="1"/>
              <a:t>llewellynfalco.blogspot.fi</a:t>
            </a:r>
            <a:r>
              <a:rPr lang="en-US" sz="1500" dirty="0"/>
              <a:t>/2014/06/</a:t>
            </a:r>
            <a:r>
              <a:rPr lang="en-US" sz="1500" dirty="0" err="1"/>
              <a:t>llewellyns</a:t>
            </a:r>
            <a:r>
              <a:rPr lang="en-US" sz="1500" dirty="0"/>
              <a:t>-strong-style-</a:t>
            </a:r>
            <a:r>
              <a:rPr lang="en-US" sz="1500" dirty="0" err="1"/>
              <a:t>pairing.html</a:t>
            </a:r>
            <a:endParaRPr lang="en-US" sz="1500" dirty="0"/>
          </a:p>
        </p:txBody>
      </p:sp>
    </p:spTree>
    <p:extLst>
      <p:ext uri="{BB962C8B-B14F-4D97-AF65-F5344CB8AC3E}">
        <p14:creationId xmlns:p14="http://schemas.microsoft.com/office/powerpoint/2010/main" val="1587320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Farming vs. Hunting</a:t>
            </a:r>
            <a:endParaRPr lang="en-US" dirty="0"/>
          </a:p>
        </p:txBody>
      </p:sp>
      <p:pic>
        <p:nvPicPr>
          <p:cNvPr id="4" name="Picture 3"/>
          <p:cNvPicPr>
            <a:picLocks noChangeAspect="1"/>
          </p:cNvPicPr>
          <p:nvPr/>
        </p:nvPicPr>
        <p:blipFill rotWithShape="1">
          <a:blip r:embed="rId2"/>
          <a:srcRect l="19027" t="3696" r="30887" b="8509"/>
          <a:stretch/>
        </p:blipFill>
        <p:spPr>
          <a:xfrm>
            <a:off x="6067446" y="1639353"/>
            <a:ext cx="2116551" cy="3875016"/>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47309" y="1926355"/>
            <a:ext cx="3485794" cy="3480431"/>
          </a:xfrm>
          <a:prstGeom prst="rect">
            <a:avLst/>
          </a:prstGeom>
        </p:spPr>
      </p:pic>
    </p:spTree>
    <p:extLst>
      <p:ext uri="{BB962C8B-B14F-4D97-AF65-F5344CB8AC3E}">
        <p14:creationId xmlns:p14="http://schemas.microsoft.com/office/powerpoint/2010/main" val="2942875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me” Pairing</a:t>
            </a:r>
            <a:endParaRPr lang="en-US" dirty="0"/>
          </a:p>
        </p:txBody>
      </p:sp>
      <p:pic>
        <p:nvPicPr>
          <p:cNvPr id="4" name="Picture 3"/>
          <p:cNvPicPr>
            <a:picLocks noChangeAspect="1"/>
          </p:cNvPicPr>
          <p:nvPr/>
        </p:nvPicPr>
        <p:blipFill>
          <a:blip r:embed="rId3"/>
          <a:stretch>
            <a:fillRect/>
          </a:stretch>
        </p:blipFill>
        <p:spPr>
          <a:xfrm>
            <a:off x="1600202" y="1417641"/>
            <a:ext cx="5943601" cy="4787899"/>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rot="16200000">
            <a:off x="-1667245" y="2946149"/>
            <a:ext cx="5448302" cy="1650999"/>
          </a:xfrm>
          <a:prstGeom prst="rect">
            <a:avLst/>
          </a:prstGeom>
        </p:spPr>
      </p:pic>
      <p:sp>
        <p:nvSpPr>
          <p:cNvPr id="6" name="Rectangle 5"/>
          <p:cNvSpPr/>
          <p:nvPr/>
        </p:nvSpPr>
        <p:spPr>
          <a:xfrm>
            <a:off x="5664289"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7" name="Rectangle 6"/>
          <p:cNvSpPr/>
          <p:nvPr/>
        </p:nvSpPr>
        <p:spPr>
          <a:xfrm>
            <a:off x="1842097" y="5381592"/>
            <a:ext cx="2035919" cy="111420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3817279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274640"/>
            <a:ext cx="8229599" cy="6264047"/>
          </a:xfrm>
        </p:spPr>
        <p:txBody>
          <a:bodyPr/>
          <a:lstStyle/>
          <a:p>
            <a:r>
              <a:rPr lang="en-US" dirty="0" smtClean="0"/>
              <a:t>Why are we having issues?</a:t>
            </a:r>
            <a:endParaRPr lang="en-US" dirty="0"/>
          </a:p>
        </p:txBody>
      </p:sp>
    </p:spTree>
    <p:extLst>
      <p:ext uri="{BB962C8B-B14F-4D97-AF65-F5344CB8AC3E}">
        <p14:creationId xmlns:p14="http://schemas.microsoft.com/office/powerpoint/2010/main" val="3456406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became how we are</a:t>
            </a:r>
            <a:endParaRPr lang="en-US" dirty="0"/>
          </a:p>
        </p:txBody>
      </p:sp>
      <p:pic>
        <p:nvPicPr>
          <p:cNvPr id="5" name="Picture 4" descr="IMG_0241.PNG"/>
          <p:cNvPicPr>
            <a:picLocks noChangeAspect="1"/>
          </p:cNvPicPr>
          <p:nvPr/>
        </p:nvPicPr>
        <p:blipFill rotWithShape="1">
          <a:blip r:embed="rId2">
            <a:alphaModFix amt="77000"/>
            <a:biLevel thresh="75000"/>
            <a:extLst>
              <a:ext uri="{28A0092B-C50C-407E-A947-70E740481C1C}">
                <a14:useLocalDpi xmlns:a14="http://schemas.microsoft.com/office/drawing/2010/main" val="0"/>
              </a:ext>
            </a:extLst>
          </a:blip>
          <a:srcRect l="3223" t="7053" b="18296"/>
          <a:stretch/>
        </p:blipFill>
        <p:spPr>
          <a:xfrm>
            <a:off x="947409" y="1744233"/>
            <a:ext cx="7193018" cy="4161408"/>
          </a:xfrm>
          <a:prstGeom prst="rect">
            <a:avLst/>
          </a:prstGeom>
        </p:spPr>
      </p:pic>
    </p:spTree>
    <p:extLst>
      <p:ext uri="{BB962C8B-B14F-4D97-AF65-F5344CB8AC3E}">
        <p14:creationId xmlns:p14="http://schemas.microsoft.com/office/powerpoint/2010/main" val="3850683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06863" y="2651335"/>
            <a:ext cx="3626237" cy="2643335"/>
          </a:xfrm>
          <a:prstGeom prst="rect">
            <a:avLst/>
          </a:prstGeom>
        </p:spPr>
      </p:pic>
      <p:pic>
        <p:nvPicPr>
          <p:cNvPr id="6" name="Picture 5" descr="Screen Shot 2015-09-10 at 11.41.00.png"/>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859974" y="1316860"/>
            <a:ext cx="4211893" cy="5440361"/>
          </a:xfrm>
          <a:prstGeom prst="rect">
            <a:avLst/>
          </a:prstGeom>
        </p:spPr>
      </p:pic>
    </p:spTree>
    <p:extLst>
      <p:ext uri="{BB962C8B-B14F-4D97-AF65-F5344CB8AC3E}">
        <p14:creationId xmlns:p14="http://schemas.microsoft.com/office/powerpoint/2010/main" val="1025428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2"/>
            <a:ext cx="8229599" cy="6220504"/>
          </a:xfrm>
        </p:spPr>
        <p:txBody>
          <a:bodyPr>
            <a:normAutofit/>
          </a:bodyPr>
          <a:lstStyle/>
          <a:p>
            <a:r>
              <a:rPr lang="en-US" dirty="0" smtClean="0"/>
              <a:t>Developing a new feature</a:t>
            </a:r>
            <a:endParaRPr lang="en-US" dirty="0"/>
          </a:p>
        </p:txBody>
      </p:sp>
    </p:spTree>
    <p:extLst>
      <p:ext uri="{BB962C8B-B14F-4D97-AF65-F5344CB8AC3E}">
        <p14:creationId xmlns:p14="http://schemas.microsoft.com/office/powerpoint/2010/main" val="772722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Excel</a:t>
            </a:r>
            <a:endParaRPr lang="en-US" dirty="0"/>
          </a:p>
        </p:txBody>
      </p:sp>
      <p:pic>
        <p:nvPicPr>
          <p:cNvPr id="5" name="Picture 4" descr="small mo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612" y="1417641"/>
            <a:ext cx="6269018" cy="5260935"/>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4282237" y="2090313"/>
            <a:ext cx="1503299" cy="1503301"/>
          </a:xfrm>
          <a:prstGeom prst="rect">
            <a:avLst/>
          </a:prstGeom>
        </p:spPr>
      </p:pic>
    </p:spTree>
    <p:extLst>
      <p:ext uri="{BB962C8B-B14F-4D97-AF65-F5344CB8AC3E}">
        <p14:creationId xmlns:p14="http://schemas.microsoft.com/office/powerpoint/2010/main" val="4164120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8" y="1615631"/>
            <a:ext cx="1036968" cy="3539545"/>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8" name="Up Arrow 7"/>
          <p:cNvSpPr/>
          <p:nvPr/>
        </p:nvSpPr>
        <p:spPr>
          <a:xfrm rot="10800000">
            <a:off x="6710789" y="1600201"/>
            <a:ext cx="1036968" cy="4525962"/>
          </a:xfrm>
          <a:prstGeom prst="upArrow">
            <a:avLst/>
          </a:prstGeom>
          <a:gradFill>
            <a:gsLst>
              <a:gs pos="99000">
                <a:schemeClr val="tx1"/>
              </a:gs>
              <a:gs pos="100000">
                <a:schemeClr val="accent1">
                  <a:shade val="93000"/>
                  <a:satMod val="130000"/>
                </a:schemeClr>
              </a:gs>
              <a:gs pos="53000">
                <a:srgbClr val="575757"/>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32142" y="2548648"/>
            <a:ext cx="1751294" cy="477021"/>
          </a:xfrm>
          <a:prstGeom prst="rect">
            <a:avLst/>
          </a:prstGeom>
          <a:noFill/>
        </p:spPr>
        <p:txBody>
          <a:bodyPr wrap="none" lIns="91412" tIns="45704" rIns="91412" bIns="45704" rtlCol="0">
            <a:spAutoFit/>
          </a:bodyPr>
          <a:lstStyle/>
          <a:p>
            <a:r>
              <a:rPr lang="en-US" sz="2500" dirty="0">
                <a:solidFill>
                  <a:srgbClr val="FFFFFF"/>
                </a:solidFill>
              </a:rPr>
              <a:t>Unit Testing</a:t>
            </a:r>
            <a:endParaRPr lang="en-US" sz="2500" dirty="0">
              <a:solidFill>
                <a:srgbClr val="FFFFFF"/>
              </a:solidFill>
            </a:endParaRPr>
          </a:p>
        </p:txBody>
      </p:sp>
      <p:sp>
        <p:nvSpPr>
          <p:cNvPr id="6" name="TextBox 5"/>
          <p:cNvSpPr txBox="1"/>
          <p:nvPr/>
        </p:nvSpPr>
        <p:spPr>
          <a:xfrm rot="16200000">
            <a:off x="5839103" y="4207761"/>
            <a:ext cx="2701355" cy="477021"/>
          </a:xfrm>
          <a:prstGeom prst="rect">
            <a:avLst/>
          </a:prstGeom>
          <a:noFill/>
        </p:spPr>
        <p:txBody>
          <a:bodyPr wrap="none" lIns="91412" tIns="45704" rIns="91412" bIns="45704" rtlCol="0">
            <a:spAutoFit/>
          </a:bodyPr>
          <a:lstStyle/>
          <a:p>
            <a:r>
              <a:rPr lang="en-US" sz="2500" dirty="0"/>
              <a:t>Exploratory </a:t>
            </a:r>
            <a:r>
              <a:rPr lang="en-US" sz="2500" dirty="0">
                <a:solidFill>
                  <a:schemeClr val="bg1"/>
                </a:solidFill>
              </a:rPr>
              <a:t>Testing</a:t>
            </a:r>
            <a:endParaRPr lang="en-US" sz="2500" dirty="0">
              <a:solidFill>
                <a:schemeClr val="bg1"/>
              </a:solidFill>
            </a:endParaRPr>
          </a:p>
        </p:txBody>
      </p:sp>
      <p:sp>
        <p:nvSpPr>
          <p:cNvPr id="17" name="TextBox 16"/>
          <p:cNvSpPr txBox="1"/>
          <p:nvPr/>
        </p:nvSpPr>
        <p:spPr>
          <a:xfrm>
            <a:off x="2154096" y="2147283"/>
            <a:ext cx="2274925" cy="1815849"/>
          </a:xfrm>
          <a:prstGeom prst="rect">
            <a:avLst/>
          </a:prstGeom>
          <a:noFill/>
        </p:spPr>
        <p:txBody>
          <a:bodyPr wrap="none" lIns="91412" tIns="45704" rIns="91412" bIns="45704" rtlCol="0">
            <a:spAutoFit/>
          </a:bodyPr>
          <a:lstStyle/>
          <a:p>
            <a:r>
              <a:rPr lang="en-US" sz="2800" dirty="0"/>
              <a:t>SPEC</a:t>
            </a:r>
          </a:p>
          <a:p>
            <a:r>
              <a:rPr lang="en-US" sz="2800" dirty="0"/>
              <a:t>FEEDBACK</a:t>
            </a:r>
          </a:p>
          <a:p>
            <a:r>
              <a:rPr lang="en-US" sz="2800" dirty="0"/>
              <a:t>REGRESSION</a:t>
            </a:r>
          </a:p>
          <a:p>
            <a:r>
              <a:rPr lang="en-US" sz="2800" dirty="0"/>
              <a:t>GRANULARITY</a:t>
            </a:r>
            <a:endParaRPr lang="en-US" sz="2800" dirty="0"/>
          </a:p>
        </p:txBody>
      </p:sp>
      <p:sp>
        <p:nvSpPr>
          <p:cNvPr id="18" name="TextBox 17"/>
          <p:cNvSpPr txBox="1"/>
          <p:nvPr/>
        </p:nvSpPr>
        <p:spPr>
          <a:xfrm>
            <a:off x="3174859" y="3829390"/>
            <a:ext cx="3749878" cy="1815849"/>
          </a:xfrm>
          <a:prstGeom prst="rect">
            <a:avLst/>
          </a:prstGeom>
          <a:noFill/>
        </p:spPr>
        <p:txBody>
          <a:bodyPr wrap="square" lIns="91412" tIns="45704" rIns="91412" bIns="45704" rtlCol="0">
            <a:spAutoFit/>
          </a:bodyPr>
          <a:lstStyle/>
          <a:p>
            <a:pPr algn="r"/>
            <a:r>
              <a:rPr lang="en-US" sz="2800" dirty="0"/>
              <a:t>GUIDANCE</a:t>
            </a:r>
          </a:p>
          <a:p>
            <a:pPr algn="r"/>
            <a:r>
              <a:rPr lang="en-US" sz="2800" dirty="0"/>
              <a:t>UNDERSTANDING</a:t>
            </a:r>
          </a:p>
          <a:p>
            <a:pPr algn="r"/>
            <a:r>
              <a:rPr lang="en-US" sz="2800" dirty="0"/>
              <a:t>SERENDIPITY</a:t>
            </a:r>
          </a:p>
          <a:p>
            <a:pPr algn="r"/>
            <a:r>
              <a:rPr lang="en-US" sz="2800" dirty="0"/>
              <a:t>MODELS</a:t>
            </a:r>
          </a:p>
        </p:txBody>
      </p:sp>
      <p:sp>
        <p:nvSpPr>
          <p:cNvPr id="19" name="TextBox 18"/>
          <p:cNvSpPr txBox="1"/>
          <p:nvPr/>
        </p:nvSpPr>
        <p:spPr>
          <a:xfrm>
            <a:off x="759536" y="5155174"/>
            <a:ext cx="2154092" cy="1384962"/>
          </a:xfrm>
          <a:prstGeom prst="rect">
            <a:avLst/>
          </a:prstGeom>
          <a:noFill/>
        </p:spPr>
        <p:txBody>
          <a:bodyPr wrap="square" lIns="91412" tIns="45704" rIns="91412" bIns="45704" rtlCol="0">
            <a:spAutoFit/>
          </a:bodyPr>
          <a:lstStyle/>
          <a:p>
            <a:pPr algn="ctr"/>
            <a:r>
              <a:rPr lang="en-US" sz="2800" dirty="0">
                <a:solidFill>
                  <a:srgbClr val="000000"/>
                </a:solidFill>
              </a:rPr>
              <a:t>Testing as artifact creation</a:t>
            </a:r>
            <a:endParaRPr lang="en-US" sz="2800" dirty="0">
              <a:solidFill>
                <a:srgbClr val="000000"/>
              </a:solidFill>
            </a:endParaRPr>
          </a:p>
        </p:txBody>
      </p:sp>
      <p:sp>
        <p:nvSpPr>
          <p:cNvPr id="20" name="TextBox 19"/>
          <p:cNvSpPr txBox="1"/>
          <p:nvPr/>
        </p:nvSpPr>
        <p:spPr>
          <a:xfrm>
            <a:off x="6069394" y="1397441"/>
            <a:ext cx="2507918" cy="954075"/>
          </a:xfrm>
          <a:prstGeom prst="rect">
            <a:avLst/>
          </a:prstGeom>
          <a:noFill/>
        </p:spPr>
        <p:txBody>
          <a:bodyPr wrap="square" lIns="91412" tIns="45704" rIns="91412" bIns="45704" rtlCol="0">
            <a:spAutoFit/>
          </a:bodyPr>
          <a:lstStyle/>
          <a:p>
            <a:pPr algn="ctr"/>
            <a:r>
              <a:rPr lang="en-US" sz="2800" dirty="0"/>
              <a:t>Testing as performance</a:t>
            </a:r>
            <a:endParaRPr lang="en-US" sz="2800" dirty="0"/>
          </a:p>
        </p:txBody>
      </p:sp>
    </p:spTree>
    <p:extLst>
      <p:ext uri="{BB962C8B-B14F-4D97-AF65-F5344CB8AC3E}">
        <p14:creationId xmlns:p14="http://schemas.microsoft.com/office/powerpoint/2010/main" val="3189813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this?</a:t>
            </a:r>
            <a:endParaRPr lang="en-US" dirty="0"/>
          </a:p>
        </p:txBody>
      </p:sp>
      <p:sp>
        <p:nvSpPr>
          <p:cNvPr id="3" name="Subtitle 2"/>
          <p:cNvSpPr>
            <a:spLocks noGrp="1"/>
          </p:cNvSpPr>
          <p:nvPr>
            <p:ph type="subTitle" idx="1"/>
          </p:nvPr>
        </p:nvSpPr>
        <p:spPr>
          <a:xfrm>
            <a:off x="-201576" y="3886199"/>
            <a:ext cx="8990298" cy="1752601"/>
          </a:xfrm>
        </p:spPr>
        <p:txBody>
          <a:bodyPr/>
          <a:lstStyle/>
          <a:p>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a:t>
            </a:r>
          </a:p>
          <a:p>
            <a:r>
              <a:rPr lang="en-US" dirty="0" smtClean="0"/>
              <a:t>out of everyone”</a:t>
            </a:r>
            <a:endParaRPr lang="en-US" dirty="0"/>
          </a:p>
        </p:txBody>
      </p:sp>
    </p:spTree>
    <p:extLst>
      <p:ext uri="{BB962C8B-B14F-4D97-AF65-F5344CB8AC3E}">
        <p14:creationId xmlns:p14="http://schemas.microsoft.com/office/powerpoint/2010/main" val="3223684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endParaRPr lang="en-US" sz="900" b="1" dirty="0">
              <a:latin typeface="News Gothic MT"/>
              <a:cs typeface="News Gothic MT"/>
            </a:endParaRP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Tree>
    <p:extLst>
      <p:ext uri="{BB962C8B-B14F-4D97-AF65-F5344CB8AC3E}">
        <p14:creationId xmlns:p14="http://schemas.microsoft.com/office/powerpoint/2010/main" val="464404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endParaRPr lang="en-US" sz="900" b="1" dirty="0">
              <a:latin typeface="News Gothic MT"/>
              <a:cs typeface="News Gothic MT"/>
            </a:endParaRP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Tree>
    <p:extLst>
      <p:ext uri="{BB962C8B-B14F-4D97-AF65-F5344CB8AC3E}">
        <p14:creationId xmlns:p14="http://schemas.microsoft.com/office/powerpoint/2010/main" val="4270399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216189"/>
            <a:ext cx="6139127" cy="230800"/>
          </a:xfrm>
          <a:prstGeom prst="rect">
            <a:avLst/>
          </a:prstGeom>
        </p:spPr>
        <p:txBody>
          <a:bodyPr wrap="square" lIns="91412" tIns="45704" rIns="91412" bIns="45704">
            <a:spAutoFit/>
          </a:bodyPr>
          <a:lstStyle/>
          <a:p>
            <a:pPr algn="ctr"/>
            <a:r>
              <a:rPr lang="en-US" sz="900" b="1" dirty="0">
                <a:latin typeface="News Gothic MT"/>
                <a:cs typeface="News Gothic MT"/>
              </a:rPr>
              <a:t>Quality</a:t>
            </a:r>
            <a:endParaRPr lang="en-US" sz="900" b="1" dirty="0">
              <a:latin typeface="News Gothic MT"/>
              <a:cs typeface="News Gothic MT"/>
            </a:endParaRPr>
          </a:p>
        </p:txBody>
      </p:sp>
      <p:cxnSp>
        <p:nvCxnSpPr>
          <p:cNvPr id="6" name="Straight Connector 5"/>
          <p:cNvCxnSpPr/>
          <p:nvPr/>
        </p:nvCxnSpPr>
        <p:spPr>
          <a:xfrm>
            <a:off x="1479875" y="1085094"/>
            <a:ext cx="0" cy="4335495"/>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1" y="4768850"/>
            <a:ext cx="7072737"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5" y="1593914"/>
            <a:ext cx="3517781" cy="2382602"/>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a:solidFill>
              <a:srgbClr val="0000FF">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9" name="Freeform 8"/>
          <p:cNvSpPr/>
          <p:nvPr/>
        </p:nvSpPr>
        <p:spPr>
          <a:xfrm>
            <a:off x="1583975" y="1749716"/>
            <a:ext cx="3517939" cy="1404415"/>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a:solidFill>
              <a:srgbClr val="FF6600">
                <a:alpha val="20000"/>
              </a:srgbClr>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p>
        </p:txBody>
      </p:sp>
      <p:sp>
        <p:nvSpPr>
          <p:cNvPr id="10" name="Freeform 9"/>
          <p:cNvSpPr/>
          <p:nvPr/>
        </p:nvSpPr>
        <p:spPr>
          <a:xfrm>
            <a:off x="1627119" y="1528232"/>
            <a:ext cx="3458089" cy="1307313"/>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lIns="91412" tIns="45704" rIns="91412" bIns="45704" rtlCol="0" anchor="ctr"/>
          <a:lstStyle/>
          <a:p>
            <a:pPr algn="ctr"/>
            <a:endParaRPr lang="en-US">
              <a:ln w="76200" cmpd="sng">
                <a:solidFill>
                  <a:srgbClr val="000000"/>
                </a:solidFill>
              </a:ln>
            </a:endParaRPr>
          </a:p>
        </p:txBody>
      </p:sp>
      <p:sp>
        <p:nvSpPr>
          <p:cNvPr id="3" name="TextBox 2"/>
          <p:cNvSpPr txBox="1"/>
          <p:nvPr/>
        </p:nvSpPr>
        <p:spPr>
          <a:xfrm>
            <a:off x="5228630" y="339331"/>
            <a:ext cx="3897659" cy="477021"/>
          </a:xfrm>
          <a:prstGeom prst="rect">
            <a:avLst/>
          </a:prstGeom>
          <a:noFill/>
        </p:spPr>
        <p:txBody>
          <a:bodyPr wrap="none" lIns="91412" tIns="45704" rIns="91412" bIns="45704" rtlCol="0">
            <a:spAutoFit/>
          </a:bodyPr>
          <a:lstStyle/>
          <a:p>
            <a:r>
              <a:rPr lang="en-US" sz="2500" dirty="0"/>
              <a:t>Some </a:t>
            </a:r>
            <a:r>
              <a:rPr lang="en-US" sz="2500" dirty="0" err="1"/>
              <a:t>dev</a:t>
            </a:r>
            <a:r>
              <a:rPr lang="en-US" sz="2500" dirty="0"/>
              <a:t> </a:t>
            </a:r>
            <a:r>
              <a:rPr lang="en-US" sz="2500" i="1" u="sng" dirty="0"/>
              <a:t>care</a:t>
            </a:r>
            <a:r>
              <a:rPr lang="en-US" sz="2500" dirty="0"/>
              <a:t> about testing</a:t>
            </a:r>
            <a:endParaRPr lang="en-US" sz="2500" dirty="0"/>
          </a:p>
        </p:txBody>
      </p:sp>
      <p:sp>
        <p:nvSpPr>
          <p:cNvPr id="4" name="TextBox 3"/>
          <p:cNvSpPr txBox="1"/>
          <p:nvPr/>
        </p:nvSpPr>
        <p:spPr>
          <a:xfrm>
            <a:off x="1830265" y="5060700"/>
            <a:ext cx="2618700" cy="477021"/>
          </a:xfrm>
          <a:prstGeom prst="rect">
            <a:avLst/>
          </a:prstGeom>
          <a:noFill/>
        </p:spPr>
        <p:txBody>
          <a:bodyPr wrap="none" lIns="91412" tIns="45704" rIns="91412" bIns="45704" rtlCol="0">
            <a:spAutoFit/>
          </a:bodyPr>
          <a:lstStyle/>
          <a:p>
            <a:r>
              <a:rPr lang="en-US" sz="2500" dirty="0"/>
              <a:t>Pairing &amp; Mobbing</a:t>
            </a:r>
            <a:endParaRPr lang="en-US" sz="2500" dirty="0"/>
          </a:p>
        </p:txBody>
      </p:sp>
      <p:sp>
        <p:nvSpPr>
          <p:cNvPr id="11" name="TextBox 10"/>
          <p:cNvSpPr txBox="1"/>
          <p:nvPr/>
        </p:nvSpPr>
        <p:spPr>
          <a:xfrm>
            <a:off x="6279894" y="2373882"/>
            <a:ext cx="2326747" cy="477021"/>
          </a:xfrm>
          <a:prstGeom prst="rect">
            <a:avLst/>
          </a:prstGeom>
          <a:noFill/>
        </p:spPr>
        <p:txBody>
          <a:bodyPr wrap="none" lIns="91412" tIns="45704" rIns="91412" bIns="45704" rtlCol="0">
            <a:spAutoFit/>
          </a:bodyPr>
          <a:lstStyle/>
          <a:p>
            <a:r>
              <a:rPr lang="en-US" sz="2500" dirty="0"/>
              <a:t>Remote desktop</a:t>
            </a:r>
            <a:endParaRPr lang="en-US" sz="2500" dirty="0"/>
          </a:p>
        </p:txBody>
      </p:sp>
      <p:sp>
        <p:nvSpPr>
          <p:cNvPr id="12" name="TextBox 11"/>
          <p:cNvSpPr txBox="1"/>
          <p:nvPr/>
        </p:nvSpPr>
        <p:spPr>
          <a:xfrm>
            <a:off x="2540932" y="5724879"/>
            <a:ext cx="3437265" cy="477021"/>
          </a:xfrm>
          <a:prstGeom prst="rect">
            <a:avLst/>
          </a:prstGeom>
          <a:noFill/>
        </p:spPr>
        <p:txBody>
          <a:bodyPr wrap="none" lIns="91412" tIns="45704" rIns="91412" bIns="45704" rtlCol="0">
            <a:spAutoFit/>
          </a:bodyPr>
          <a:lstStyle/>
          <a:p>
            <a:r>
              <a:rPr lang="en-US" sz="2500" dirty="0"/>
              <a:t>More powerful unit tests</a:t>
            </a:r>
          </a:p>
        </p:txBody>
      </p:sp>
      <p:sp>
        <p:nvSpPr>
          <p:cNvPr id="13" name="TextBox 12"/>
          <p:cNvSpPr txBox="1"/>
          <p:nvPr/>
        </p:nvSpPr>
        <p:spPr>
          <a:xfrm>
            <a:off x="3743758" y="3431105"/>
            <a:ext cx="5275866" cy="477021"/>
          </a:xfrm>
          <a:prstGeom prst="rect">
            <a:avLst/>
          </a:prstGeom>
          <a:noFill/>
        </p:spPr>
        <p:txBody>
          <a:bodyPr wrap="none" lIns="91412" tIns="45704" rIns="91412" bIns="45704" rtlCol="0">
            <a:spAutoFit/>
          </a:bodyPr>
          <a:lstStyle/>
          <a:p>
            <a:r>
              <a:rPr lang="en-US" sz="2500" dirty="0"/>
              <a:t>Some testers are great product owners</a:t>
            </a:r>
            <a:endParaRPr lang="en-US" sz="2500" dirty="0"/>
          </a:p>
        </p:txBody>
      </p:sp>
      <p:sp>
        <p:nvSpPr>
          <p:cNvPr id="14" name="TextBox 13"/>
          <p:cNvSpPr txBox="1"/>
          <p:nvPr/>
        </p:nvSpPr>
        <p:spPr>
          <a:xfrm>
            <a:off x="5514328" y="1593916"/>
            <a:ext cx="3243308" cy="477021"/>
          </a:xfrm>
          <a:prstGeom prst="rect">
            <a:avLst/>
          </a:prstGeom>
          <a:noFill/>
        </p:spPr>
        <p:txBody>
          <a:bodyPr wrap="none" lIns="91412" tIns="45704" rIns="91412" bIns="45704" rtlCol="0">
            <a:spAutoFit/>
          </a:bodyPr>
          <a:lstStyle/>
          <a:p>
            <a:r>
              <a:rPr lang="en-US" sz="2500" dirty="0" err="1"/>
              <a:t>MindMaps</a:t>
            </a:r>
            <a:r>
              <a:rPr lang="en-US" sz="2500" dirty="0"/>
              <a:t> are amazing</a:t>
            </a:r>
            <a:endParaRPr lang="en-US" sz="2500" dirty="0"/>
          </a:p>
        </p:txBody>
      </p:sp>
      <p:sp>
        <p:nvSpPr>
          <p:cNvPr id="15" name="TextBox 14"/>
          <p:cNvSpPr txBox="1"/>
          <p:nvPr/>
        </p:nvSpPr>
        <p:spPr>
          <a:xfrm>
            <a:off x="3404443" y="856022"/>
            <a:ext cx="2547004" cy="477021"/>
          </a:xfrm>
          <a:prstGeom prst="rect">
            <a:avLst/>
          </a:prstGeom>
          <a:noFill/>
        </p:spPr>
        <p:txBody>
          <a:bodyPr wrap="none" lIns="91412" tIns="45704" rIns="91412" bIns="45704" rtlCol="0">
            <a:spAutoFit/>
          </a:bodyPr>
          <a:lstStyle/>
          <a:p>
            <a:r>
              <a:rPr lang="en-US" sz="2500" dirty="0"/>
              <a:t>Skilled tester exist</a:t>
            </a:r>
            <a:endParaRPr lang="en-US" sz="2500" dirty="0"/>
          </a:p>
        </p:txBody>
      </p:sp>
      <p:sp>
        <p:nvSpPr>
          <p:cNvPr id="16" name="TextBox 15"/>
          <p:cNvSpPr txBox="1"/>
          <p:nvPr/>
        </p:nvSpPr>
        <p:spPr>
          <a:xfrm>
            <a:off x="5857006" y="5005091"/>
            <a:ext cx="2355800" cy="1246463"/>
          </a:xfrm>
          <a:prstGeom prst="rect">
            <a:avLst/>
          </a:prstGeom>
          <a:noFill/>
        </p:spPr>
        <p:txBody>
          <a:bodyPr wrap="square" lIns="91412" tIns="45704" rIns="91412" bIns="45704" rtlCol="0">
            <a:spAutoFit/>
          </a:bodyPr>
          <a:lstStyle/>
          <a:p>
            <a:r>
              <a:rPr lang="en-US" sz="2500" dirty="0"/>
              <a:t>Testers don’t report everything</a:t>
            </a:r>
            <a:endParaRPr lang="en-US" sz="2500" dirty="0"/>
          </a:p>
        </p:txBody>
      </p:sp>
      <p:sp>
        <p:nvSpPr>
          <p:cNvPr id="17" name="TextBox 16"/>
          <p:cNvSpPr txBox="1"/>
          <p:nvPr/>
        </p:nvSpPr>
        <p:spPr>
          <a:xfrm>
            <a:off x="263143" y="86578"/>
            <a:ext cx="2653134" cy="754020"/>
          </a:xfrm>
          <a:prstGeom prst="rect">
            <a:avLst/>
          </a:prstGeom>
          <a:noFill/>
        </p:spPr>
        <p:txBody>
          <a:bodyPr wrap="none" lIns="91412" tIns="45704" rIns="91412" bIns="45704" rtlCol="0">
            <a:spAutoFit/>
          </a:bodyPr>
          <a:lstStyle/>
          <a:p>
            <a:r>
              <a:rPr lang="en-US" sz="4300" b="1" dirty="0"/>
              <a:t>Learning's:</a:t>
            </a:r>
            <a:endParaRPr lang="en-US" sz="4300" b="1" dirty="0"/>
          </a:p>
        </p:txBody>
      </p:sp>
      <p:sp>
        <p:nvSpPr>
          <p:cNvPr id="18" name="TextBox 17"/>
          <p:cNvSpPr txBox="1"/>
          <p:nvPr/>
        </p:nvSpPr>
        <p:spPr>
          <a:xfrm>
            <a:off x="774192" y="6170321"/>
            <a:ext cx="2674273" cy="477021"/>
          </a:xfrm>
          <a:prstGeom prst="rect">
            <a:avLst/>
          </a:prstGeom>
          <a:noFill/>
        </p:spPr>
        <p:txBody>
          <a:bodyPr wrap="none" lIns="91412" tIns="45704" rIns="91412" bIns="45704" rtlCol="0">
            <a:spAutoFit/>
          </a:bodyPr>
          <a:lstStyle/>
          <a:p>
            <a:r>
              <a:rPr lang="en-US" sz="2500" dirty="0"/>
              <a:t>Shortcuts &amp; Cheats </a:t>
            </a:r>
            <a:endParaRPr lang="en-US" sz="2500" dirty="0"/>
          </a:p>
        </p:txBody>
      </p:sp>
    </p:spTree>
    <p:extLst>
      <p:ext uri="{BB962C8B-B14F-4D97-AF65-F5344CB8AC3E}">
        <p14:creationId xmlns:p14="http://schemas.microsoft.com/office/powerpoint/2010/main" val="3262548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13" grpId="0"/>
      <p:bldP spid="14" grpId="0"/>
      <p:bldP spid="15" grpId="0"/>
      <p:bldP spid="16"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9"/>
            <a:ext cx="9144000" cy="477021"/>
          </a:xfrm>
          <a:prstGeom prst="rect">
            <a:avLst/>
          </a:prstGeom>
          <a:noFill/>
        </p:spPr>
        <p:txBody>
          <a:bodyPr wrap="square" lIns="91412" tIns="45704" rIns="91412" bIns="45704" rtlCol="0">
            <a:spAutoFit/>
          </a:bodyPr>
          <a:lstStyle/>
          <a:p>
            <a:pPr algn="ctr"/>
            <a:r>
              <a:rPr lang="en-US" sz="2500" dirty="0"/>
              <a:t>#</a:t>
            </a:r>
            <a:r>
              <a:rPr lang="en-US" sz="2500" dirty="0" err="1"/>
              <a:t>MobProgrammingGuidebook</a:t>
            </a:r>
            <a:endParaRPr lang="en-US" sz="25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2" y="366258"/>
            <a:ext cx="6197601" cy="5336160"/>
          </a:xfrm>
          <a:prstGeom prst="rect">
            <a:avLst/>
          </a:prstGeom>
        </p:spPr>
      </p:pic>
    </p:spTree>
    <p:extLst>
      <p:ext uri="{BB962C8B-B14F-4D97-AF65-F5344CB8AC3E}">
        <p14:creationId xmlns:p14="http://schemas.microsoft.com/office/powerpoint/2010/main" val="3827118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31466"/>
            <a:ext cx="9107732" cy="6788919"/>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354" tIns="45677" rIns="91354" bIns="45677" rtlCol="0" anchor="ctr"/>
          <a:lstStyle/>
          <a:p>
            <a:pPr algn="ctr"/>
            <a:endParaRPr lang="en-US" dirty="0">
              <a:ln>
                <a:solidFill>
                  <a:schemeClr val="bg1">
                    <a:lumMod val="75000"/>
                  </a:schemeClr>
                </a:solidFill>
              </a:ln>
            </a:endParaRPr>
          </a:p>
        </p:txBody>
      </p:sp>
      <p:sp>
        <p:nvSpPr>
          <p:cNvPr id="2" name="Rectangle 1"/>
          <p:cNvSpPr/>
          <p:nvPr/>
        </p:nvSpPr>
        <p:spPr>
          <a:xfrm>
            <a:off x="852724" y="495865"/>
            <a:ext cx="6319851" cy="1422263"/>
          </a:xfrm>
          <a:prstGeom prst="rect">
            <a:avLst/>
          </a:prstGeom>
        </p:spPr>
        <p:txBody>
          <a:bodyPr wrap="square" lIns="280748" tIns="140374" rIns="280748" bIns="140374">
            <a:spAutoFit/>
          </a:bodyPr>
          <a:lstStyle/>
          <a:p>
            <a:pPr algn="ctr"/>
            <a:r>
              <a:rPr lang="en-US" sz="2500" b="1" dirty="0">
                <a:latin typeface="News Gothic MT"/>
                <a:cs typeface="News Gothic MT"/>
              </a:rPr>
              <a:t>ROI of spending </a:t>
            </a:r>
            <a:r>
              <a:rPr lang="en-US" sz="4900" dirty="0">
                <a:latin typeface="Futura"/>
                <a:cs typeface="Futura"/>
              </a:rPr>
              <a:t>1 hour </a:t>
            </a:r>
            <a:r>
              <a:rPr lang="en-US" sz="2500" b="1" dirty="0">
                <a:latin typeface="News Gothic MT"/>
                <a:cs typeface="News Gothic MT"/>
              </a:rPr>
              <a:t>a day </a:t>
            </a:r>
          </a:p>
          <a:p>
            <a:pPr algn="ctr"/>
            <a:r>
              <a:rPr lang="en-US" sz="2500" b="1" dirty="0">
                <a:latin typeface="News Gothic MT"/>
                <a:cs typeface="News Gothic MT"/>
              </a:rPr>
              <a:t>learning for a 1% increase</a:t>
            </a:r>
            <a:endParaRPr lang="en-US" sz="3200" b="1" dirty="0">
              <a:latin typeface="News Gothic MT"/>
              <a:cs typeface="News Gothic MT"/>
            </a:endParaRPr>
          </a:p>
        </p:txBody>
      </p:sp>
      <p:sp>
        <p:nvSpPr>
          <p:cNvPr id="4" name="Rectangle 3"/>
          <p:cNvSpPr/>
          <p:nvPr/>
        </p:nvSpPr>
        <p:spPr>
          <a:xfrm rot="16200000">
            <a:off x="-3589231" y="3065511"/>
            <a:ext cx="8107977" cy="775932"/>
          </a:xfrm>
          <a:prstGeom prst="rect">
            <a:avLst/>
          </a:prstGeom>
        </p:spPr>
        <p:txBody>
          <a:bodyPr wrap="square" lIns="280748" tIns="140374" rIns="280748" bIns="140374">
            <a:spAutoFit/>
          </a:bodyPr>
          <a:lstStyle/>
          <a:p>
            <a:pPr algn="ctr"/>
            <a:r>
              <a:rPr lang="en-US" sz="3200" b="1" dirty="0">
                <a:latin typeface="News Gothic MT"/>
                <a:cs typeface="News Gothic MT"/>
              </a:rPr>
              <a:t>Output</a:t>
            </a:r>
            <a:endParaRPr lang="en-US" sz="3200" b="1" dirty="0">
              <a:latin typeface="News Gothic MT"/>
              <a:cs typeface="News Gothic MT"/>
            </a:endParaRPr>
          </a:p>
        </p:txBody>
      </p:sp>
      <p:cxnSp>
        <p:nvCxnSpPr>
          <p:cNvPr id="5" name="Straight Connector 4"/>
          <p:cNvCxnSpPr/>
          <p:nvPr/>
        </p:nvCxnSpPr>
        <p:spPr>
          <a:xfrm>
            <a:off x="798830" y="486517"/>
            <a:ext cx="0" cy="608312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4" y="5915863"/>
            <a:ext cx="7088467" cy="42983"/>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929620" y="5165444"/>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918995" y="5366040"/>
            <a:ext cx="87684" cy="549823"/>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028004" y="5165443"/>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Rectangle 30"/>
          <p:cNvSpPr/>
          <p:nvPr/>
        </p:nvSpPr>
        <p:spPr>
          <a:xfrm>
            <a:off x="1017003" y="5312417"/>
            <a:ext cx="87684" cy="605125"/>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130873" y="5163764"/>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a:xfrm>
            <a:off x="1119872" y="5271116"/>
            <a:ext cx="88060" cy="644748"/>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233742" y="5158917"/>
            <a:ext cx="77059" cy="750420"/>
          </a:xfrm>
          <a:prstGeom prst="rect">
            <a:avLst/>
          </a:prstGeom>
          <a:solidFill>
            <a:schemeClr val="accent6"/>
          </a:solidFill>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ectangle 36"/>
          <p:cNvSpPr/>
          <p:nvPr/>
        </p:nvSpPr>
        <p:spPr>
          <a:xfrm>
            <a:off x="1222741" y="5229814"/>
            <a:ext cx="88060" cy="681203"/>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809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P spid="30" grpId="0" animBg="1"/>
      <p:bldP spid="31" grpId="0" animBg="1"/>
      <p:bldP spid="33" grpId="0" animBg="1"/>
      <p:bldP spid="34" grpId="0" animBg="1"/>
      <p:bldP spid="35"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31466"/>
            <a:ext cx="9107732" cy="6788919"/>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354" tIns="45677" rIns="91354" bIns="45677" rtlCol="0" anchor="ctr"/>
          <a:lstStyle/>
          <a:p>
            <a:pPr algn="ctr"/>
            <a:endParaRPr lang="en-US" dirty="0">
              <a:ln>
                <a:solidFill>
                  <a:schemeClr val="bg1">
                    <a:lumMod val="75000"/>
                  </a:schemeClr>
                </a:solidFill>
              </a:ln>
            </a:endParaRPr>
          </a:p>
        </p:txBody>
      </p:sp>
      <p:sp>
        <p:nvSpPr>
          <p:cNvPr id="2" name="Rectangle 1"/>
          <p:cNvSpPr/>
          <p:nvPr/>
        </p:nvSpPr>
        <p:spPr>
          <a:xfrm>
            <a:off x="852724" y="495865"/>
            <a:ext cx="6319851" cy="1422263"/>
          </a:xfrm>
          <a:prstGeom prst="rect">
            <a:avLst/>
          </a:prstGeom>
        </p:spPr>
        <p:txBody>
          <a:bodyPr wrap="square" lIns="280748" tIns="140374" rIns="280748" bIns="140374">
            <a:spAutoFit/>
          </a:bodyPr>
          <a:lstStyle/>
          <a:p>
            <a:pPr algn="ctr"/>
            <a:r>
              <a:rPr lang="en-US" sz="2500" b="1" dirty="0">
                <a:latin typeface="News Gothic MT"/>
                <a:cs typeface="News Gothic MT"/>
              </a:rPr>
              <a:t>ROI of spending </a:t>
            </a:r>
            <a:r>
              <a:rPr lang="en-US" sz="4900" dirty="0">
                <a:latin typeface="Futura"/>
                <a:cs typeface="Futura"/>
              </a:rPr>
              <a:t>1 hour </a:t>
            </a:r>
            <a:r>
              <a:rPr lang="en-US" sz="2500" b="1" dirty="0">
                <a:latin typeface="News Gothic MT"/>
                <a:cs typeface="News Gothic MT"/>
              </a:rPr>
              <a:t>a day </a:t>
            </a:r>
          </a:p>
          <a:p>
            <a:pPr algn="ctr"/>
            <a:r>
              <a:rPr lang="en-US" sz="2500" b="1" dirty="0">
                <a:latin typeface="News Gothic MT"/>
                <a:cs typeface="News Gothic MT"/>
              </a:rPr>
              <a:t>learning for a 1% increase</a:t>
            </a:r>
            <a:endParaRPr lang="en-US" sz="3200" b="1" dirty="0">
              <a:latin typeface="News Gothic MT"/>
              <a:cs typeface="News Gothic MT"/>
            </a:endParaRPr>
          </a:p>
        </p:txBody>
      </p:sp>
      <p:sp>
        <p:nvSpPr>
          <p:cNvPr id="4" name="Rectangle 3"/>
          <p:cNvSpPr/>
          <p:nvPr/>
        </p:nvSpPr>
        <p:spPr>
          <a:xfrm rot="16200000">
            <a:off x="-3589231" y="3065511"/>
            <a:ext cx="8107977" cy="775932"/>
          </a:xfrm>
          <a:prstGeom prst="rect">
            <a:avLst/>
          </a:prstGeom>
        </p:spPr>
        <p:txBody>
          <a:bodyPr wrap="square" lIns="280748" tIns="140374" rIns="280748" bIns="140374">
            <a:spAutoFit/>
          </a:bodyPr>
          <a:lstStyle/>
          <a:p>
            <a:pPr algn="ctr"/>
            <a:r>
              <a:rPr lang="en-US" sz="3200" b="1" dirty="0">
                <a:latin typeface="News Gothic MT"/>
                <a:cs typeface="News Gothic MT"/>
              </a:rPr>
              <a:t>Output</a:t>
            </a:r>
            <a:endParaRPr lang="en-US" sz="3200" b="1" dirty="0">
              <a:latin typeface="News Gothic MT"/>
              <a:cs typeface="News Gothic MT"/>
            </a:endParaRPr>
          </a:p>
        </p:txBody>
      </p:sp>
      <p:cxnSp>
        <p:nvCxnSpPr>
          <p:cNvPr id="5" name="Straight Connector 4"/>
          <p:cNvCxnSpPr/>
          <p:nvPr/>
        </p:nvCxnSpPr>
        <p:spPr>
          <a:xfrm>
            <a:off x="798830" y="486517"/>
            <a:ext cx="0" cy="608312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4" y="5915863"/>
            <a:ext cx="7088467" cy="42983"/>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935704" y="5165443"/>
            <a:ext cx="7596515" cy="12537"/>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918995" y="376124"/>
            <a:ext cx="7585885" cy="4989916"/>
          </a:xfrm>
          <a:custGeom>
            <a:avLst/>
            <a:gdLst>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Lst>
            <a:ahLst/>
            <a:cxnLst>
              <a:cxn ang="0">
                <a:pos x="connsiteX0" y="connsiteY0"/>
              </a:cxn>
              <a:cxn ang="0">
                <a:pos x="connsiteX1" y="connsiteY1"/>
              </a:cxn>
            </a:cxnLst>
            <a:rect l="l" t="t" r="r" b="b"/>
            <a:pathLst>
              <a:path w="2882900" h="1263650">
                <a:moveTo>
                  <a:pt x="0" y="1263650"/>
                </a:moveTo>
                <a:cubicBezTo>
                  <a:pt x="741362" y="1109662"/>
                  <a:pt x="1993900" y="1054100"/>
                  <a:pt x="2882900"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280748" tIns="140374" rIns="280748" bIns="140374" rtlCol="0" anchor="ctr"/>
          <a:lstStyle/>
          <a:p>
            <a:pPr algn="ctr"/>
            <a:endParaRPr lang="en-US"/>
          </a:p>
        </p:txBody>
      </p:sp>
      <p:sp>
        <p:nvSpPr>
          <p:cNvPr id="17" name="Rectangle 16"/>
          <p:cNvSpPr/>
          <p:nvPr/>
        </p:nvSpPr>
        <p:spPr>
          <a:xfrm>
            <a:off x="802032" y="3980726"/>
            <a:ext cx="1832838" cy="560489"/>
          </a:xfrm>
          <a:prstGeom prst="rect">
            <a:avLst/>
          </a:prstGeom>
        </p:spPr>
        <p:txBody>
          <a:bodyPr wrap="square" lIns="280748" tIns="140374" rIns="280748" bIns="140374">
            <a:spAutoFit/>
          </a:bodyPr>
          <a:lstStyle/>
          <a:p>
            <a:pPr algn="ctr"/>
            <a:r>
              <a:rPr lang="en-US" b="1" dirty="0" smtClean="0">
                <a:latin typeface="News Gothic MT"/>
                <a:cs typeface="News Gothic MT"/>
              </a:rPr>
              <a:t>28 days</a:t>
            </a:r>
            <a:endParaRPr lang="en-US" b="1" dirty="0">
              <a:latin typeface="News Gothic MT"/>
              <a:cs typeface="News Gothic MT"/>
            </a:endParaRPr>
          </a:p>
        </p:txBody>
      </p:sp>
      <p:cxnSp>
        <p:nvCxnSpPr>
          <p:cNvPr id="18" name="Straight Connector 17"/>
          <p:cNvCxnSpPr/>
          <p:nvPr/>
        </p:nvCxnSpPr>
        <p:spPr>
          <a:xfrm>
            <a:off x="1625925" y="4620256"/>
            <a:ext cx="0" cy="557722"/>
          </a:xfrm>
          <a:prstGeom prst="line">
            <a:avLst/>
          </a:prstGeom>
          <a:ln w="9525" cmpd="sng"/>
        </p:spPr>
        <p:style>
          <a:lnRef idx="2">
            <a:schemeClr val="dk1"/>
          </a:lnRef>
          <a:fillRef idx="0">
            <a:schemeClr val="dk1"/>
          </a:fillRef>
          <a:effectRef idx="1">
            <a:schemeClr val="dk1"/>
          </a:effectRef>
          <a:fontRef idx="minor">
            <a:schemeClr val="tx1"/>
          </a:fontRef>
        </p:style>
      </p:cxnSp>
      <p:sp>
        <p:nvSpPr>
          <p:cNvPr id="21" name="Rectangle 20"/>
          <p:cNvSpPr/>
          <p:nvPr/>
        </p:nvSpPr>
        <p:spPr>
          <a:xfrm>
            <a:off x="3542307" y="3128178"/>
            <a:ext cx="1832838" cy="837487"/>
          </a:xfrm>
          <a:prstGeom prst="rect">
            <a:avLst/>
          </a:prstGeom>
        </p:spPr>
        <p:txBody>
          <a:bodyPr wrap="square" lIns="280748" tIns="140374" rIns="280748" bIns="140374">
            <a:spAutoFit/>
          </a:bodyPr>
          <a:lstStyle/>
          <a:p>
            <a:pPr algn="ctr"/>
            <a:r>
              <a:rPr lang="en-US" b="1" dirty="0" smtClean="0">
                <a:latin typeface="News Gothic MT"/>
                <a:cs typeface="News Gothic MT"/>
              </a:rPr>
              <a:t>2x (6 months)</a:t>
            </a:r>
            <a:endParaRPr lang="en-US" b="1" dirty="0">
              <a:latin typeface="News Gothic MT"/>
              <a:cs typeface="News Gothic MT"/>
            </a:endParaRPr>
          </a:p>
        </p:txBody>
      </p:sp>
      <p:cxnSp>
        <p:nvCxnSpPr>
          <p:cNvPr id="22" name="Straight Connector 21"/>
          <p:cNvCxnSpPr/>
          <p:nvPr/>
        </p:nvCxnSpPr>
        <p:spPr>
          <a:xfrm>
            <a:off x="4366200" y="3767707"/>
            <a:ext cx="0" cy="557722"/>
          </a:xfrm>
          <a:prstGeom prst="line">
            <a:avLst/>
          </a:prstGeom>
          <a:ln w="9525" cmpd="sng"/>
        </p:spPr>
        <p:style>
          <a:lnRef idx="2">
            <a:schemeClr val="dk1"/>
          </a:lnRef>
          <a:fillRef idx="0">
            <a:schemeClr val="dk1"/>
          </a:fillRef>
          <a:effectRef idx="1">
            <a:schemeClr val="dk1"/>
          </a:effectRef>
          <a:fontRef idx="minor">
            <a:schemeClr val="tx1"/>
          </a:fontRef>
        </p:style>
      </p:cxnSp>
      <p:sp>
        <p:nvSpPr>
          <p:cNvPr id="27" name="Rectangle 26"/>
          <p:cNvSpPr/>
          <p:nvPr/>
        </p:nvSpPr>
        <p:spPr>
          <a:xfrm>
            <a:off x="7170109" y="1800224"/>
            <a:ext cx="1832838" cy="560489"/>
          </a:xfrm>
          <a:prstGeom prst="rect">
            <a:avLst/>
          </a:prstGeom>
        </p:spPr>
        <p:txBody>
          <a:bodyPr wrap="square" lIns="280748" tIns="140374" rIns="280748" bIns="140374">
            <a:spAutoFit/>
          </a:bodyPr>
          <a:lstStyle/>
          <a:p>
            <a:pPr algn="ctr"/>
            <a:r>
              <a:rPr lang="en-US" b="1" dirty="0" smtClean="0">
                <a:latin typeface="News Gothic MT"/>
                <a:cs typeface="News Gothic MT"/>
              </a:rPr>
              <a:t>5x (1 year)</a:t>
            </a:r>
            <a:endParaRPr lang="en-US" b="1" dirty="0">
              <a:latin typeface="News Gothic MT"/>
              <a:cs typeface="News Gothic MT"/>
            </a:endParaRPr>
          </a:p>
        </p:txBody>
      </p:sp>
      <p:cxnSp>
        <p:nvCxnSpPr>
          <p:cNvPr id="28" name="Straight Connector 27"/>
          <p:cNvCxnSpPr/>
          <p:nvPr/>
        </p:nvCxnSpPr>
        <p:spPr>
          <a:xfrm>
            <a:off x="7858381" y="1427432"/>
            <a:ext cx="0" cy="557722"/>
          </a:xfrm>
          <a:prstGeom prst="line">
            <a:avLst/>
          </a:prstGeom>
          <a:ln w="9525" cmpd="sng"/>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35811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21"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0" y="2"/>
            <a:ext cx="9144000" cy="6858000"/>
          </a:xfrm>
          <a:prstGeom prst="rect">
            <a:avLst/>
          </a:prstGeom>
        </p:spPr>
      </p:pic>
      <p:sp>
        <p:nvSpPr>
          <p:cNvPr id="5" name="Rectangle 4"/>
          <p:cNvSpPr/>
          <p:nvPr/>
        </p:nvSpPr>
        <p:spPr>
          <a:xfrm>
            <a:off x="1572297" y="3886199"/>
            <a:ext cx="6329492" cy="1535701"/>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8" name="Rectangle 7"/>
          <p:cNvSpPr/>
          <p:nvPr/>
        </p:nvSpPr>
        <p:spPr>
          <a:xfrm>
            <a:off x="3276829" y="2699355"/>
            <a:ext cx="2568881" cy="646503"/>
          </a:xfrm>
          <a:prstGeom prst="rect">
            <a:avLst/>
          </a:prstGeom>
          <a:solidFill>
            <a:srgbClr val="FFFFFF">
              <a:alpha val="78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6" name="Title 5"/>
          <p:cNvSpPr>
            <a:spLocks noGrp="1"/>
          </p:cNvSpPr>
          <p:nvPr>
            <p:ph type="ctrTitle"/>
          </p:nvPr>
        </p:nvSpPr>
        <p:spPr>
          <a:xfrm>
            <a:off x="685801" y="2262910"/>
            <a:ext cx="7772399" cy="1470024"/>
          </a:xfrm>
        </p:spPr>
        <p:txBody>
          <a:bodyPr/>
          <a:lstStyle/>
          <a:p>
            <a:r>
              <a:rPr lang="en-US" b="1" dirty="0" smtClean="0"/>
              <a:t>Thank you.</a:t>
            </a:r>
            <a:endParaRPr lang="en-US" b="1" dirty="0"/>
          </a:p>
        </p:txBody>
      </p:sp>
      <p:sp>
        <p:nvSpPr>
          <p:cNvPr id="7" name="Subtitle 6"/>
          <p:cNvSpPr>
            <a:spLocks noGrp="1"/>
          </p:cNvSpPr>
          <p:nvPr>
            <p:ph type="subTitle" idx="1"/>
          </p:nvPr>
        </p:nvSpPr>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r>
              <a:rPr lang="en-US" sz="2100" dirty="0">
                <a:solidFill>
                  <a:schemeClr val="tx1">
                    <a:lumMod val="75000"/>
                    <a:lumOff val="25000"/>
                  </a:schemeClr>
                </a:solidFill>
              </a:rPr>
              <a:t>(please connect with us through Twitter or </a:t>
            </a:r>
            <a:r>
              <a:rPr lang="en-US" sz="2100" dirty="0">
                <a:solidFill>
                  <a:schemeClr val="tx1">
                    <a:lumMod val="75000"/>
                    <a:lumOff val="25000"/>
                  </a:schemeClr>
                </a:solidFill>
              </a:rPr>
              <a:t>L</a:t>
            </a:r>
            <a:r>
              <a:rPr lang="en-US" sz="2100" dirty="0">
                <a:solidFill>
                  <a:schemeClr val="tx1">
                    <a:lumMod val="75000"/>
                    <a:lumOff val="25000"/>
                  </a:schemeClr>
                </a:solidFill>
              </a:rPr>
              <a:t>inkedIn)</a:t>
            </a:r>
          </a:p>
          <a:p>
            <a:pPr algn="r"/>
            <a:endParaRPr lang="en-US" sz="2100" dirty="0">
              <a:solidFill>
                <a:schemeClr val="tx1">
                  <a:lumMod val="75000"/>
                  <a:lumOff val="25000"/>
                </a:schemeClr>
              </a:solidFill>
            </a:endParaRPr>
          </a:p>
        </p:txBody>
      </p:sp>
      <p:pic>
        <p:nvPicPr>
          <p:cNvPr id="3" name="Sound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extLst>
      <p:ext uri="{BB962C8B-B14F-4D97-AF65-F5344CB8AC3E}">
        <p14:creationId xmlns:p14="http://schemas.microsoft.com/office/powerpoint/2010/main" val="1060893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6" name="TextBox 5"/>
          <p:cNvSpPr txBox="1"/>
          <p:nvPr/>
        </p:nvSpPr>
        <p:spPr>
          <a:xfrm>
            <a:off x="5467059" y="1075009"/>
            <a:ext cx="2495351" cy="754020"/>
          </a:xfrm>
          <a:prstGeom prst="rect">
            <a:avLst/>
          </a:prstGeom>
          <a:noFill/>
        </p:spPr>
        <p:txBody>
          <a:bodyPr wrap="none" lIns="91412" tIns="45704" rIns="91412" bIns="45704" rtlCol="0">
            <a:spAutoFit/>
          </a:bodyPr>
          <a:lstStyle/>
          <a:p>
            <a:r>
              <a:rPr lang="en-US" sz="4300" dirty="0">
                <a:latin typeface="+mj-lt"/>
                <a:ea typeface="+mj-ea"/>
                <a:cs typeface="+mj-cs"/>
              </a:rPr>
              <a:t>Developer</a:t>
            </a:r>
          </a:p>
        </p:txBody>
      </p:sp>
    </p:spTree>
    <p:extLst>
      <p:ext uri="{BB962C8B-B14F-4D97-AF65-F5344CB8AC3E}">
        <p14:creationId xmlns:p14="http://schemas.microsoft.com/office/powerpoint/2010/main" val="3225476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3" y="433412"/>
            <a:ext cx="2077860"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19" y="4420922"/>
            <a:ext cx="6055164"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pic>
        <p:nvPicPr>
          <p:cNvPr id="2" name="Picture 1" descr="2015-10-07 15_33_22-H66668.P001  _  Granlund Designer®.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745253" y="433410"/>
            <a:ext cx="4762530" cy="3987510"/>
          </a:xfrm>
          <a:prstGeom prst="rect">
            <a:avLst/>
          </a:prstGeom>
        </p:spPr>
      </p:pic>
    </p:spTree>
    <p:extLst>
      <p:ext uri="{BB962C8B-B14F-4D97-AF65-F5344CB8AC3E}">
        <p14:creationId xmlns:p14="http://schemas.microsoft.com/office/powerpoint/2010/main" val="3833624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2" y="1590757"/>
            <a:ext cx="4129859" cy="4901198"/>
          </a:xfrm>
          <a:prstGeom prst="rect">
            <a:avLst/>
          </a:prstGeom>
        </p:spPr>
      </p:pic>
      <p:sp>
        <p:nvSpPr>
          <p:cNvPr id="3" name="TextBox 2"/>
          <p:cNvSpPr txBox="1"/>
          <p:nvPr/>
        </p:nvSpPr>
        <p:spPr>
          <a:xfrm>
            <a:off x="6036390" y="1075009"/>
            <a:ext cx="1594695" cy="754020"/>
          </a:xfrm>
          <a:prstGeom prst="rect">
            <a:avLst/>
          </a:prstGeom>
          <a:noFill/>
        </p:spPr>
        <p:txBody>
          <a:bodyPr wrap="none" lIns="91412" tIns="45704" rIns="91412" bIns="45704" rtlCol="0">
            <a:spAutoFit/>
          </a:bodyPr>
          <a:lstStyle/>
          <a:p>
            <a:r>
              <a:rPr lang="en-US" sz="4300" dirty="0">
                <a:latin typeface="+mj-lt"/>
                <a:ea typeface="+mj-ea"/>
                <a:cs typeface="+mj-cs"/>
              </a:rPr>
              <a:t>Tester</a:t>
            </a:r>
            <a:endParaRPr lang="en-US" sz="4300" dirty="0">
              <a:latin typeface="+mj-lt"/>
              <a:ea typeface="+mj-ea"/>
              <a:cs typeface="+mj-cs"/>
            </a:endParaRPr>
          </a:p>
        </p:txBody>
      </p:sp>
    </p:spTree>
    <p:extLst>
      <p:ext uri="{BB962C8B-B14F-4D97-AF65-F5344CB8AC3E}">
        <p14:creationId xmlns:p14="http://schemas.microsoft.com/office/powerpoint/2010/main" val="212937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velo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53" y="3716949"/>
            <a:ext cx="2338283" cy="2775004"/>
          </a:xfrm>
          <a:prstGeom prst="rect">
            <a:avLst/>
          </a:prstGeom>
        </p:spPr>
      </p:pic>
      <p:cxnSp>
        <p:nvCxnSpPr>
          <p:cNvPr id="5" name="Straight Connector 4"/>
          <p:cNvCxnSpPr/>
          <p:nvPr/>
        </p:nvCxnSpPr>
        <p:spPr>
          <a:xfrm flipV="1">
            <a:off x="1667396" y="433412"/>
            <a:ext cx="1598141" cy="353184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2452620" y="4420922"/>
            <a:ext cx="6305323" cy="31023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452619" y="433412"/>
            <a:ext cx="6055164" cy="3531845"/>
          </a:xfrm>
          <a:prstGeom prst="line">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265535" y="433412"/>
            <a:ext cx="5492408" cy="3931188"/>
            <a:chOff x="0" y="546203"/>
            <a:chExt cx="7522370" cy="4298014"/>
          </a:xfrm>
        </p:grpSpPr>
        <p:pic>
          <p:nvPicPr>
            <p:cNvPr id="9" name="Picture 8"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r="23880"/>
            <a:stretch/>
          </p:blipFill>
          <p:spPr>
            <a:xfrm>
              <a:off x="0" y="546203"/>
              <a:ext cx="6960394" cy="4298014"/>
            </a:xfrm>
            <a:prstGeom prst="rect">
              <a:avLst/>
            </a:prstGeom>
          </p:spPr>
        </p:pic>
        <p:pic>
          <p:nvPicPr>
            <p:cNvPr id="10" name="Picture 9" descr="2015-10-07 10_52_04-[SIRAI-2231] Incorrect behavior when adding requirements in the case of multiple.png"/>
            <p:cNvPicPr>
              <a:picLocks noChangeAspect="1"/>
            </p:cNvPicPr>
            <p:nvPr/>
          </p:nvPicPr>
          <p:blipFill rotWithShape="1">
            <a:blip r:embed="rId3">
              <a:grayscl/>
              <a:extLst>
                <a:ext uri="{28A0092B-C50C-407E-A947-70E740481C1C}">
                  <a14:useLocalDpi xmlns:a14="http://schemas.microsoft.com/office/drawing/2010/main" val="0"/>
                </a:ext>
              </a:extLst>
            </a:blip>
            <a:srcRect l="64276"/>
            <a:stretch/>
          </p:blipFill>
          <p:spPr>
            <a:xfrm>
              <a:off x="4255727" y="546203"/>
              <a:ext cx="3266643" cy="4298014"/>
            </a:xfrm>
            <a:prstGeom prst="rect">
              <a:avLst/>
            </a:prstGeom>
          </p:spPr>
        </p:pic>
      </p:grpSp>
    </p:spTree>
    <p:extLst>
      <p:ext uri="{BB962C8B-B14F-4D97-AF65-F5344CB8AC3E}">
        <p14:creationId xmlns:p14="http://schemas.microsoft.com/office/powerpoint/2010/main" val="1670621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t="3" b="42502"/>
          <a:stretch/>
        </p:blipFill>
        <p:spPr bwMode="auto">
          <a:xfrm>
            <a:off x="1588134" y="907010"/>
            <a:ext cx="6066513" cy="4514890"/>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4751743" y="1924882"/>
            <a:ext cx="3477858" cy="8666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r>
              <a:rPr lang="en-US" sz="7100" dirty="0">
                <a:solidFill>
                  <a:schemeClr val="tx1"/>
                </a:solidFill>
                <a:latin typeface="Brush Script Std"/>
                <a:cs typeface="Brush Script Std"/>
              </a:rPr>
              <a:t>?</a:t>
            </a:r>
            <a:r>
              <a:rPr lang="en-US" sz="7100" dirty="0">
                <a:solidFill>
                  <a:schemeClr val="tx1"/>
                </a:solidFill>
                <a:latin typeface="Brush Script Std"/>
                <a:cs typeface="Brush Script Std"/>
              </a:rPr>
              <a:t>!?%#</a:t>
            </a:r>
            <a:endParaRPr lang="en-US" sz="7100" dirty="0">
              <a:solidFill>
                <a:schemeClr val="tx1"/>
              </a:solidFill>
              <a:latin typeface="Brush Script Std"/>
              <a:cs typeface="Brush Script Std"/>
            </a:endParaRPr>
          </a:p>
        </p:txBody>
      </p:sp>
      <p:pic>
        <p:nvPicPr>
          <p:cNvPr id="6" name="Picture 5" descr="Macintosh HD:Users:llewellyn:Pictures:Koans Randori Images:un-sticker.png"/>
          <p:cNvPicPr/>
          <p:nvPr/>
        </p:nvPicPr>
        <p:blipFill rotWithShape="1">
          <a:blip r:embed="rId2">
            <a:extLst>
              <a:ext uri="{28A0092B-C50C-407E-A947-70E740481C1C}">
                <a14:useLocalDpi xmlns:a14="http://schemas.microsoft.com/office/drawing/2010/main" val="0"/>
              </a:ext>
            </a:extLst>
          </a:blip>
          <a:srcRect l="63593" t="23504" r="8373" b="42502"/>
          <a:stretch/>
        </p:blipFill>
        <p:spPr bwMode="auto">
          <a:xfrm>
            <a:off x="1204359" y="2970553"/>
            <a:ext cx="1700700" cy="26694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6034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dirty="0" smtClean="0"/>
              <a:t>Except…</a:t>
            </a:r>
            <a:endParaRPr lang="en-US" dirty="0"/>
          </a:p>
        </p:txBody>
      </p:sp>
    </p:spTree>
    <p:extLst>
      <p:ext uri="{BB962C8B-B14F-4D97-AF65-F5344CB8AC3E}">
        <p14:creationId xmlns:p14="http://schemas.microsoft.com/office/powerpoint/2010/main" val="4176282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958918"/>
            <a:ext cx="7772399" cy="1470024"/>
          </a:xfrm>
        </p:spPr>
        <p:txBody>
          <a:bodyPr/>
          <a:lstStyle/>
          <a:p>
            <a:r>
              <a:rPr lang="en-US" dirty="0" smtClean="0"/>
              <a:t>A day of mobbing</a:t>
            </a:r>
            <a:endParaRPr lang="en-US" dirty="0"/>
          </a:p>
        </p:txBody>
      </p:sp>
      <p:pic>
        <p:nvPicPr>
          <p:cNvPr id="5" name="Picture 4" descr="Macintosh HD:Users:llewellyn:Pictures:Koans Randori Images:navigator.png"/>
          <p:cNvPicPr/>
          <p:nvPr/>
        </p:nvPicPr>
        <p:blipFill>
          <a:blip r:embed="rId2">
            <a:extLst>
              <a:ext uri="{28A0092B-C50C-407E-A947-70E740481C1C}">
                <a14:useLocalDpi xmlns:a14="http://schemas.microsoft.com/office/drawing/2010/main" val="0"/>
              </a:ext>
            </a:extLst>
          </a:blip>
          <a:srcRect/>
          <a:stretch>
            <a:fillRect/>
          </a:stretch>
        </p:blipFill>
        <p:spPr bwMode="auto">
          <a:xfrm>
            <a:off x="1519282" y="1810064"/>
            <a:ext cx="5907296" cy="7650317"/>
          </a:xfrm>
          <a:prstGeom prst="rect">
            <a:avLst/>
          </a:prstGeom>
          <a:noFill/>
          <a:ln>
            <a:noFill/>
          </a:ln>
        </p:spPr>
      </p:pic>
    </p:spTree>
    <p:extLst>
      <p:ext uri="{BB962C8B-B14F-4D97-AF65-F5344CB8AC3E}">
        <p14:creationId xmlns:p14="http://schemas.microsoft.com/office/powerpoint/2010/main" val="1702867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1333</TotalTime>
  <Words>439</Words>
  <Application>Microsoft Macintosh PowerPoint</Application>
  <PresentationFormat>On-screen Show (4:3)</PresentationFormat>
  <Paragraphs>79</Paragraphs>
  <Slides>29</Slides>
  <Notes>4</Notes>
  <HiddenSlides>0</HiddenSlides>
  <MMClips>1</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Developing a new feature</vt:lpstr>
      <vt:lpstr>PowerPoint Presentation</vt:lpstr>
      <vt:lpstr>PowerPoint Presentation</vt:lpstr>
      <vt:lpstr>PowerPoint Presentation</vt:lpstr>
      <vt:lpstr>PowerPoint Presentation</vt:lpstr>
      <vt:lpstr>PowerPoint Presentation</vt:lpstr>
      <vt:lpstr>Except…</vt:lpstr>
      <vt:lpstr>A day of mobbing</vt:lpstr>
      <vt:lpstr>PowerPoint Presentation</vt:lpstr>
      <vt:lpstr>Co-creation  vs.  Collaboration</vt:lpstr>
      <vt:lpstr>Tales from Developer Tester Collaboration</vt:lpstr>
      <vt:lpstr>1st session on unit testing</vt:lpstr>
      <vt:lpstr>Strong Style Pairing</vt:lpstr>
      <vt:lpstr>Farming vs. Hunting</vt:lpstr>
      <vt:lpstr>“Look at me” Pairing</vt:lpstr>
      <vt:lpstr>Why are we having issues?</vt:lpstr>
      <vt:lpstr>How we became how we are</vt:lpstr>
      <vt:lpstr>Exploratory Testing</vt:lpstr>
      <vt:lpstr>Testing Excel</vt:lpstr>
      <vt:lpstr>What Testing Gives Us</vt:lpstr>
      <vt:lpstr>Why do this?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Tales from Developer Tester Collaboration</dc:title>
  <dc:subject/>
  <dc:creator>LLEWELLYN FALCO</dc:creator>
  <cp:keywords/>
  <dc:description/>
  <cp:lastModifiedBy>LLEWELLYN FALCO</cp:lastModifiedBy>
  <cp:revision>25</cp:revision>
  <dcterms:created xsi:type="dcterms:W3CDTF">2015-09-09T13:15:07Z</dcterms:created>
  <dcterms:modified xsi:type="dcterms:W3CDTF">2015-11-06T12:09:56Z</dcterms:modified>
  <cp:category/>
</cp:coreProperties>
</file>