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75" r:id="rId2"/>
    <p:sldId id="283" r:id="rId3"/>
    <p:sldId id="276" r:id="rId4"/>
    <p:sldId id="277" r:id="rId5"/>
    <p:sldId id="280" r:id="rId6"/>
    <p:sldId id="279" r:id="rId7"/>
    <p:sldId id="282" r:id="rId8"/>
    <p:sldId id="284" r:id="rId9"/>
    <p:sldId id="262" r:id="rId10"/>
    <p:sldId id="264" r:id="rId11"/>
    <p:sldId id="285" r:id="rId12"/>
    <p:sldId id="256" r:id="rId13"/>
    <p:sldId id="265" r:id="rId14"/>
    <p:sldId id="267" r:id="rId15"/>
    <p:sldId id="266" r:id="rId16"/>
    <p:sldId id="258" r:id="rId17"/>
    <p:sldId id="269" r:id="rId18"/>
    <p:sldId id="257" r:id="rId19"/>
    <p:sldId id="270" r:id="rId20"/>
    <p:sldId id="268" r:id="rId21"/>
    <p:sldId id="286" r:id="rId22"/>
    <p:sldId id="271" r:id="rId23"/>
    <p:sldId id="260" r:id="rId24"/>
    <p:sldId id="273" r:id="rId25"/>
    <p:sldId id="274" r:id="rId26"/>
    <p:sldId id="272"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5757"/>
    <a:srgbClr val="2B4DB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75" d="100"/>
          <a:sy n="175" d="100"/>
        </p:scale>
        <p:origin x="-1456" y="-96"/>
      </p:cViewPr>
      <p:guideLst>
        <p:guide orient="horz" pos="2160"/>
        <p:guide pos="2880"/>
      </p:guideLst>
    </p:cSldViewPr>
  </p:slideViewPr>
  <p:notesTextViewPr>
    <p:cViewPr>
      <p:scale>
        <a:sx n="100" d="100"/>
        <a:sy n="100" d="100"/>
      </p:scale>
      <p:origin x="0" y="0"/>
    </p:cViewPr>
  </p:notesTextViewPr>
  <p:sorterViewPr>
    <p:cViewPr>
      <p:scale>
        <a:sx n="141" d="100"/>
        <a:sy n="141"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8E7EDD-6406-4A41-9393-8F7AD46F97CF}" type="datetimeFigureOut">
              <a:rPr lang="en-US" smtClean="0"/>
              <a:t>10/7/15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C6EE63-5EE6-514E-80CC-4C87CFA5CAFF}" type="slidenum">
              <a:rPr lang="en-US" smtClean="0"/>
              <a:t>‹#›</a:t>
            </a:fld>
            <a:endParaRPr lang="en-US"/>
          </a:p>
        </p:txBody>
      </p:sp>
    </p:spTree>
    <p:extLst>
      <p:ext uri="{BB962C8B-B14F-4D97-AF65-F5344CB8AC3E}">
        <p14:creationId xmlns:p14="http://schemas.microsoft.com/office/powerpoint/2010/main" val="27553355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6EE63-5EE6-514E-80CC-4C87CFA5CAFF}" type="slidenum">
              <a:rPr lang="en-US" smtClean="0"/>
              <a:t>16</a:t>
            </a:fld>
            <a:endParaRPr lang="en-US"/>
          </a:p>
        </p:txBody>
      </p:sp>
    </p:spTree>
    <p:extLst>
      <p:ext uri="{BB962C8B-B14F-4D97-AF65-F5344CB8AC3E}">
        <p14:creationId xmlns:p14="http://schemas.microsoft.com/office/powerpoint/2010/main" val="1233620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it</a:t>
            </a:r>
            <a:r>
              <a:rPr lang="en-US" baseline="0" dirty="0" smtClean="0"/>
              <a:t> is and what it could be. There’s a direction to it, not just statement of what it is. </a:t>
            </a:r>
          </a:p>
          <a:p>
            <a:r>
              <a:rPr lang="en-US" baseline="0" dirty="0" smtClean="0"/>
              <a:t>Coaching is not just feedback, it’s pointing them to the right way. </a:t>
            </a:r>
          </a:p>
          <a:p>
            <a:endParaRPr lang="en-US" baseline="0" dirty="0" smtClean="0"/>
          </a:p>
          <a:p>
            <a:r>
              <a:rPr lang="en-US" baseline="0" dirty="0" smtClean="0"/>
              <a:t>EXPERIENCE (the verb) rather than facts ; emotions over facts. REACTIONS. </a:t>
            </a:r>
          </a:p>
          <a:p>
            <a:endParaRPr lang="en-US" baseline="0" dirty="0" smtClean="0"/>
          </a:p>
          <a:p>
            <a:r>
              <a:rPr lang="en-US" baseline="0" dirty="0" smtClean="0"/>
              <a:t>UNDERSTANDING – where you start (knowing the thing (code &amp; environment), knowing the user, knowing the problems, knowing the developers (how to help them and what they do so that you can efficiently test), knowing the hackers (weird use cases outside common ‘have you tried reading it upside down’) , knowing all stakeholders, knowing the business priorities)</a:t>
            </a:r>
          </a:p>
          <a:p>
            <a:endParaRPr lang="en-US" baseline="0" dirty="0" smtClean="0"/>
          </a:p>
          <a:p>
            <a:r>
              <a:rPr lang="en-US" baseline="0" dirty="0" smtClean="0"/>
              <a:t> </a:t>
            </a:r>
          </a:p>
        </p:txBody>
      </p:sp>
      <p:sp>
        <p:nvSpPr>
          <p:cNvPr id="4" name="Slide Number Placeholder 3"/>
          <p:cNvSpPr>
            <a:spLocks noGrp="1"/>
          </p:cNvSpPr>
          <p:nvPr>
            <p:ph type="sldNum" sz="quarter" idx="10"/>
          </p:nvPr>
        </p:nvSpPr>
        <p:spPr/>
        <p:txBody>
          <a:bodyPr/>
          <a:lstStyle/>
          <a:p>
            <a:fld id="{DDB516CE-D814-CC47-9A3A-08F3D723435B}" type="slidenum">
              <a:rPr lang="en-US" smtClean="0"/>
              <a:pPr/>
              <a:t>21</a:t>
            </a:fld>
            <a:endParaRPr lang="en-US"/>
          </a:p>
        </p:txBody>
      </p:sp>
    </p:spTree>
    <p:extLst>
      <p:ext uri="{BB962C8B-B14F-4D97-AF65-F5344CB8AC3E}">
        <p14:creationId xmlns:p14="http://schemas.microsoft.com/office/powerpoint/2010/main" val="3738914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B7CABD0F-E43C-9343-80E3-B733E3541CC1}" type="datetimeFigureOut">
              <a:rPr lang="en-US" smtClean="0"/>
              <a:t>10/7/15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1235116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B7CABD0F-E43C-9343-80E3-B733E3541CC1}" type="datetimeFigureOut">
              <a:rPr lang="en-US" smtClean="0"/>
              <a:t>10/7/15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163732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B7CABD0F-E43C-9343-80E3-B733E3541CC1}" type="datetimeFigureOut">
              <a:rPr lang="en-US" smtClean="0"/>
              <a:t>10/7/15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235806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B7CABD0F-E43C-9343-80E3-B733E3541CC1}" type="datetimeFigureOut">
              <a:rPr lang="en-US" smtClean="0"/>
              <a:t>10/7/15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89459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B7CABD0F-E43C-9343-80E3-B733E3541CC1}" type="datetimeFigureOut">
              <a:rPr lang="en-US" smtClean="0"/>
              <a:t>10/7/15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3013820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B7CABD0F-E43C-9343-80E3-B733E3541CC1}" type="datetimeFigureOut">
              <a:rPr lang="en-US" smtClean="0"/>
              <a:t>10/7/15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763586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B7CABD0F-E43C-9343-80E3-B733E3541CC1}" type="datetimeFigureOut">
              <a:rPr lang="en-US" smtClean="0"/>
              <a:t>10/7/15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392364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B7CABD0F-E43C-9343-80E3-B733E3541CC1}" type="datetimeFigureOut">
              <a:rPr lang="en-US" smtClean="0"/>
              <a:t>10/7/15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3052916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ABD0F-E43C-9343-80E3-B733E3541CC1}" type="datetimeFigureOut">
              <a:rPr lang="en-US" smtClean="0"/>
              <a:t>10/7/15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910850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B7CABD0F-E43C-9343-80E3-B733E3541CC1}" type="datetimeFigureOut">
              <a:rPr lang="en-US" smtClean="0"/>
              <a:t>10/7/15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417020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B7CABD0F-E43C-9343-80E3-B733E3541CC1}" type="datetimeFigureOut">
              <a:rPr lang="en-US" smtClean="0"/>
              <a:t>10/7/15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8405059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CABD0F-E43C-9343-80E3-B733E3541CC1}" type="datetimeFigureOut">
              <a:rPr lang="en-US" smtClean="0"/>
              <a:t>10/7/15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D41B9D-205A-8042-9B68-3F117E5A28F2}" type="slidenum">
              <a:rPr lang="en-US" smtClean="0"/>
              <a:t>‹#›</a:t>
            </a:fld>
            <a:endParaRPr lang="en-US"/>
          </a:p>
        </p:txBody>
      </p:sp>
    </p:spTree>
    <p:extLst>
      <p:ext uri="{BB962C8B-B14F-4D97-AF65-F5344CB8AC3E}">
        <p14:creationId xmlns:p14="http://schemas.microsoft.com/office/powerpoint/2010/main" val="1043338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4"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jpeg"/><Relationship Id="rId5"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microsoft.com/office/2007/relationships/hdphoto" Target="../media/hdphoto4.wdp"/><Relationship Id="rId4" Type="http://schemas.openxmlformats.org/officeDocument/2006/relationships/image" Target="../media/image15.jpeg"/><Relationship Id="rId5" Type="http://schemas.microsoft.com/office/2007/relationships/hdphoto" Target="../media/hdphoto5.wdp"/><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4" Type="http://schemas.microsoft.com/office/2007/relationships/hdphoto" Target="../media/hdphoto6.wdp"/><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6858000"/>
          </a:xfrm>
          <a:prstGeom prst="rect">
            <a:avLst/>
          </a:prstGeom>
        </p:spPr>
      </p:pic>
      <p:sp>
        <p:nvSpPr>
          <p:cNvPr id="5" name="Rectangle 4"/>
          <p:cNvSpPr/>
          <p:nvPr/>
        </p:nvSpPr>
        <p:spPr>
          <a:xfrm>
            <a:off x="2862381" y="3886200"/>
            <a:ext cx="3467111" cy="1273677"/>
          </a:xfrm>
          <a:prstGeom prst="rect">
            <a:avLst/>
          </a:prstGeom>
          <a:solidFill>
            <a:srgbClr val="FFFFFF">
              <a:alpha val="77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ubtitle 6"/>
          <p:cNvSpPr>
            <a:spLocks noGrp="1"/>
          </p:cNvSpPr>
          <p:nvPr>
            <p:ph type="subTitle" idx="1"/>
          </p:nvPr>
        </p:nvSpPr>
        <p:spPr>
          <a:xfrm>
            <a:off x="1371600" y="3886200"/>
            <a:ext cx="4776474" cy="1273677"/>
          </a:xfrm>
        </p:spPr>
        <p:txBody>
          <a:bodyPr>
            <a:normAutofit/>
          </a:bodyPr>
          <a:lstStyle/>
          <a:p>
            <a:pPr algn="r"/>
            <a:r>
              <a:rPr lang="en-US" dirty="0" smtClean="0">
                <a:solidFill>
                  <a:schemeClr val="tx1">
                    <a:lumMod val="75000"/>
                    <a:lumOff val="25000"/>
                  </a:schemeClr>
                </a:solidFill>
              </a:rPr>
              <a:t>@</a:t>
            </a:r>
            <a:r>
              <a:rPr lang="en-US" dirty="0" err="1" smtClean="0">
                <a:solidFill>
                  <a:schemeClr val="tx1">
                    <a:lumMod val="75000"/>
                    <a:lumOff val="25000"/>
                  </a:schemeClr>
                </a:solidFill>
              </a:rPr>
              <a:t>maaretp</a:t>
            </a:r>
            <a:endParaRPr lang="en-US" dirty="0" smtClean="0">
              <a:solidFill>
                <a:schemeClr val="tx1">
                  <a:lumMod val="75000"/>
                  <a:lumOff val="25000"/>
                </a:schemeClr>
              </a:solidFill>
            </a:endParaRPr>
          </a:p>
          <a:p>
            <a:pPr algn="r"/>
            <a:r>
              <a:rPr lang="en-US" dirty="0" smtClean="0">
                <a:solidFill>
                  <a:schemeClr val="tx1">
                    <a:lumMod val="75000"/>
                    <a:lumOff val="25000"/>
                  </a:schemeClr>
                </a:solidFill>
              </a:rPr>
              <a:t>@LlewellynFalco</a:t>
            </a:r>
          </a:p>
          <a:p>
            <a:pPr algn="r"/>
            <a:endParaRPr lang="en-US" sz="2200" dirty="0" smtClean="0">
              <a:solidFill>
                <a:schemeClr val="tx1">
                  <a:lumMod val="75000"/>
                  <a:lumOff val="25000"/>
                </a:schemeClr>
              </a:solidFill>
            </a:endParaRPr>
          </a:p>
          <a:p>
            <a:pPr algn="r"/>
            <a:endParaRPr lang="en-US" sz="2200" dirty="0">
              <a:solidFill>
                <a:schemeClr val="tx1">
                  <a:lumMod val="75000"/>
                  <a:lumOff val="25000"/>
                </a:schemeClr>
              </a:solidFill>
            </a:endParaRPr>
          </a:p>
        </p:txBody>
      </p:sp>
    </p:spTree>
    <p:extLst>
      <p:ext uri="{BB962C8B-B14F-4D97-AF65-F5344CB8AC3E}">
        <p14:creationId xmlns:p14="http://schemas.microsoft.com/office/powerpoint/2010/main" val="22038427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cintosh HD:Users:llewellyn:Pictures:Koans Randori Images:navigator.png"/>
          <p:cNvPicPr/>
          <p:nvPr/>
        </p:nvPicPr>
        <p:blipFill rotWithShape="1">
          <a:blip r:embed="rId2">
            <a:extLst>
              <a:ext uri="{28A0092B-C50C-407E-A947-70E740481C1C}">
                <a14:useLocalDpi xmlns:a14="http://schemas.microsoft.com/office/drawing/2010/main" val="0"/>
              </a:ext>
            </a:extLst>
          </a:blip>
          <a:srcRect t="13400" b="41812"/>
          <a:stretch/>
        </p:blipFill>
        <p:spPr bwMode="auto">
          <a:xfrm>
            <a:off x="844251" y="846541"/>
            <a:ext cx="7609982" cy="4414113"/>
          </a:xfrm>
          <a:prstGeom prst="rect">
            <a:avLst/>
          </a:prstGeom>
          <a:noFill/>
          <a:ln>
            <a:noFill/>
          </a:ln>
        </p:spPr>
      </p:pic>
      <p:sp>
        <p:nvSpPr>
          <p:cNvPr id="4" name="Rectangle 3"/>
          <p:cNvSpPr/>
          <p:nvPr/>
        </p:nvSpPr>
        <p:spPr>
          <a:xfrm>
            <a:off x="844251" y="6488668"/>
            <a:ext cx="8299749" cy="584776"/>
          </a:xfrm>
          <a:prstGeom prst="rect">
            <a:avLst/>
          </a:prstGeom>
        </p:spPr>
        <p:txBody>
          <a:bodyPr wrap="square">
            <a:spAutoFit/>
          </a:bodyPr>
          <a:lstStyle/>
          <a:p>
            <a:pPr algn="r"/>
            <a:r>
              <a:rPr lang="en-US" sz="1600" dirty="0" smtClean="0"/>
              <a:t>* http://visible-</a:t>
            </a:r>
            <a:r>
              <a:rPr lang="en-US" sz="1600" dirty="0" err="1" smtClean="0"/>
              <a:t>quality.blogspot.fi</a:t>
            </a:r>
            <a:r>
              <a:rPr lang="en-US" sz="1600" dirty="0" smtClean="0"/>
              <a:t>/2015/09/my-first-full-day-of-mob-</a:t>
            </a:r>
            <a:r>
              <a:rPr lang="en-US" sz="1600" dirty="0" err="1" smtClean="0"/>
              <a:t>programming.html</a:t>
            </a:r>
            <a:endParaRPr lang="en-US" sz="1600" dirty="0" smtClean="0"/>
          </a:p>
          <a:p>
            <a:pPr algn="r"/>
            <a:endParaRPr lang="en-US" sz="1600" dirty="0"/>
          </a:p>
        </p:txBody>
      </p:sp>
      <p:sp>
        <p:nvSpPr>
          <p:cNvPr id="6" name="Oval Callout 5"/>
          <p:cNvSpPr/>
          <p:nvPr/>
        </p:nvSpPr>
        <p:spPr>
          <a:xfrm>
            <a:off x="985354" y="1027943"/>
            <a:ext cx="2824436" cy="2217136"/>
          </a:xfrm>
          <a:prstGeom prst="wedgeEllipse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That would’ve been a nasty one to find later</a:t>
            </a:r>
            <a:endParaRPr lang="en-US" sz="2400" dirty="0"/>
          </a:p>
        </p:txBody>
      </p:sp>
    </p:spTree>
    <p:extLst>
      <p:ext uri="{BB962C8B-B14F-4D97-AF65-F5344CB8AC3E}">
        <p14:creationId xmlns:p14="http://schemas.microsoft.com/office/powerpoint/2010/main" val="4555158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7"/>
            <a:ext cx="8229600" cy="6162777"/>
          </a:xfrm>
        </p:spPr>
        <p:txBody>
          <a:bodyPr>
            <a:normAutofit/>
          </a:bodyPr>
          <a:lstStyle/>
          <a:p>
            <a:r>
              <a:rPr lang="en-US" dirty="0" smtClean="0"/>
              <a:t>Co-creation </a:t>
            </a:r>
            <a:br>
              <a:rPr lang="en-US" dirty="0" smtClean="0"/>
            </a:br>
            <a:r>
              <a:rPr lang="en-US" sz="3200" dirty="0" smtClean="0"/>
              <a:t>vs. </a:t>
            </a:r>
            <a:r>
              <a:rPr lang="en-US" dirty="0" smtClean="0"/>
              <a:t/>
            </a:r>
            <a:br>
              <a:rPr lang="en-US" dirty="0" smtClean="0"/>
            </a:br>
            <a:r>
              <a:rPr lang="en-US" dirty="0" smtClean="0"/>
              <a:t>Collaboration</a:t>
            </a:r>
            <a:endParaRPr lang="en-US" dirty="0"/>
          </a:p>
        </p:txBody>
      </p:sp>
    </p:spTree>
    <p:extLst>
      <p:ext uri="{BB962C8B-B14F-4D97-AF65-F5344CB8AC3E}">
        <p14:creationId xmlns:p14="http://schemas.microsoft.com/office/powerpoint/2010/main" val="71011321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Tales from Developer Tester Collaboration</a:t>
            </a:r>
            <a:endParaRPr lang="en-US" dirty="0"/>
          </a:p>
        </p:txBody>
      </p:sp>
      <p:sp>
        <p:nvSpPr>
          <p:cNvPr id="3" name="Subtitle 2"/>
          <p:cNvSpPr>
            <a:spLocks noGrp="1"/>
          </p:cNvSpPr>
          <p:nvPr>
            <p:ph type="subTitle" idx="1"/>
          </p:nvPr>
        </p:nvSpPr>
        <p:spPr/>
        <p:txBody>
          <a:bodyPr/>
          <a:lstStyle/>
          <a:p>
            <a:r>
              <a:rPr lang="en-US" dirty="0" err="1" smtClean="0"/>
              <a:t>Maaret</a:t>
            </a:r>
            <a:r>
              <a:rPr lang="en-US" dirty="0" smtClean="0"/>
              <a:t> </a:t>
            </a:r>
            <a:r>
              <a:rPr lang="en-US" dirty="0" err="1" smtClean="0"/>
              <a:t>Pyhäjärvi</a:t>
            </a:r>
            <a:r>
              <a:rPr lang="en-US" dirty="0" smtClean="0"/>
              <a:t> &amp; Llewellyn Falco</a:t>
            </a:r>
            <a:endParaRPr lang="en-US" dirty="0"/>
          </a:p>
        </p:txBody>
      </p:sp>
    </p:spTree>
    <p:extLst>
      <p:ext uri="{BB962C8B-B14F-4D97-AF65-F5344CB8AC3E}">
        <p14:creationId xmlns:p14="http://schemas.microsoft.com/office/powerpoint/2010/main" val="217745460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600450"/>
            <a:ext cx="7772400" cy="1470025"/>
          </a:xfrm>
        </p:spPr>
        <p:txBody>
          <a:bodyPr/>
          <a:lstStyle/>
          <a:p>
            <a:r>
              <a:rPr lang="en-US" dirty="0" smtClean="0"/>
              <a:t>1</a:t>
            </a:r>
            <a:r>
              <a:rPr lang="en-US" baseline="30000" dirty="0" smtClean="0"/>
              <a:t>st</a:t>
            </a:r>
            <a:r>
              <a:rPr lang="en-US" dirty="0" smtClean="0"/>
              <a:t> session on unit testing</a:t>
            </a:r>
            <a:endParaRPr lang="en-US" dirty="0"/>
          </a:p>
        </p:txBody>
      </p:sp>
      <p:pic>
        <p:nvPicPr>
          <p:cNvPr id="4" name="Picture 3"/>
          <p:cNvPicPr>
            <a:picLocks noChangeAspect="1"/>
          </p:cNvPicPr>
          <p:nvPr/>
        </p:nvPicPr>
        <p:blipFill>
          <a:blip r:embed="rId2"/>
          <a:stretch>
            <a:fillRect/>
          </a:stretch>
        </p:blipFill>
        <p:spPr>
          <a:xfrm>
            <a:off x="5624417" y="553742"/>
            <a:ext cx="3251200" cy="3251200"/>
          </a:xfrm>
          <a:prstGeom prst="rect">
            <a:avLst/>
          </a:prstGeom>
        </p:spPr>
      </p:pic>
      <p:sp>
        <p:nvSpPr>
          <p:cNvPr id="5" name="Rectangle 4"/>
          <p:cNvSpPr/>
          <p:nvPr/>
        </p:nvSpPr>
        <p:spPr>
          <a:xfrm>
            <a:off x="1411032" y="6418666"/>
            <a:ext cx="7732967" cy="338554"/>
          </a:xfrm>
          <a:prstGeom prst="rect">
            <a:avLst/>
          </a:prstGeom>
        </p:spPr>
        <p:txBody>
          <a:bodyPr wrap="square">
            <a:spAutoFit/>
          </a:bodyPr>
          <a:lstStyle/>
          <a:p>
            <a:pPr algn="r"/>
            <a:r>
              <a:rPr lang="en-US" sz="1600" dirty="0" smtClean="0"/>
              <a:t>  * http://visible-</a:t>
            </a:r>
            <a:r>
              <a:rPr lang="en-US" sz="1600" dirty="0" err="1" smtClean="0"/>
              <a:t>quality.blogspot.fi</a:t>
            </a:r>
            <a:r>
              <a:rPr lang="en-US" sz="1600" dirty="0" smtClean="0"/>
              <a:t>/2015/01/a-learning-journey-with-unit-tests-</a:t>
            </a:r>
            <a:r>
              <a:rPr lang="en-US" sz="1600" dirty="0" err="1" smtClean="0"/>
              <a:t>just.html</a:t>
            </a:r>
            <a:endParaRPr lang="en-US" sz="1600" dirty="0"/>
          </a:p>
        </p:txBody>
      </p:sp>
    </p:spTree>
    <p:extLst>
      <p:ext uri="{BB962C8B-B14F-4D97-AF65-F5344CB8AC3E}">
        <p14:creationId xmlns:p14="http://schemas.microsoft.com/office/powerpoint/2010/main" val="297542586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Style Pairing</a:t>
            </a:r>
            <a:endParaRPr lang="en-US" dirty="0"/>
          </a:p>
        </p:txBody>
      </p:sp>
      <p:pic>
        <p:nvPicPr>
          <p:cNvPr id="5" name="Picture 4"/>
          <p:cNvPicPr>
            <a:picLocks noChangeAspect="1"/>
          </p:cNvPicPr>
          <p:nvPr/>
        </p:nvPicPr>
        <p:blipFill>
          <a:blip r:embed="rId2"/>
          <a:stretch>
            <a:fillRect/>
          </a:stretch>
        </p:blipFill>
        <p:spPr>
          <a:xfrm>
            <a:off x="1926224" y="3170072"/>
            <a:ext cx="4507805" cy="3058059"/>
          </a:xfrm>
          <a:prstGeom prst="rect">
            <a:avLst/>
          </a:prstGeom>
        </p:spPr>
      </p:pic>
      <p:sp>
        <p:nvSpPr>
          <p:cNvPr id="6" name="TextBox 5"/>
          <p:cNvSpPr txBox="1"/>
          <p:nvPr/>
        </p:nvSpPr>
        <p:spPr>
          <a:xfrm>
            <a:off x="624886" y="1395590"/>
            <a:ext cx="7619580" cy="1754327"/>
          </a:xfrm>
          <a:prstGeom prst="rect">
            <a:avLst/>
          </a:prstGeom>
          <a:noFill/>
        </p:spPr>
        <p:txBody>
          <a:bodyPr wrap="square" rtlCol="0">
            <a:spAutoFit/>
          </a:bodyPr>
          <a:lstStyle/>
          <a:p>
            <a:pPr algn="ctr"/>
            <a:r>
              <a:rPr lang="en-US" sz="3600" dirty="0" smtClean="0">
                <a:latin typeface="Arial"/>
                <a:cs typeface="Arial"/>
              </a:rPr>
              <a:t>“For an idea to go from your head to the computer it </a:t>
            </a:r>
            <a:r>
              <a:rPr lang="en-US" sz="3600" b="1" i="1" dirty="0" smtClean="0">
                <a:latin typeface="Arial"/>
                <a:cs typeface="Arial"/>
              </a:rPr>
              <a:t>must</a:t>
            </a:r>
            <a:r>
              <a:rPr lang="en-US" sz="3600" dirty="0" smtClean="0">
                <a:latin typeface="Arial"/>
                <a:cs typeface="Arial"/>
              </a:rPr>
              <a:t> go though someone else’s hands”</a:t>
            </a:r>
            <a:endParaRPr lang="en-US" sz="3600" dirty="0">
              <a:latin typeface="Arial"/>
              <a:cs typeface="Arial"/>
            </a:endParaRPr>
          </a:p>
        </p:txBody>
      </p:sp>
      <p:sp>
        <p:nvSpPr>
          <p:cNvPr id="7" name="Rectangle 6"/>
          <p:cNvSpPr/>
          <p:nvPr/>
        </p:nvSpPr>
        <p:spPr>
          <a:xfrm>
            <a:off x="1411032" y="6418666"/>
            <a:ext cx="7732967" cy="338554"/>
          </a:xfrm>
          <a:prstGeom prst="rect">
            <a:avLst/>
          </a:prstGeom>
        </p:spPr>
        <p:txBody>
          <a:bodyPr wrap="square">
            <a:spAutoFit/>
          </a:bodyPr>
          <a:lstStyle/>
          <a:p>
            <a:pPr algn="r"/>
            <a:r>
              <a:rPr lang="en-US" sz="1600" dirty="0" smtClean="0"/>
              <a:t>  *http://</a:t>
            </a:r>
            <a:r>
              <a:rPr lang="en-US" sz="1600" dirty="0" err="1" smtClean="0"/>
              <a:t>llewellynfalco.blogspot.fi</a:t>
            </a:r>
            <a:r>
              <a:rPr lang="en-US" sz="1600" dirty="0" smtClean="0"/>
              <a:t>/2014/06/</a:t>
            </a:r>
            <a:r>
              <a:rPr lang="en-US" sz="1600" dirty="0" err="1" smtClean="0"/>
              <a:t>llewellyns</a:t>
            </a:r>
            <a:r>
              <a:rPr lang="en-US" sz="1600" dirty="0" smtClean="0"/>
              <a:t>-strong-style-</a:t>
            </a:r>
            <a:r>
              <a:rPr lang="en-US" sz="1600" dirty="0" err="1" smtClean="0"/>
              <a:t>pairing.html</a:t>
            </a:r>
            <a:endParaRPr lang="en-US" sz="1600" dirty="0"/>
          </a:p>
        </p:txBody>
      </p:sp>
    </p:spTree>
    <p:extLst>
      <p:ext uri="{BB962C8B-B14F-4D97-AF65-F5344CB8AC3E}">
        <p14:creationId xmlns:p14="http://schemas.microsoft.com/office/powerpoint/2010/main" val="158732040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Farming vs. Hunting</a:t>
            </a:r>
            <a:endParaRPr lang="en-US" dirty="0"/>
          </a:p>
        </p:txBody>
      </p:sp>
      <p:pic>
        <p:nvPicPr>
          <p:cNvPr id="4" name="Picture 3"/>
          <p:cNvPicPr>
            <a:picLocks noChangeAspect="1"/>
          </p:cNvPicPr>
          <p:nvPr/>
        </p:nvPicPr>
        <p:blipFill rotWithShape="1">
          <a:blip r:embed="rId2"/>
          <a:srcRect l="19027" t="3696" r="30887" b="8509"/>
          <a:stretch/>
        </p:blipFill>
        <p:spPr>
          <a:xfrm>
            <a:off x="6067443" y="1639352"/>
            <a:ext cx="2116551" cy="3875018"/>
          </a:xfrm>
          <a:prstGeom prst="rect">
            <a:avLst/>
          </a:prstGeom>
        </p:spPr>
      </p:pic>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747307" y="1926353"/>
            <a:ext cx="3485794" cy="3480431"/>
          </a:xfrm>
          <a:prstGeom prst="rect">
            <a:avLst/>
          </a:prstGeom>
        </p:spPr>
      </p:pic>
    </p:spTree>
    <p:extLst>
      <p:ext uri="{BB962C8B-B14F-4D97-AF65-F5344CB8AC3E}">
        <p14:creationId xmlns:p14="http://schemas.microsoft.com/office/powerpoint/2010/main" val="294287532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at me” Pairing</a:t>
            </a:r>
            <a:endParaRPr lang="en-US" dirty="0"/>
          </a:p>
        </p:txBody>
      </p:sp>
      <p:pic>
        <p:nvPicPr>
          <p:cNvPr id="4" name="Picture 3"/>
          <p:cNvPicPr>
            <a:picLocks noChangeAspect="1"/>
          </p:cNvPicPr>
          <p:nvPr/>
        </p:nvPicPr>
        <p:blipFill>
          <a:blip r:embed="rId3"/>
          <a:stretch>
            <a:fillRect/>
          </a:stretch>
        </p:blipFill>
        <p:spPr>
          <a:xfrm>
            <a:off x="1600200" y="1417638"/>
            <a:ext cx="5943600" cy="4787900"/>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rot="16200000">
            <a:off x="-1667245" y="2946147"/>
            <a:ext cx="5448300" cy="1651000"/>
          </a:xfrm>
          <a:prstGeom prst="rect">
            <a:avLst/>
          </a:prstGeom>
        </p:spPr>
      </p:pic>
      <p:sp>
        <p:nvSpPr>
          <p:cNvPr id="6" name="Rectangle 5"/>
          <p:cNvSpPr/>
          <p:nvPr/>
        </p:nvSpPr>
        <p:spPr>
          <a:xfrm>
            <a:off x="5664290" y="5381590"/>
            <a:ext cx="2035920" cy="111420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842096" y="5381590"/>
            <a:ext cx="2035920" cy="111420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727930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6264048"/>
          </a:xfrm>
        </p:spPr>
        <p:txBody>
          <a:bodyPr/>
          <a:lstStyle/>
          <a:p>
            <a:r>
              <a:rPr lang="en-US" dirty="0" smtClean="0"/>
              <a:t>Why are we having issues?</a:t>
            </a:r>
            <a:endParaRPr lang="en-US" dirty="0"/>
          </a:p>
        </p:txBody>
      </p:sp>
    </p:spTree>
    <p:extLst>
      <p:ext uri="{BB962C8B-B14F-4D97-AF65-F5344CB8AC3E}">
        <p14:creationId xmlns:p14="http://schemas.microsoft.com/office/powerpoint/2010/main" val="345640661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became how we are</a:t>
            </a:r>
            <a:endParaRPr lang="en-US" dirty="0"/>
          </a:p>
        </p:txBody>
      </p:sp>
      <p:pic>
        <p:nvPicPr>
          <p:cNvPr id="5" name="Picture 4" descr="IMG_0241.PNG"/>
          <p:cNvPicPr>
            <a:picLocks noChangeAspect="1"/>
          </p:cNvPicPr>
          <p:nvPr/>
        </p:nvPicPr>
        <p:blipFill rotWithShape="1">
          <a:blip r:embed="rId2">
            <a:alphaModFix amt="77000"/>
            <a:biLevel thresh="75000"/>
            <a:extLst>
              <a:ext uri="{28A0092B-C50C-407E-A947-70E740481C1C}">
                <a14:useLocalDpi xmlns:a14="http://schemas.microsoft.com/office/drawing/2010/main" val="0"/>
              </a:ext>
            </a:extLst>
          </a:blip>
          <a:srcRect l="3223" t="7053" b="18296"/>
          <a:stretch/>
        </p:blipFill>
        <p:spPr>
          <a:xfrm>
            <a:off x="947407" y="1744231"/>
            <a:ext cx="7193017" cy="4161409"/>
          </a:xfrm>
          <a:prstGeom prst="rect">
            <a:avLst/>
          </a:prstGeom>
        </p:spPr>
      </p:pic>
    </p:spTree>
    <p:extLst>
      <p:ext uri="{BB962C8B-B14F-4D97-AF65-F5344CB8AC3E}">
        <p14:creationId xmlns:p14="http://schemas.microsoft.com/office/powerpoint/2010/main" val="385068379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Testing</a:t>
            </a:r>
            <a:endParaRPr lang="en-US" dirty="0"/>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606863" y="2651333"/>
            <a:ext cx="3626237" cy="2643336"/>
          </a:xfrm>
          <a:prstGeom prst="rect">
            <a:avLst/>
          </a:prstGeom>
        </p:spPr>
      </p:pic>
      <p:pic>
        <p:nvPicPr>
          <p:cNvPr id="6" name="Picture 5" descr="Screen Shot 2015-09-10 at 11.41.00.png"/>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4859974" y="1316858"/>
            <a:ext cx="4211893" cy="5440362"/>
          </a:xfrm>
          <a:prstGeom prst="rect">
            <a:avLst/>
          </a:prstGeom>
        </p:spPr>
      </p:pic>
    </p:spTree>
    <p:extLst>
      <p:ext uri="{BB962C8B-B14F-4D97-AF65-F5344CB8AC3E}">
        <p14:creationId xmlns:p14="http://schemas.microsoft.com/office/powerpoint/2010/main" val="102542866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7"/>
            <a:ext cx="8229600" cy="6220505"/>
          </a:xfrm>
        </p:spPr>
        <p:txBody>
          <a:bodyPr>
            <a:normAutofit/>
          </a:bodyPr>
          <a:lstStyle/>
          <a:p>
            <a:r>
              <a:rPr lang="en-US" dirty="0" smtClean="0"/>
              <a:t>Developing a new feature</a:t>
            </a:r>
            <a:endParaRPr lang="en-US" dirty="0"/>
          </a:p>
        </p:txBody>
      </p:sp>
    </p:spTree>
    <p:extLst>
      <p:ext uri="{BB962C8B-B14F-4D97-AF65-F5344CB8AC3E}">
        <p14:creationId xmlns:p14="http://schemas.microsoft.com/office/powerpoint/2010/main" val="77272212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Excel</a:t>
            </a:r>
            <a:endParaRPr lang="en-US" dirty="0"/>
          </a:p>
        </p:txBody>
      </p:sp>
      <p:pic>
        <p:nvPicPr>
          <p:cNvPr id="5" name="Picture 4" descr="small mo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609" y="1417638"/>
            <a:ext cx="6269019" cy="5260936"/>
          </a:xfrm>
          <a:prstGeom prst="rect">
            <a:avLst/>
          </a:prstGeom>
        </p:spPr>
      </p:pic>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tretch>
            <a:fillRect/>
          </a:stretch>
        </p:blipFill>
        <p:spPr>
          <a:xfrm>
            <a:off x="4282236" y="2090313"/>
            <a:ext cx="1503300" cy="1503300"/>
          </a:xfrm>
          <a:prstGeom prst="rect">
            <a:avLst/>
          </a:prstGeom>
        </p:spPr>
      </p:pic>
    </p:spTree>
    <p:extLst>
      <p:ext uri="{BB962C8B-B14F-4D97-AF65-F5344CB8AC3E}">
        <p14:creationId xmlns:p14="http://schemas.microsoft.com/office/powerpoint/2010/main" val="416412017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p Arrow 6"/>
          <p:cNvSpPr/>
          <p:nvPr/>
        </p:nvSpPr>
        <p:spPr>
          <a:xfrm>
            <a:off x="1297407" y="1615628"/>
            <a:ext cx="1036969" cy="3539546"/>
          </a:xfrm>
          <a:prstGeom prst="upArrow">
            <a:avLst/>
          </a:prstGeom>
          <a:gradFill>
            <a:gsLst>
              <a:gs pos="99000">
                <a:schemeClr val="tx1"/>
              </a:gs>
              <a:gs pos="100000">
                <a:schemeClr val="accent1">
                  <a:shade val="93000"/>
                  <a:satMod val="130000"/>
                </a:schemeClr>
              </a:gs>
              <a:gs pos="53000">
                <a:srgbClr val="575757"/>
              </a:gs>
              <a:gs pos="19000">
                <a:schemeClr val="bg1"/>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Up Arrow 7"/>
          <p:cNvSpPr/>
          <p:nvPr/>
        </p:nvSpPr>
        <p:spPr>
          <a:xfrm rot="10800000">
            <a:off x="6710787" y="1600200"/>
            <a:ext cx="1036969" cy="4525963"/>
          </a:xfrm>
          <a:prstGeom prst="upArrow">
            <a:avLst/>
          </a:prstGeom>
          <a:gradFill>
            <a:gsLst>
              <a:gs pos="99000">
                <a:schemeClr val="tx1"/>
              </a:gs>
              <a:gs pos="100000">
                <a:schemeClr val="accent1">
                  <a:shade val="93000"/>
                  <a:satMod val="130000"/>
                </a:schemeClr>
              </a:gs>
              <a:gs pos="53000">
                <a:srgbClr val="575757"/>
              </a:gs>
              <a:gs pos="19000">
                <a:schemeClr val="bg1"/>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p:txBody>
          <a:bodyPr/>
          <a:lstStyle/>
          <a:p>
            <a:r>
              <a:rPr lang="en-US" dirty="0" smtClean="0"/>
              <a:t>What Testing Gives Us</a:t>
            </a:r>
            <a:endParaRPr lang="en-US" dirty="0"/>
          </a:p>
        </p:txBody>
      </p:sp>
      <p:sp>
        <p:nvSpPr>
          <p:cNvPr id="5" name="TextBox 4"/>
          <p:cNvSpPr txBox="1"/>
          <p:nvPr/>
        </p:nvSpPr>
        <p:spPr>
          <a:xfrm rot="16200000">
            <a:off x="963446" y="2556325"/>
            <a:ext cx="1688683" cy="461665"/>
          </a:xfrm>
          <a:prstGeom prst="rect">
            <a:avLst/>
          </a:prstGeom>
          <a:noFill/>
        </p:spPr>
        <p:txBody>
          <a:bodyPr wrap="none" rtlCol="0">
            <a:spAutoFit/>
          </a:bodyPr>
          <a:lstStyle/>
          <a:p>
            <a:r>
              <a:rPr lang="en-US" sz="2400" dirty="0" smtClean="0">
                <a:solidFill>
                  <a:srgbClr val="FFFFFF"/>
                </a:solidFill>
              </a:rPr>
              <a:t>Unit Testing</a:t>
            </a:r>
            <a:endParaRPr lang="en-US" sz="2400" dirty="0">
              <a:solidFill>
                <a:srgbClr val="FFFFFF"/>
              </a:solidFill>
            </a:endParaRPr>
          </a:p>
        </p:txBody>
      </p:sp>
      <p:sp>
        <p:nvSpPr>
          <p:cNvPr id="6" name="TextBox 5"/>
          <p:cNvSpPr txBox="1"/>
          <p:nvPr/>
        </p:nvSpPr>
        <p:spPr>
          <a:xfrm rot="16200000">
            <a:off x="5898350" y="4215436"/>
            <a:ext cx="2582859" cy="461665"/>
          </a:xfrm>
          <a:prstGeom prst="rect">
            <a:avLst/>
          </a:prstGeom>
          <a:noFill/>
        </p:spPr>
        <p:txBody>
          <a:bodyPr wrap="none" rtlCol="0">
            <a:spAutoFit/>
          </a:bodyPr>
          <a:lstStyle/>
          <a:p>
            <a:r>
              <a:rPr lang="en-US" sz="2400" dirty="0" smtClean="0"/>
              <a:t>Exploratory </a:t>
            </a:r>
            <a:r>
              <a:rPr lang="en-US" sz="2400" dirty="0" smtClean="0">
                <a:solidFill>
                  <a:schemeClr val="bg1"/>
                </a:solidFill>
              </a:rPr>
              <a:t>Testing</a:t>
            </a:r>
            <a:endParaRPr lang="en-US" sz="2400" dirty="0">
              <a:solidFill>
                <a:schemeClr val="bg1"/>
              </a:solidFill>
            </a:endParaRPr>
          </a:p>
        </p:txBody>
      </p:sp>
      <p:sp>
        <p:nvSpPr>
          <p:cNvPr id="17" name="TextBox 16"/>
          <p:cNvSpPr txBox="1"/>
          <p:nvPr/>
        </p:nvSpPr>
        <p:spPr>
          <a:xfrm>
            <a:off x="2154094" y="2147282"/>
            <a:ext cx="2597361" cy="1815882"/>
          </a:xfrm>
          <a:prstGeom prst="rect">
            <a:avLst/>
          </a:prstGeom>
          <a:noFill/>
        </p:spPr>
        <p:txBody>
          <a:bodyPr wrap="none" rtlCol="0">
            <a:spAutoFit/>
          </a:bodyPr>
          <a:lstStyle/>
          <a:p>
            <a:r>
              <a:rPr lang="en-US" sz="2800" dirty="0" smtClean="0"/>
              <a:t>SPEC</a:t>
            </a:r>
          </a:p>
          <a:p>
            <a:r>
              <a:rPr lang="en-US" sz="2800" dirty="0" smtClean="0"/>
              <a:t>FEEDBACK</a:t>
            </a:r>
          </a:p>
          <a:p>
            <a:r>
              <a:rPr lang="en-US" sz="2800" dirty="0" smtClean="0"/>
              <a:t>REGRESSION</a:t>
            </a:r>
          </a:p>
          <a:p>
            <a:r>
              <a:rPr lang="en-US" sz="2800" dirty="0" smtClean="0"/>
              <a:t>GRANULARITY</a:t>
            </a:r>
            <a:endParaRPr lang="en-US" sz="2800" dirty="0"/>
          </a:p>
        </p:txBody>
      </p:sp>
      <p:sp>
        <p:nvSpPr>
          <p:cNvPr id="18" name="TextBox 17"/>
          <p:cNvSpPr txBox="1"/>
          <p:nvPr/>
        </p:nvSpPr>
        <p:spPr>
          <a:xfrm>
            <a:off x="3174859" y="3829387"/>
            <a:ext cx="3749878" cy="1815882"/>
          </a:xfrm>
          <a:prstGeom prst="rect">
            <a:avLst/>
          </a:prstGeom>
          <a:noFill/>
        </p:spPr>
        <p:txBody>
          <a:bodyPr wrap="square" rtlCol="0">
            <a:spAutoFit/>
          </a:bodyPr>
          <a:lstStyle/>
          <a:p>
            <a:pPr algn="r"/>
            <a:r>
              <a:rPr lang="en-US" sz="2800" dirty="0" smtClean="0"/>
              <a:t>GUIDANCE</a:t>
            </a:r>
          </a:p>
          <a:p>
            <a:pPr algn="r"/>
            <a:r>
              <a:rPr lang="en-US" sz="2800" dirty="0" smtClean="0"/>
              <a:t>UNDERSTANDING</a:t>
            </a:r>
          </a:p>
          <a:p>
            <a:pPr algn="r"/>
            <a:r>
              <a:rPr lang="en-US" sz="2800" dirty="0" smtClean="0"/>
              <a:t>SERENDIPITY</a:t>
            </a:r>
          </a:p>
          <a:p>
            <a:pPr algn="r"/>
            <a:r>
              <a:rPr lang="en-US" sz="2800" dirty="0" smtClean="0"/>
              <a:t>MODELS</a:t>
            </a:r>
          </a:p>
        </p:txBody>
      </p:sp>
      <p:sp>
        <p:nvSpPr>
          <p:cNvPr id="19" name="TextBox 18"/>
          <p:cNvSpPr txBox="1"/>
          <p:nvPr/>
        </p:nvSpPr>
        <p:spPr>
          <a:xfrm>
            <a:off x="759536" y="5155174"/>
            <a:ext cx="2154093" cy="1384995"/>
          </a:xfrm>
          <a:prstGeom prst="rect">
            <a:avLst/>
          </a:prstGeom>
          <a:noFill/>
        </p:spPr>
        <p:txBody>
          <a:bodyPr wrap="square" rtlCol="0">
            <a:spAutoFit/>
          </a:bodyPr>
          <a:lstStyle/>
          <a:p>
            <a:pPr algn="ctr"/>
            <a:r>
              <a:rPr lang="en-US" sz="2800" dirty="0" smtClean="0">
                <a:solidFill>
                  <a:srgbClr val="000000"/>
                </a:solidFill>
              </a:rPr>
              <a:t>Testing as artifact creation</a:t>
            </a:r>
            <a:endParaRPr lang="en-US" sz="2800" dirty="0">
              <a:solidFill>
                <a:srgbClr val="000000"/>
              </a:solidFill>
            </a:endParaRPr>
          </a:p>
        </p:txBody>
      </p:sp>
      <p:sp>
        <p:nvSpPr>
          <p:cNvPr id="20" name="TextBox 19"/>
          <p:cNvSpPr txBox="1"/>
          <p:nvPr/>
        </p:nvSpPr>
        <p:spPr>
          <a:xfrm>
            <a:off x="6069395" y="1397441"/>
            <a:ext cx="2507918" cy="954107"/>
          </a:xfrm>
          <a:prstGeom prst="rect">
            <a:avLst/>
          </a:prstGeom>
          <a:noFill/>
        </p:spPr>
        <p:txBody>
          <a:bodyPr wrap="square" rtlCol="0">
            <a:spAutoFit/>
          </a:bodyPr>
          <a:lstStyle/>
          <a:p>
            <a:pPr algn="ctr"/>
            <a:r>
              <a:rPr lang="en-US" sz="2800" dirty="0" smtClean="0"/>
              <a:t>Testing as performance</a:t>
            </a:r>
            <a:endParaRPr lang="en-US" sz="2800" dirty="0"/>
          </a:p>
        </p:txBody>
      </p:sp>
    </p:spTree>
    <p:extLst>
      <p:ext uri="{BB962C8B-B14F-4D97-AF65-F5344CB8AC3E}">
        <p14:creationId xmlns:p14="http://schemas.microsoft.com/office/powerpoint/2010/main" val="3189813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do this?</a:t>
            </a:r>
            <a:endParaRPr lang="en-US" dirty="0"/>
          </a:p>
        </p:txBody>
      </p:sp>
      <p:sp>
        <p:nvSpPr>
          <p:cNvPr id="3" name="Subtitle 2"/>
          <p:cNvSpPr>
            <a:spLocks noGrp="1"/>
          </p:cNvSpPr>
          <p:nvPr>
            <p:ph type="subTitle" idx="1"/>
          </p:nvPr>
        </p:nvSpPr>
        <p:spPr>
          <a:xfrm>
            <a:off x="-201576" y="3886200"/>
            <a:ext cx="8990298" cy="1752600"/>
          </a:xfrm>
        </p:spPr>
        <p:txBody>
          <a:bodyPr/>
          <a:lstStyle/>
          <a:p>
            <a:r>
              <a:rPr lang="en-US" dirty="0" smtClean="0"/>
              <a:t>“It’s about getting the </a:t>
            </a:r>
            <a:r>
              <a:rPr lang="en-US" b="1" i="1" dirty="0" smtClean="0">
                <a:solidFill>
                  <a:schemeClr val="tx1">
                    <a:lumMod val="75000"/>
                    <a:lumOff val="25000"/>
                  </a:schemeClr>
                </a:solidFill>
              </a:rPr>
              <a:t>best</a:t>
            </a:r>
            <a:r>
              <a:rPr lang="en-US" dirty="0" smtClean="0">
                <a:solidFill>
                  <a:schemeClr val="tx1">
                    <a:lumMod val="75000"/>
                    <a:lumOff val="25000"/>
                  </a:schemeClr>
                </a:solidFill>
              </a:rPr>
              <a:t> </a:t>
            </a:r>
            <a:r>
              <a:rPr lang="en-US" dirty="0" smtClean="0"/>
              <a:t>(not the most) </a:t>
            </a:r>
          </a:p>
          <a:p>
            <a:r>
              <a:rPr lang="en-US" dirty="0" smtClean="0"/>
              <a:t>out of everyone”</a:t>
            </a:r>
            <a:endParaRPr lang="en-US" dirty="0"/>
          </a:p>
        </p:txBody>
      </p:sp>
    </p:spTree>
    <p:extLst>
      <p:ext uri="{BB962C8B-B14F-4D97-AF65-F5344CB8AC3E}">
        <p14:creationId xmlns:p14="http://schemas.microsoft.com/office/powerpoint/2010/main" val="322368440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16200000">
            <a:off x="-1870171" y="3051108"/>
            <a:ext cx="6139125" cy="560960"/>
          </a:xfrm>
          <a:prstGeom prst="rect">
            <a:avLst/>
          </a:prstGeom>
        </p:spPr>
        <p:txBody>
          <a:bodyPr wrap="square">
            <a:spAutoFit/>
          </a:bodyPr>
          <a:lstStyle/>
          <a:p>
            <a:pPr algn="ctr"/>
            <a:r>
              <a:rPr lang="en-US" sz="1050" b="1" dirty="0" smtClean="0">
                <a:latin typeface="News Gothic MT"/>
                <a:cs typeface="News Gothic MT"/>
              </a:rPr>
              <a:t>Quality</a:t>
            </a:r>
            <a:endParaRPr lang="en-US" sz="1050" b="1" dirty="0">
              <a:latin typeface="News Gothic MT"/>
              <a:cs typeface="News Gothic MT"/>
            </a:endParaRPr>
          </a:p>
        </p:txBody>
      </p:sp>
      <p:cxnSp>
        <p:nvCxnSpPr>
          <p:cNvPr id="6" name="Straight Connector 5"/>
          <p:cNvCxnSpPr/>
          <p:nvPr/>
        </p:nvCxnSpPr>
        <p:spPr>
          <a:xfrm>
            <a:off x="1479874" y="1085092"/>
            <a:ext cx="0" cy="4335497"/>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065483" y="4768848"/>
            <a:ext cx="7072736" cy="0"/>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sp>
        <p:nvSpPr>
          <p:cNvPr id="8" name="Freeform 7"/>
          <p:cNvSpPr/>
          <p:nvPr/>
        </p:nvSpPr>
        <p:spPr>
          <a:xfrm>
            <a:off x="1604912" y="1593914"/>
            <a:ext cx="3517782" cy="2382603"/>
          </a:xfrm>
          <a:custGeom>
            <a:avLst/>
            <a:gdLst>
              <a:gd name="connsiteX0" fmla="*/ 0 w 1592309"/>
              <a:gd name="connsiteY0" fmla="*/ 171005 h 796877"/>
              <a:gd name="connsiteX1" fmla="*/ 208526 w 1592309"/>
              <a:gd name="connsiteY1" fmla="*/ 19368 h 796877"/>
              <a:gd name="connsiteX2" fmla="*/ 331746 w 1592309"/>
              <a:gd name="connsiteY2" fmla="*/ 57277 h 796877"/>
              <a:gd name="connsiteX3" fmla="*/ 426531 w 1592309"/>
              <a:gd name="connsiteY3" fmla="*/ 237347 h 796877"/>
              <a:gd name="connsiteX4" fmla="*/ 635056 w 1592309"/>
              <a:gd name="connsiteY4" fmla="*/ 114141 h 796877"/>
              <a:gd name="connsiteX5" fmla="*/ 739319 w 1592309"/>
              <a:gd name="connsiteY5" fmla="*/ 796511 h 796877"/>
              <a:gd name="connsiteX6" fmla="*/ 919410 w 1592309"/>
              <a:gd name="connsiteY6" fmla="*/ 9890 h 796877"/>
              <a:gd name="connsiteX7" fmla="*/ 1080544 w 1592309"/>
              <a:gd name="connsiteY7" fmla="*/ 351075 h 796877"/>
              <a:gd name="connsiteX8" fmla="*/ 1222721 w 1592309"/>
              <a:gd name="connsiteY8" fmla="*/ 303688 h 796877"/>
              <a:gd name="connsiteX9" fmla="*/ 1345940 w 1592309"/>
              <a:gd name="connsiteY9" fmla="*/ 569054 h 796877"/>
              <a:gd name="connsiteX10" fmla="*/ 1469160 w 1592309"/>
              <a:gd name="connsiteY10" fmla="*/ 322643 h 796877"/>
              <a:gd name="connsiteX11" fmla="*/ 1573423 w 1592309"/>
              <a:gd name="connsiteY11" fmla="*/ 332120 h 79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09" h="796877">
                <a:moveTo>
                  <a:pt x="0" y="171005"/>
                </a:moveTo>
                <a:cubicBezTo>
                  <a:pt x="76617" y="104664"/>
                  <a:pt x="153235" y="38323"/>
                  <a:pt x="208526" y="19368"/>
                </a:cubicBezTo>
                <a:cubicBezTo>
                  <a:pt x="263817" y="413"/>
                  <a:pt x="295412" y="20947"/>
                  <a:pt x="331746" y="57277"/>
                </a:cubicBezTo>
                <a:cubicBezTo>
                  <a:pt x="368080" y="93607"/>
                  <a:pt x="375979" y="227870"/>
                  <a:pt x="426531" y="237347"/>
                </a:cubicBezTo>
                <a:cubicBezTo>
                  <a:pt x="477083" y="246824"/>
                  <a:pt x="582925" y="20947"/>
                  <a:pt x="635056" y="114141"/>
                </a:cubicBezTo>
                <a:cubicBezTo>
                  <a:pt x="687187" y="207335"/>
                  <a:pt x="691927" y="813886"/>
                  <a:pt x="739319" y="796511"/>
                </a:cubicBezTo>
                <a:cubicBezTo>
                  <a:pt x="786711" y="779136"/>
                  <a:pt x="862539" y="84129"/>
                  <a:pt x="919410" y="9890"/>
                </a:cubicBezTo>
                <a:cubicBezTo>
                  <a:pt x="976281" y="-64349"/>
                  <a:pt x="1029992" y="302109"/>
                  <a:pt x="1080544" y="351075"/>
                </a:cubicBezTo>
                <a:cubicBezTo>
                  <a:pt x="1131096" y="400041"/>
                  <a:pt x="1178489" y="267358"/>
                  <a:pt x="1222721" y="303688"/>
                </a:cubicBezTo>
                <a:cubicBezTo>
                  <a:pt x="1266953" y="340018"/>
                  <a:pt x="1304867" y="565895"/>
                  <a:pt x="1345940" y="569054"/>
                </a:cubicBezTo>
                <a:cubicBezTo>
                  <a:pt x="1387013" y="572213"/>
                  <a:pt x="1431246" y="362132"/>
                  <a:pt x="1469160" y="322643"/>
                </a:cubicBezTo>
                <a:cubicBezTo>
                  <a:pt x="1507074" y="283154"/>
                  <a:pt x="1641352" y="409518"/>
                  <a:pt x="1573423" y="332120"/>
                </a:cubicBezTo>
              </a:path>
            </a:pathLst>
          </a:custGeom>
          <a:ln>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644045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16200000">
            <a:off x="-1870171" y="3051108"/>
            <a:ext cx="6139125" cy="560960"/>
          </a:xfrm>
          <a:prstGeom prst="rect">
            <a:avLst/>
          </a:prstGeom>
        </p:spPr>
        <p:txBody>
          <a:bodyPr wrap="square">
            <a:spAutoFit/>
          </a:bodyPr>
          <a:lstStyle/>
          <a:p>
            <a:pPr algn="ctr"/>
            <a:r>
              <a:rPr lang="en-US" sz="1050" b="1" dirty="0" smtClean="0">
                <a:latin typeface="News Gothic MT"/>
                <a:cs typeface="News Gothic MT"/>
              </a:rPr>
              <a:t>Quality</a:t>
            </a:r>
            <a:endParaRPr lang="en-US" sz="1050" b="1" dirty="0">
              <a:latin typeface="News Gothic MT"/>
              <a:cs typeface="News Gothic MT"/>
            </a:endParaRPr>
          </a:p>
        </p:txBody>
      </p:sp>
      <p:cxnSp>
        <p:nvCxnSpPr>
          <p:cNvPr id="6" name="Straight Connector 5"/>
          <p:cNvCxnSpPr/>
          <p:nvPr/>
        </p:nvCxnSpPr>
        <p:spPr>
          <a:xfrm>
            <a:off x="1479874" y="1085092"/>
            <a:ext cx="0" cy="4335497"/>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065483" y="4768848"/>
            <a:ext cx="7072736" cy="0"/>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sp>
        <p:nvSpPr>
          <p:cNvPr id="8" name="Freeform 7"/>
          <p:cNvSpPr/>
          <p:nvPr/>
        </p:nvSpPr>
        <p:spPr>
          <a:xfrm>
            <a:off x="1604912" y="1593914"/>
            <a:ext cx="3517782" cy="2382603"/>
          </a:xfrm>
          <a:custGeom>
            <a:avLst/>
            <a:gdLst>
              <a:gd name="connsiteX0" fmla="*/ 0 w 1592309"/>
              <a:gd name="connsiteY0" fmla="*/ 171005 h 796877"/>
              <a:gd name="connsiteX1" fmla="*/ 208526 w 1592309"/>
              <a:gd name="connsiteY1" fmla="*/ 19368 h 796877"/>
              <a:gd name="connsiteX2" fmla="*/ 331746 w 1592309"/>
              <a:gd name="connsiteY2" fmla="*/ 57277 h 796877"/>
              <a:gd name="connsiteX3" fmla="*/ 426531 w 1592309"/>
              <a:gd name="connsiteY3" fmla="*/ 237347 h 796877"/>
              <a:gd name="connsiteX4" fmla="*/ 635056 w 1592309"/>
              <a:gd name="connsiteY4" fmla="*/ 114141 h 796877"/>
              <a:gd name="connsiteX5" fmla="*/ 739319 w 1592309"/>
              <a:gd name="connsiteY5" fmla="*/ 796511 h 796877"/>
              <a:gd name="connsiteX6" fmla="*/ 919410 w 1592309"/>
              <a:gd name="connsiteY6" fmla="*/ 9890 h 796877"/>
              <a:gd name="connsiteX7" fmla="*/ 1080544 w 1592309"/>
              <a:gd name="connsiteY7" fmla="*/ 351075 h 796877"/>
              <a:gd name="connsiteX8" fmla="*/ 1222721 w 1592309"/>
              <a:gd name="connsiteY8" fmla="*/ 303688 h 796877"/>
              <a:gd name="connsiteX9" fmla="*/ 1345940 w 1592309"/>
              <a:gd name="connsiteY9" fmla="*/ 569054 h 796877"/>
              <a:gd name="connsiteX10" fmla="*/ 1469160 w 1592309"/>
              <a:gd name="connsiteY10" fmla="*/ 322643 h 796877"/>
              <a:gd name="connsiteX11" fmla="*/ 1573423 w 1592309"/>
              <a:gd name="connsiteY11" fmla="*/ 332120 h 79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09" h="796877">
                <a:moveTo>
                  <a:pt x="0" y="171005"/>
                </a:moveTo>
                <a:cubicBezTo>
                  <a:pt x="76617" y="104664"/>
                  <a:pt x="153235" y="38323"/>
                  <a:pt x="208526" y="19368"/>
                </a:cubicBezTo>
                <a:cubicBezTo>
                  <a:pt x="263817" y="413"/>
                  <a:pt x="295412" y="20947"/>
                  <a:pt x="331746" y="57277"/>
                </a:cubicBezTo>
                <a:cubicBezTo>
                  <a:pt x="368080" y="93607"/>
                  <a:pt x="375979" y="227870"/>
                  <a:pt x="426531" y="237347"/>
                </a:cubicBezTo>
                <a:cubicBezTo>
                  <a:pt x="477083" y="246824"/>
                  <a:pt x="582925" y="20947"/>
                  <a:pt x="635056" y="114141"/>
                </a:cubicBezTo>
                <a:cubicBezTo>
                  <a:pt x="687187" y="207335"/>
                  <a:pt x="691927" y="813886"/>
                  <a:pt x="739319" y="796511"/>
                </a:cubicBezTo>
                <a:cubicBezTo>
                  <a:pt x="786711" y="779136"/>
                  <a:pt x="862539" y="84129"/>
                  <a:pt x="919410" y="9890"/>
                </a:cubicBezTo>
                <a:cubicBezTo>
                  <a:pt x="976281" y="-64349"/>
                  <a:pt x="1029992" y="302109"/>
                  <a:pt x="1080544" y="351075"/>
                </a:cubicBezTo>
                <a:cubicBezTo>
                  <a:pt x="1131096" y="400041"/>
                  <a:pt x="1178489" y="267358"/>
                  <a:pt x="1222721" y="303688"/>
                </a:cubicBezTo>
                <a:cubicBezTo>
                  <a:pt x="1266953" y="340018"/>
                  <a:pt x="1304867" y="565895"/>
                  <a:pt x="1345940" y="569054"/>
                </a:cubicBezTo>
                <a:cubicBezTo>
                  <a:pt x="1387013" y="572213"/>
                  <a:pt x="1431246" y="362132"/>
                  <a:pt x="1469160" y="322643"/>
                </a:cubicBezTo>
                <a:cubicBezTo>
                  <a:pt x="1507074" y="283154"/>
                  <a:pt x="1641352" y="409518"/>
                  <a:pt x="1573423" y="332120"/>
                </a:cubicBezTo>
              </a:path>
            </a:pathLst>
          </a:custGeom>
          <a:ln>
            <a:solidFill>
              <a:srgbClr val="0000FF">
                <a:alpha val="20000"/>
              </a:srgb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Freeform 8"/>
          <p:cNvSpPr/>
          <p:nvPr/>
        </p:nvSpPr>
        <p:spPr>
          <a:xfrm>
            <a:off x="1583973" y="1749716"/>
            <a:ext cx="3517939" cy="1404413"/>
          </a:xfrm>
          <a:custGeom>
            <a:avLst/>
            <a:gdLst>
              <a:gd name="connsiteX0" fmla="*/ 0 w 1592380"/>
              <a:gd name="connsiteY0" fmla="*/ 393740 h 469715"/>
              <a:gd name="connsiteX1" fmla="*/ 199047 w 1592380"/>
              <a:gd name="connsiteY1" fmla="*/ 43077 h 469715"/>
              <a:gd name="connsiteX2" fmla="*/ 341224 w 1592380"/>
              <a:gd name="connsiteY2" fmla="*/ 128374 h 469715"/>
              <a:gd name="connsiteX3" fmla="*/ 464444 w 1592380"/>
              <a:gd name="connsiteY3" fmla="*/ 5168 h 469715"/>
              <a:gd name="connsiteX4" fmla="*/ 559228 w 1592380"/>
              <a:gd name="connsiteY4" fmla="*/ 336875 h 469715"/>
              <a:gd name="connsiteX5" fmla="*/ 777233 w 1592380"/>
              <a:gd name="connsiteY5" fmla="*/ 204192 h 469715"/>
              <a:gd name="connsiteX6" fmla="*/ 966802 w 1592380"/>
              <a:gd name="connsiteY6" fmla="*/ 355830 h 469715"/>
              <a:gd name="connsiteX7" fmla="*/ 1156371 w 1592380"/>
              <a:gd name="connsiteY7" fmla="*/ 24123 h 469715"/>
              <a:gd name="connsiteX8" fmla="*/ 1374375 w 1592380"/>
              <a:gd name="connsiteY8" fmla="*/ 137851 h 469715"/>
              <a:gd name="connsiteX9" fmla="*/ 1469160 w 1592380"/>
              <a:gd name="connsiteY9" fmla="*/ 469558 h 469715"/>
              <a:gd name="connsiteX10" fmla="*/ 1592380 w 1592380"/>
              <a:gd name="connsiteY10" fmla="*/ 185238 h 469715"/>
              <a:gd name="connsiteX11" fmla="*/ 1592380 w 1592380"/>
              <a:gd name="connsiteY11" fmla="*/ 185238 h 46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80" h="469715">
                <a:moveTo>
                  <a:pt x="0" y="393740"/>
                </a:moveTo>
                <a:cubicBezTo>
                  <a:pt x="71088" y="240522"/>
                  <a:pt x="142176" y="87305"/>
                  <a:pt x="199047" y="43077"/>
                </a:cubicBezTo>
                <a:cubicBezTo>
                  <a:pt x="255918" y="-1151"/>
                  <a:pt x="296991" y="134692"/>
                  <a:pt x="341224" y="128374"/>
                </a:cubicBezTo>
                <a:cubicBezTo>
                  <a:pt x="385457" y="122056"/>
                  <a:pt x="428110" y="-29582"/>
                  <a:pt x="464444" y="5168"/>
                </a:cubicBezTo>
                <a:cubicBezTo>
                  <a:pt x="500778" y="39918"/>
                  <a:pt x="507097" y="303704"/>
                  <a:pt x="559228" y="336875"/>
                </a:cubicBezTo>
                <a:cubicBezTo>
                  <a:pt x="611360" y="370046"/>
                  <a:pt x="709304" y="201033"/>
                  <a:pt x="777233" y="204192"/>
                </a:cubicBezTo>
                <a:cubicBezTo>
                  <a:pt x="845162" y="207351"/>
                  <a:pt x="903612" y="385841"/>
                  <a:pt x="966802" y="355830"/>
                </a:cubicBezTo>
                <a:cubicBezTo>
                  <a:pt x="1029992" y="325819"/>
                  <a:pt x="1088442" y="60453"/>
                  <a:pt x="1156371" y="24123"/>
                </a:cubicBezTo>
                <a:cubicBezTo>
                  <a:pt x="1224300" y="-12207"/>
                  <a:pt x="1322243" y="63612"/>
                  <a:pt x="1374375" y="137851"/>
                </a:cubicBezTo>
                <a:cubicBezTo>
                  <a:pt x="1426507" y="212090"/>
                  <a:pt x="1432826" y="461660"/>
                  <a:pt x="1469160" y="469558"/>
                </a:cubicBezTo>
                <a:cubicBezTo>
                  <a:pt x="1505494" y="477456"/>
                  <a:pt x="1592380" y="185238"/>
                  <a:pt x="1592380" y="185238"/>
                </a:cubicBezTo>
                <a:lnTo>
                  <a:pt x="1592380" y="185238"/>
                </a:lnTo>
              </a:path>
            </a:pathLst>
          </a:custGeom>
          <a:ln>
            <a:solidFill>
              <a:srgbClr val="FF6600">
                <a:alpha val="20000"/>
              </a:srgb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Freeform 9"/>
          <p:cNvSpPr/>
          <p:nvPr/>
        </p:nvSpPr>
        <p:spPr>
          <a:xfrm>
            <a:off x="1627119" y="1528229"/>
            <a:ext cx="3458090" cy="1307315"/>
          </a:xfrm>
          <a:custGeom>
            <a:avLst/>
            <a:gdLst>
              <a:gd name="connsiteX0" fmla="*/ 0 w 1565290"/>
              <a:gd name="connsiteY0" fmla="*/ 178434 h 437240"/>
              <a:gd name="connsiteX1" fmla="*/ 224952 w 1565290"/>
              <a:gd name="connsiteY1" fmla="*/ 23798 h 437240"/>
              <a:gd name="connsiteX2" fmla="*/ 360861 w 1565290"/>
              <a:gd name="connsiteY2" fmla="*/ 159690 h 437240"/>
              <a:gd name="connsiteX3" fmla="*/ 426471 w 1565290"/>
              <a:gd name="connsiteY3" fmla="*/ 61285 h 437240"/>
              <a:gd name="connsiteX4" fmla="*/ 487396 w 1565290"/>
              <a:gd name="connsiteY4" fmla="*/ 206549 h 437240"/>
              <a:gd name="connsiteX5" fmla="*/ 599872 w 1565290"/>
              <a:gd name="connsiteY5" fmla="*/ 108145 h 437240"/>
              <a:gd name="connsiteX6" fmla="*/ 665483 w 1565290"/>
              <a:gd name="connsiteY6" fmla="*/ 337756 h 437240"/>
              <a:gd name="connsiteX7" fmla="*/ 754526 w 1565290"/>
              <a:gd name="connsiteY7" fmla="*/ 262781 h 437240"/>
              <a:gd name="connsiteX8" fmla="*/ 834197 w 1565290"/>
              <a:gd name="connsiteY8" fmla="*/ 342442 h 437240"/>
              <a:gd name="connsiteX9" fmla="*/ 923240 w 1565290"/>
              <a:gd name="connsiteY9" fmla="*/ 368 h 437240"/>
              <a:gd name="connsiteX10" fmla="*/ 1035716 w 1565290"/>
              <a:gd name="connsiteY10" fmla="*/ 272153 h 437240"/>
              <a:gd name="connsiteX11" fmla="*/ 1157565 w 1565290"/>
              <a:gd name="connsiteY11" fmla="*/ 70657 h 437240"/>
              <a:gd name="connsiteX12" fmla="*/ 1373144 w 1565290"/>
              <a:gd name="connsiteY12" fmla="*/ 244037 h 437240"/>
              <a:gd name="connsiteX13" fmla="*/ 1415322 w 1565290"/>
              <a:gd name="connsiteY13" fmla="*/ 436160 h 437240"/>
              <a:gd name="connsiteX14" fmla="*/ 1471560 w 1565290"/>
              <a:gd name="connsiteY14" fmla="*/ 323698 h 437240"/>
              <a:gd name="connsiteX15" fmla="*/ 1541858 w 1565290"/>
              <a:gd name="connsiteY15" fmla="*/ 361185 h 437240"/>
              <a:gd name="connsiteX16" fmla="*/ 1565290 w 1565290"/>
              <a:gd name="connsiteY16" fmla="*/ 248723 h 43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65290" h="437240">
                <a:moveTo>
                  <a:pt x="0" y="178434"/>
                </a:moveTo>
                <a:cubicBezTo>
                  <a:pt x="82404" y="102678"/>
                  <a:pt x="164809" y="26922"/>
                  <a:pt x="224952" y="23798"/>
                </a:cubicBezTo>
                <a:cubicBezTo>
                  <a:pt x="285096" y="20674"/>
                  <a:pt x="327275" y="153442"/>
                  <a:pt x="360861" y="159690"/>
                </a:cubicBezTo>
                <a:cubicBezTo>
                  <a:pt x="394447" y="165938"/>
                  <a:pt x="405382" y="53475"/>
                  <a:pt x="426471" y="61285"/>
                </a:cubicBezTo>
                <a:cubicBezTo>
                  <a:pt x="447560" y="69095"/>
                  <a:pt x="458496" y="198739"/>
                  <a:pt x="487396" y="206549"/>
                </a:cubicBezTo>
                <a:cubicBezTo>
                  <a:pt x="516296" y="214359"/>
                  <a:pt x="570191" y="86277"/>
                  <a:pt x="599872" y="108145"/>
                </a:cubicBezTo>
                <a:cubicBezTo>
                  <a:pt x="629553" y="130013"/>
                  <a:pt x="639707" y="311983"/>
                  <a:pt x="665483" y="337756"/>
                </a:cubicBezTo>
                <a:cubicBezTo>
                  <a:pt x="691259" y="363529"/>
                  <a:pt x="726407" y="262000"/>
                  <a:pt x="754526" y="262781"/>
                </a:cubicBezTo>
                <a:cubicBezTo>
                  <a:pt x="782645" y="263562"/>
                  <a:pt x="806078" y="386177"/>
                  <a:pt x="834197" y="342442"/>
                </a:cubicBezTo>
                <a:cubicBezTo>
                  <a:pt x="862316" y="298707"/>
                  <a:pt x="889654" y="12083"/>
                  <a:pt x="923240" y="368"/>
                </a:cubicBezTo>
                <a:cubicBezTo>
                  <a:pt x="956826" y="-11347"/>
                  <a:pt x="996662" y="260438"/>
                  <a:pt x="1035716" y="272153"/>
                </a:cubicBezTo>
                <a:cubicBezTo>
                  <a:pt x="1074770" y="283868"/>
                  <a:pt x="1101327" y="75343"/>
                  <a:pt x="1157565" y="70657"/>
                </a:cubicBezTo>
                <a:cubicBezTo>
                  <a:pt x="1213803" y="65971"/>
                  <a:pt x="1330185" y="183120"/>
                  <a:pt x="1373144" y="244037"/>
                </a:cubicBezTo>
                <a:cubicBezTo>
                  <a:pt x="1416103" y="304954"/>
                  <a:pt x="1398919" y="422883"/>
                  <a:pt x="1415322" y="436160"/>
                </a:cubicBezTo>
                <a:cubicBezTo>
                  <a:pt x="1431725" y="449437"/>
                  <a:pt x="1450471" y="336194"/>
                  <a:pt x="1471560" y="323698"/>
                </a:cubicBezTo>
                <a:cubicBezTo>
                  <a:pt x="1492649" y="311202"/>
                  <a:pt x="1526236" y="373681"/>
                  <a:pt x="1541858" y="361185"/>
                </a:cubicBezTo>
                <a:cubicBezTo>
                  <a:pt x="1557480" y="348689"/>
                  <a:pt x="1565290" y="248723"/>
                  <a:pt x="1565290" y="248723"/>
                </a:cubicBezTo>
              </a:path>
            </a:pathLst>
          </a:custGeom>
          <a:ln w="50800">
            <a:solidFill>
              <a:srgbClr val="8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w="76200" cmpd="sng">
                <a:solidFill>
                  <a:srgbClr val="000000"/>
                </a:solidFill>
              </a:ln>
            </a:endParaRPr>
          </a:p>
        </p:txBody>
      </p:sp>
    </p:spTree>
    <p:extLst>
      <p:ext uri="{BB962C8B-B14F-4D97-AF65-F5344CB8AC3E}">
        <p14:creationId xmlns:p14="http://schemas.microsoft.com/office/powerpoint/2010/main" val="42703995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16200000">
            <a:off x="-1870171" y="3051108"/>
            <a:ext cx="6139125" cy="560960"/>
          </a:xfrm>
          <a:prstGeom prst="rect">
            <a:avLst/>
          </a:prstGeom>
        </p:spPr>
        <p:txBody>
          <a:bodyPr wrap="square">
            <a:spAutoFit/>
          </a:bodyPr>
          <a:lstStyle/>
          <a:p>
            <a:pPr algn="ctr"/>
            <a:r>
              <a:rPr lang="en-US" sz="1050" b="1" dirty="0" smtClean="0">
                <a:latin typeface="News Gothic MT"/>
                <a:cs typeface="News Gothic MT"/>
              </a:rPr>
              <a:t>Quality</a:t>
            </a:r>
            <a:endParaRPr lang="en-US" sz="1050" b="1" dirty="0">
              <a:latin typeface="News Gothic MT"/>
              <a:cs typeface="News Gothic MT"/>
            </a:endParaRPr>
          </a:p>
        </p:txBody>
      </p:sp>
      <p:cxnSp>
        <p:nvCxnSpPr>
          <p:cNvPr id="6" name="Straight Connector 5"/>
          <p:cNvCxnSpPr/>
          <p:nvPr/>
        </p:nvCxnSpPr>
        <p:spPr>
          <a:xfrm>
            <a:off x="1479874" y="1085092"/>
            <a:ext cx="0" cy="4335497"/>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065483" y="4768848"/>
            <a:ext cx="7072736" cy="0"/>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sp>
        <p:nvSpPr>
          <p:cNvPr id="8" name="Freeform 7"/>
          <p:cNvSpPr/>
          <p:nvPr/>
        </p:nvSpPr>
        <p:spPr>
          <a:xfrm>
            <a:off x="1604912" y="1593914"/>
            <a:ext cx="3517782" cy="2382603"/>
          </a:xfrm>
          <a:custGeom>
            <a:avLst/>
            <a:gdLst>
              <a:gd name="connsiteX0" fmla="*/ 0 w 1592309"/>
              <a:gd name="connsiteY0" fmla="*/ 171005 h 796877"/>
              <a:gd name="connsiteX1" fmla="*/ 208526 w 1592309"/>
              <a:gd name="connsiteY1" fmla="*/ 19368 h 796877"/>
              <a:gd name="connsiteX2" fmla="*/ 331746 w 1592309"/>
              <a:gd name="connsiteY2" fmla="*/ 57277 h 796877"/>
              <a:gd name="connsiteX3" fmla="*/ 426531 w 1592309"/>
              <a:gd name="connsiteY3" fmla="*/ 237347 h 796877"/>
              <a:gd name="connsiteX4" fmla="*/ 635056 w 1592309"/>
              <a:gd name="connsiteY4" fmla="*/ 114141 h 796877"/>
              <a:gd name="connsiteX5" fmla="*/ 739319 w 1592309"/>
              <a:gd name="connsiteY5" fmla="*/ 796511 h 796877"/>
              <a:gd name="connsiteX6" fmla="*/ 919410 w 1592309"/>
              <a:gd name="connsiteY6" fmla="*/ 9890 h 796877"/>
              <a:gd name="connsiteX7" fmla="*/ 1080544 w 1592309"/>
              <a:gd name="connsiteY7" fmla="*/ 351075 h 796877"/>
              <a:gd name="connsiteX8" fmla="*/ 1222721 w 1592309"/>
              <a:gd name="connsiteY8" fmla="*/ 303688 h 796877"/>
              <a:gd name="connsiteX9" fmla="*/ 1345940 w 1592309"/>
              <a:gd name="connsiteY9" fmla="*/ 569054 h 796877"/>
              <a:gd name="connsiteX10" fmla="*/ 1469160 w 1592309"/>
              <a:gd name="connsiteY10" fmla="*/ 322643 h 796877"/>
              <a:gd name="connsiteX11" fmla="*/ 1573423 w 1592309"/>
              <a:gd name="connsiteY11" fmla="*/ 332120 h 79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09" h="796877">
                <a:moveTo>
                  <a:pt x="0" y="171005"/>
                </a:moveTo>
                <a:cubicBezTo>
                  <a:pt x="76617" y="104664"/>
                  <a:pt x="153235" y="38323"/>
                  <a:pt x="208526" y="19368"/>
                </a:cubicBezTo>
                <a:cubicBezTo>
                  <a:pt x="263817" y="413"/>
                  <a:pt x="295412" y="20947"/>
                  <a:pt x="331746" y="57277"/>
                </a:cubicBezTo>
                <a:cubicBezTo>
                  <a:pt x="368080" y="93607"/>
                  <a:pt x="375979" y="227870"/>
                  <a:pt x="426531" y="237347"/>
                </a:cubicBezTo>
                <a:cubicBezTo>
                  <a:pt x="477083" y="246824"/>
                  <a:pt x="582925" y="20947"/>
                  <a:pt x="635056" y="114141"/>
                </a:cubicBezTo>
                <a:cubicBezTo>
                  <a:pt x="687187" y="207335"/>
                  <a:pt x="691927" y="813886"/>
                  <a:pt x="739319" y="796511"/>
                </a:cubicBezTo>
                <a:cubicBezTo>
                  <a:pt x="786711" y="779136"/>
                  <a:pt x="862539" y="84129"/>
                  <a:pt x="919410" y="9890"/>
                </a:cubicBezTo>
                <a:cubicBezTo>
                  <a:pt x="976281" y="-64349"/>
                  <a:pt x="1029992" y="302109"/>
                  <a:pt x="1080544" y="351075"/>
                </a:cubicBezTo>
                <a:cubicBezTo>
                  <a:pt x="1131096" y="400041"/>
                  <a:pt x="1178489" y="267358"/>
                  <a:pt x="1222721" y="303688"/>
                </a:cubicBezTo>
                <a:cubicBezTo>
                  <a:pt x="1266953" y="340018"/>
                  <a:pt x="1304867" y="565895"/>
                  <a:pt x="1345940" y="569054"/>
                </a:cubicBezTo>
                <a:cubicBezTo>
                  <a:pt x="1387013" y="572213"/>
                  <a:pt x="1431246" y="362132"/>
                  <a:pt x="1469160" y="322643"/>
                </a:cubicBezTo>
                <a:cubicBezTo>
                  <a:pt x="1507074" y="283154"/>
                  <a:pt x="1641352" y="409518"/>
                  <a:pt x="1573423" y="332120"/>
                </a:cubicBezTo>
              </a:path>
            </a:pathLst>
          </a:custGeom>
          <a:ln>
            <a:solidFill>
              <a:srgbClr val="0000FF">
                <a:alpha val="20000"/>
              </a:srgb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Freeform 8"/>
          <p:cNvSpPr/>
          <p:nvPr/>
        </p:nvSpPr>
        <p:spPr>
          <a:xfrm>
            <a:off x="1583973" y="1749716"/>
            <a:ext cx="3517939" cy="1404413"/>
          </a:xfrm>
          <a:custGeom>
            <a:avLst/>
            <a:gdLst>
              <a:gd name="connsiteX0" fmla="*/ 0 w 1592380"/>
              <a:gd name="connsiteY0" fmla="*/ 393740 h 469715"/>
              <a:gd name="connsiteX1" fmla="*/ 199047 w 1592380"/>
              <a:gd name="connsiteY1" fmla="*/ 43077 h 469715"/>
              <a:gd name="connsiteX2" fmla="*/ 341224 w 1592380"/>
              <a:gd name="connsiteY2" fmla="*/ 128374 h 469715"/>
              <a:gd name="connsiteX3" fmla="*/ 464444 w 1592380"/>
              <a:gd name="connsiteY3" fmla="*/ 5168 h 469715"/>
              <a:gd name="connsiteX4" fmla="*/ 559228 w 1592380"/>
              <a:gd name="connsiteY4" fmla="*/ 336875 h 469715"/>
              <a:gd name="connsiteX5" fmla="*/ 777233 w 1592380"/>
              <a:gd name="connsiteY5" fmla="*/ 204192 h 469715"/>
              <a:gd name="connsiteX6" fmla="*/ 966802 w 1592380"/>
              <a:gd name="connsiteY6" fmla="*/ 355830 h 469715"/>
              <a:gd name="connsiteX7" fmla="*/ 1156371 w 1592380"/>
              <a:gd name="connsiteY7" fmla="*/ 24123 h 469715"/>
              <a:gd name="connsiteX8" fmla="*/ 1374375 w 1592380"/>
              <a:gd name="connsiteY8" fmla="*/ 137851 h 469715"/>
              <a:gd name="connsiteX9" fmla="*/ 1469160 w 1592380"/>
              <a:gd name="connsiteY9" fmla="*/ 469558 h 469715"/>
              <a:gd name="connsiteX10" fmla="*/ 1592380 w 1592380"/>
              <a:gd name="connsiteY10" fmla="*/ 185238 h 469715"/>
              <a:gd name="connsiteX11" fmla="*/ 1592380 w 1592380"/>
              <a:gd name="connsiteY11" fmla="*/ 185238 h 46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80" h="469715">
                <a:moveTo>
                  <a:pt x="0" y="393740"/>
                </a:moveTo>
                <a:cubicBezTo>
                  <a:pt x="71088" y="240522"/>
                  <a:pt x="142176" y="87305"/>
                  <a:pt x="199047" y="43077"/>
                </a:cubicBezTo>
                <a:cubicBezTo>
                  <a:pt x="255918" y="-1151"/>
                  <a:pt x="296991" y="134692"/>
                  <a:pt x="341224" y="128374"/>
                </a:cubicBezTo>
                <a:cubicBezTo>
                  <a:pt x="385457" y="122056"/>
                  <a:pt x="428110" y="-29582"/>
                  <a:pt x="464444" y="5168"/>
                </a:cubicBezTo>
                <a:cubicBezTo>
                  <a:pt x="500778" y="39918"/>
                  <a:pt x="507097" y="303704"/>
                  <a:pt x="559228" y="336875"/>
                </a:cubicBezTo>
                <a:cubicBezTo>
                  <a:pt x="611360" y="370046"/>
                  <a:pt x="709304" y="201033"/>
                  <a:pt x="777233" y="204192"/>
                </a:cubicBezTo>
                <a:cubicBezTo>
                  <a:pt x="845162" y="207351"/>
                  <a:pt x="903612" y="385841"/>
                  <a:pt x="966802" y="355830"/>
                </a:cubicBezTo>
                <a:cubicBezTo>
                  <a:pt x="1029992" y="325819"/>
                  <a:pt x="1088442" y="60453"/>
                  <a:pt x="1156371" y="24123"/>
                </a:cubicBezTo>
                <a:cubicBezTo>
                  <a:pt x="1224300" y="-12207"/>
                  <a:pt x="1322243" y="63612"/>
                  <a:pt x="1374375" y="137851"/>
                </a:cubicBezTo>
                <a:cubicBezTo>
                  <a:pt x="1426507" y="212090"/>
                  <a:pt x="1432826" y="461660"/>
                  <a:pt x="1469160" y="469558"/>
                </a:cubicBezTo>
                <a:cubicBezTo>
                  <a:pt x="1505494" y="477456"/>
                  <a:pt x="1592380" y="185238"/>
                  <a:pt x="1592380" y="185238"/>
                </a:cubicBezTo>
                <a:lnTo>
                  <a:pt x="1592380" y="185238"/>
                </a:lnTo>
              </a:path>
            </a:pathLst>
          </a:custGeom>
          <a:ln>
            <a:solidFill>
              <a:srgbClr val="FF6600">
                <a:alpha val="20000"/>
              </a:srgb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Freeform 9"/>
          <p:cNvSpPr/>
          <p:nvPr/>
        </p:nvSpPr>
        <p:spPr>
          <a:xfrm>
            <a:off x="1627119" y="1528229"/>
            <a:ext cx="3458090" cy="1307315"/>
          </a:xfrm>
          <a:custGeom>
            <a:avLst/>
            <a:gdLst>
              <a:gd name="connsiteX0" fmla="*/ 0 w 1565290"/>
              <a:gd name="connsiteY0" fmla="*/ 178434 h 437240"/>
              <a:gd name="connsiteX1" fmla="*/ 224952 w 1565290"/>
              <a:gd name="connsiteY1" fmla="*/ 23798 h 437240"/>
              <a:gd name="connsiteX2" fmla="*/ 360861 w 1565290"/>
              <a:gd name="connsiteY2" fmla="*/ 159690 h 437240"/>
              <a:gd name="connsiteX3" fmla="*/ 426471 w 1565290"/>
              <a:gd name="connsiteY3" fmla="*/ 61285 h 437240"/>
              <a:gd name="connsiteX4" fmla="*/ 487396 w 1565290"/>
              <a:gd name="connsiteY4" fmla="*/ 206549 h 437240"/>
              <a:gd name="connsiteX5" fmla="*/ 599872 w 1565290"/>
              <a:gd name="connsiteY5" fmla="*/ 108145 h 437240"/>
              <a:gd name="connsiteX6" fmla="*/ 665483 w 1565290"/>
              <a:gd name="connsiteY6" fmla="*/ 337756 h 437240"/>
              <a:gd name="connsiteX7" fmla="*/ 754526 w 1565290"/>
              <a:gd name="connsiteY7" fmla="*/ 262781 h 437240"/>
              <a:gd name="connsiteX8" fmla="*/ 834197 w 1565290"/>
              <a:gd name="connsiteY8" fmla="*/ 342442 h 437240"/>
              <a:gd name="connsiteX9" fmla="*/ 923240 w 1565290"/>
              <a:gd name="connsiteY9" fmla="*/ 368 h 437240"/>
              <a:gd name="connsiteX10" fmla="*/ 1035716 w 1565290"/>
              <a:gd name="connsiteY10" fmla="*/ 272153 h 437240"/>
              <a:gd name="connsiteX11" fmla="*/ 1157565 w 1565290"/>
              <a:gd name="connsiteY11" fmla="*/ 70657 h 437240"/>
              <a:gd name="connsiteX12" fmla="*/ 1373144 w 1565290"/>
              <a:gd name="connsiteY12" fmla="*/ 244037 h 437240"/>
              <a:gd name="connsiteX13" fmla="*/ 1415322 w 1565290"/>
              <a:gd name="connsiteY13" fmla="*/ 436160 h 437240"/>
              <a:gd name="connsiteX14" fmla="*/ 1471560 w 1565290"/>
              <a:gd name="connsiteY14" fmla="*/ 323698 h 437240"/>
              <a:gd name="connsiteX15" fmla="*/ 1541858 w 1565290"/>
              <a:gd name="connsiteY15" fmla="*/ 361185 h 437240"/>
              <a:gd name="connsiteX16" fmla="*/ 1565290 w 1565290"/>
              <a:gd name="connsiteY16" fmla="*/ 248723 h 43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65290" h="437240">
                <a:moveTo>
                  <a:pt x="0" y="178434"/>
                </a:moveTo>
                <a:cubicBezTo>
                  <a:pt x="82404" y="102678"/>
                  <a:pt x="164809" y="26922"/>
                  <a:pt x="224952" y="23798"/>
                </a:cubicBezTo>
                <a:cubicBezTo>
                  <a:pt x="285096" y="20674"/>
                  <a:pt x="327275" y="153442"/>
                  <a:pt x="360861" y="159690"/>
                </a:cubicBezTo>
                <a:cubicBezTo>
                  <a:pt x="394447" y="165938"/>
                  <a:pt x="405382" y="53475"/>
                  <a:pt x="426471" y="61285"/>
                </a:cubicBezTo>
                <a:cubicBezTo>
                  <a:pt x="447560" y="69095"/>
                  <a:pt x="458496" y="198739"/>
                  <a:pt x="487396" y="206549"/>
                </a:cubicBezTo>
                <a:cubicBezTo>
                  <a:pt x="516296" y="214359"/>
                  <a:pt x="570191" y="86277"/>
                  <a:pt x="599872" y="108145"/>
                </a:cubicBezTo>
                <a:cubicBezTo>
                  <a:pt x="629553" y="130013"/>
                  <a:pt x="639707" y="311983"/>
                  <a:pt x="665483" y="337756"/>
                </a:cubicBezTo>
                <a:cubicBezTo>
                  <a:pt x="691259" y="363529"/>
                  <a:pt x="726407" y="262000"/>
                  <a:pt x="754526" y="262781"/>
                </a:cubicBezTo>
                <a:cubicBezTo>
                  <a:pt x="782645" y="263562"/>
                  <a:pt x="806078" y="386177"/>
                  <a:pt x="834197" y="342442"/>
                </a:cubicBezTo>
                <a:cubicBezTo>
                  <a:pt x="862316" y="298707"/>
                  <a:pt x="889654" y="12083"/>
                  <a:pt x="923240" y="368"/>
                </a:cubicBezTo>
                <a:cubicBezTo>
                  <a:pt x="956826" y="-11347"/>
                  <a:pt x="996662" y="260438"/>
                  <a:pt x="1035716" y="272153"/>
                </a:cubicBezTo>
                <a:cubicBezTo>
                  <a:pt x="1074770" y="283868"/>
                  <a:pt x="1101327" y="75343"/>
                  <a:pt x="1157565" y="70657"/>
                </a:cubicBezTo>
                <a:cubicBezTo>
                  <a:pt x="1213803" y="65971"/>
                  <a:pt x="1330185" y="183120"/>
                  <a:pt x="1373144" y="244037"/>
                </a:cubicBezTo>
                <a:cubicBezTo>
                  <a:pt x="1416103" y="304954"/>
                  <a:pt x="1398919" y="422883"/>
                  <a:pt x="1415322" y="436160"/>
                </a:cubicBezTo>
                <a:cubicBezTo>
                  <a:pt x="1431725" y="449437"/>
                  <a:pt x="1450471" y="336194"/>
                  <a:pt x="1471560" y="323698"/>
                </a:cubicBezTo>
                <a:cubicBezTo>
                  <a:pt x="1492649" y="311202"/>
                  <a:pt x="1526236" y="373681"/>
                  <a:pt x="1541858" y="361185"/>
                </a:cubicBezTo>
                <a:cubicBezTo>
                  <a:pt x="1557480" y="348689"/>
                  <a:pt x="1565290" y="248723"/>
                  <a:pt x="1565290" y="248723"/>
                </a:cubicBezTo>
              </a:path>
            </a:pathLst>
          </a:custGeom>
          <a:ln w="50800">
            <a:solidFill>
              <a:srgbClr val="8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w="76200" cmpd="sng">
                <a:solidFill>
                  <a:srgbClr val="000000"/>
                </a:solidFill>
              </a:ln>
            </a:endParaRPr>
          </a:p>
        </p:txBody>
      </p:sp>
      <p:sp>
        <p:nvSpPr>
          <p:cNvPr id="3" name="TextBox 2"/>
          <p:cNvSpPr txBox="1"/>
          <p:nvPr/>
        </p:nvSpPr>
        <p:spPr>
          <a:xfrm>
            <a:off x="5228629" y="339329"/>
            <a:ext cx="3749744" cy="461665"/>
          </a:xfrm>
          <a:prstGeom prst="rect">
            <a:avLst/>
          </a:prstGeom>
          <a:noFill/>
        </p:spPr>
        <p:txBody>
          <a:bodyPr wrap="none" rtlCol="0">
            <a:spAutoFit/>
          </a:bodyPr>
          <a:lstStyle/>
          <a:p>
            <a:r>
              <a:rPr lang="en-US" sz="2400" dirty="0" smtClean="0"/>
              <a:t>Some </a:t>
            </a:r>
            <a:r>
              <a:rPr lang="en-US" sz="2400" dirty="0" err="1" smtClean="0"/>
              <a:t>dev</a:t>
            </a:r>
            <a:r>
              <a:rPr lang="en-US" sz="2400" dirty="0" smtClean="0"/>
              <a:t> </a:t>
            </a:r>
            <a:r>
              <a:rPr lang="en-US" sz="2400" i="1" u="sng" dirty="0" smtClean="0"/>
              <a:t>care</a:t>
            </a:r>
            <a:r>
              <a:rPr lang="en-US" sz="2400" dirty="0" smtClean="0"/>
              <a:t> about testing</a:t>
            </a:r>
            <a:endParaRPr lang="en-US" sz="2400" dirty="0"/>
          </a:p>
        </p:txBody>
      </p:sp>
      <p:sp>
        <p:nvSpPr>
          <p:cNvPr id="4" name="TextBox 3"/>
          <p:cNvSpPr txBox="1"/>
          <p:nvPr/>
        </p:nvSpPr>
        <p:spPr>
          <a:xfrm>
            <a:off x="1830263" y="5060696"/>
            <a:ext cx="2521393" cy="461665"/>
          </a:xfrm>
          <a:prstGeom prst="rect">
            <a:avLst/>
          </a:prstGeom>
          <a:noFill/>
        </p:spPr>
        <p:txBody>
          <a:bodyPr wrap="none" rtlCol="0">
            <a:spAutoFit/>
          </a:bodyPr>
          <a:lstStyle/>
          <a:p>
            <a:r>
              <a:rPr lang="en-US" sz="2400" dirty="0" smtClean="0"/>
              <a:t>Pairing &amp; Mobbing</a:t>
            </a:r>
            <a:endParaRPr lang="en-US" sz="2400" dirty="0"/>
          </a:p>
        </p:txBody>
      </p:sp>
      <p:sp>
        <p:nvSpPr>
          <p:cNvPr id="11" name="TextBox 10"/>
          <p:cNvSpPr txBox="1"/>
          <p:nvPr/>
        </p:nvSpPr>
        <p:spPr>
          <a:xfrm>
            <a:off x="6279893" y="2373879"/>
            <a:ext cx="2241118" cy="461665"/>
          </a:xfrm>
          <a:prstGeom prst="rect">
            <a:avLst/>
          </a:prstGeom>
          <a:noFill/>
        </p:spPr>
        <p:txBody>
          <a:bodyPr wrap="none" rtlCol="0">
            <a:spAutoFit/>
          </a:bodyPr>
          <a:lstStyle/>
          <a:p>
            <a:r>
              <a:rPr lang="en-US" sz="2400" dirty="0" smtClean="0"/>
              <a:t>Remote desktop</a:t>
            </a:r>
            <a:endParaRPr lang="en-US" sz="2400" dirty="0"/>
          </a:p>
        </p:txBody>
      </p:sp>
      <p:sp>
        <p:nvSpPr>
          <p:cNvPr id="12" name="TextBox 11"/>
          <p:cNvSpPr txBox="1"/>
          <p:nvPr/>
        </p:nvSpPr>
        <p:spPr>
          <a:xfrm>
            <a:off x="2540930" y="5724876"/>
            <a:ext cx="3307215" cy="461665"/>
          </a:xfrm>
          <a:prstGeom prst="rect">
            <a:avLst/>
          </a:prstGeom>
          <a:noFill/>
        </p:spPr>
        <p:txBody>
          <a:bodyPr wrap="none" rtlCol="0">
            <a:spAutoFit/>
          </a:bodyPr>
          <a:lstStyle/>
          <a:p>
            <a:r>
              <a:rPr lang="en-US" sz="2400" dirty="0" smtClean="0"/>
              <a:t>More powerful unit tests</a:t>
            </a:r>
          </a:p>
        </p:txBody>
      </p:sp>
      <p:sp>
        <p:nvSpPr>
          <p:cNvPr id="13" name="TextBox 12"/>
          <p:cNvSpPr txBox="1"/>
          <p:nvPr/>
        </p:nvSpPr>
        <p:spPr>
          <a:xfrm>
            <a:off x="3743757" y="3431103"/>
            <a:ext cx="5072272" cy="461665"/>
          </a:xfrm>
          <a:prstGeom prst="rect">
            <a:avLst/>
          </a:prstGeom>
          <a:noFill/>
        </p:spPr>
        <p:txBody>
          <a:bodyPr wrap="none" rtlCol="0">
            <a:spAutoFit/>
          </a:bodyPr>
          <a:lstStyle/>
          <a:p>
            <a:r>
              <a:rPr lang="en-US" sz="2400" dirty="0" smtClean="0"/>
              <a:t>Some testers are great product owners</a:t>
            </a:r>
            <a:endParaRPr lang="en-US" sz="2400" dirty="0"/>
          </a:p>
        </p:txBody>
      </p:sp>
      <p:sp>
        <p:nvSpPr>
          <p:cNvPr id="14" name="TextBox 13"/>
          <p:cNvSpPr txBox="1"/>
          <p:nvPr/>
        </p:nvSpPr>
        <p:spPr>
          <a:xfrm>
            <a:off x="5514327" y="1593914"/>
            <a:ext cx="3121367" cy="461665"/>
          </a:xfrm>
          <a:prstGeom prst="rect">
            <a:avLst/>
          </a:prstGeom>
          <a:noFill/>
        </p:spPr>
        <p:txBody>
          <a:bodyPr wrap="none" rtlCol="0">
            <a:spAutoFit/>
          </a:bodyPr>
          <a:lstStyle/>
          <a:p>
            <a:r>
              <a:rPr lang="en-US" sz="2400" dirty="0" err="1" smtClean="0"/>
              <a:t>MindMaps</a:t>
            </a:r>
            <a:r>
              <a:rPr lang="en-US" sz="2400" dirty="0" smtClean="0"/>
              <a:t> are amazing</a:t>
            </a:r>
            <a:endParaRPr lang="en-US" sz="2400" dirty="0"/>
          </a:p>
        </p:txBody>
      </p:sp>
      <p:sp>
        <p:nvSpPr>
          <p:cNvPr id="15" name="TextBox 14"/>
          <p:cNvSpPr txBox="1"/>
          <p:nvPr/>
        </p:nvSpPr>
        <p:spPr>
          <a:xfrm>
            <a:off x="3404442" y="856018"/>
            <a:ext cx="2452564" cy="461665"/>
          </a:xfrm>
          <a:prstGeom prst="rect">
            <a:avLst/>
          </a:prstGeom>
          <a:noFill/>
        </p:spPr>
        <p:txBody>
          <a:bodyPr wrap="none" rtlCol="0">
            <a:spAutoFit/>
          </a:bodyPr>
          <a:lstStyle/>
          <a:p>
            <a:r>
              <a:rPr lang="en-US" sz="2400" dirty="0" smtClean="0"/>
              <a:t>Skilled tester exist</a:t>
            </a:r>
            <a:endParaRPr lang="en-US" sz="2400" dirty="0"/>
          </a:p>
        </p:txBody>
      </p:sp>
      <p:sp>
        <p:nvSpPr>
          <p:cNvPr id="16" name="TextBox 15"/>
          <p:cNvSpPr txBox="1"/>
          <p:nvPr/>
        </p:nvSpPr>
        <p:spPr>
          <a:xfrm>
            <a:off x="5857006" y="5005090"/>
            <a:ext cx="2355801" cy="830997"/>
          </a:xfrm>
          <a:prstGeom prst="rect">
            <a:avLst/>
          </a:prstGeom>
          <a:noFill/>
        </p:spPr>
        <p:txBody>
          <a:bodyPr wrap="square" rtlCol="0">
            <a:spAutoFit/>
          </a:bodyPr>
          <a:lstStyle/>
          <a:p>
            <a:r>
              <a:rPr lang="en-US" sz="2400" dirty="0" smtClean="0"/>
              <a:t>Testers don’t report everything</a:t>
            </a:r>
            <a:endParaRPr lang="en-US" sz="2400" dirty="0"/>
          </a:p>
        </p:txBody>
      </p:sp>
      <p:sp>
        <p:nvSpPr>
          <p:cNvPr id="17" name="TextBox 16"/>
          <p:cNvSpPr txBox="1"/>
          <p:nvPr/>
        </p:nvSpPr>
        <p:spPr>
          <a:xfrm>
            <a:off x="263142" y="86577"/>
            <a:ext cx="2710598" cy="769441"/>
          </a:xfrm>
          <a:prstGeom prst="rect">
            <a:avLst/>
          </a:prstGeom>
          <a:noFill/>
        </p:spPr>
        <p:txBody>
          <a:bodyPr wrap="none" rtlCol="0">
            <a:spAutoFit/>
          </a:bodyPr>
          <a:lstStyle/>
          <a:p>
            <a:r>
              <a:rPr lang="en-US" sz="4400" b="1" dirty="0" smtClean="0"/>
              <a:t>Learning's:</a:t>
            </a:r>
            <a:endParaRPr lang="en-US" sz="4400" b="1" dirty="0"/>
          </a:p>
        </p:txBody>
      </p:sp>
      <p:sp>
        <p:nvSpPr>
          <p:cNvPr id="18" name="TextBox 17"/>
          <p:cNvSpPr txBox="1"/>
          <p:nvPr/>
        </p:nvSpPr>
        <p:spPr>
          <a:xfrm>
            <a:off x="774192" y="6170318"/>
            <a:ext cx="2574743" cy="461665"/>
          </a:xfrm>
          <a:prstGeom prst="rect">
            <a:avLst/>
          </a:prstGeom>
          <a:noFill/>
        </p:spPr>
        <p:txBody>
          <a:bodyPr wrap="none" rtlCol="0">
            <a:spAutoFit/>
          </a:bodyPr>
          <a:lstStyle/>
          <a:p>
            <a:r>
              <a:rPr lang="en-US" sz="2400" dirty="0" smtClean="0"/>
              <a:t>Shortcuts &amp; Cheats </a:t>
            </a:r>
            <a:endParaRPr lang="en-US" sz="2400" dirty="0"/>
          </a:p>
        </p:txBody>
      </p:sp>
    </p:spTree>
    <p:extLst>
      <p:ext uri="{BB962C8B-B14F-4D97-AF65-F5344CB8AC3E}">
        <p14:creationId xmlns:p14="http://schemas.microsoft.com/office/powerpoint/2010/main" val="32625485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1" grpId="0"/>
      <p:bldP spid="12" grpId="0"/>
      <p:bldP spid="13" grpId="0"/>
      <p:bldP spid="14" grpId="0"/>
      <p:bldP spid="15" grpId="0"/>
      <p:bldP spid="16" grpId="0"/>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6858000"/>
          </a:xfrm>
          <a:prstGeom prst="rect">
            <a:avLst/>
          </a:prstGeom>
        </p:spPr>
      </p:pic>
      <p:sp>
        <p:nvSpPr>
          <p:cNvPr id="5" name="Rectangle 4"/>
          <p:cNvSpPr/>
          <p:nvPr/>
        </p:nvSpPr>
        <p:spPr>
          <a:xfrm>
            <a:off x="1572294" y="3886200"/>
            <a:ext cx="6329493" cy="1535702"/>
          </a:xfrm>
          <a:prstGeom prst="rect">
            <a:avLst/>
          </a:prstGeom>
          <a:solidFill>
            <a:srgbClr val="FFFFFF">
              <a:alpha val="77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276829" y="2699353"/>
            <a:ext cx="2568880" cy="646505"/>
          </a:xfrm>
          <a:prstGeom prst="rect">
            <a:avLst/>
          </a:prstGeom>
          <a:solidFill>
            <a:srgbClr val="FFFFFF">
              <a:alpha val="78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5"/>
          <p:cNvSpPr>
            <a:spLocks noGrp="1"/>
          </p:cNvSpPr>
          <p:nvPr>
            <p:ph type="ctrTitle"/>
          </p:nvPr>
        </p:nvSpPr>
        <p:spPr>
          <a:xfrm>
            <a:off x="685800" y="2262911"/>
            <a:ext cx="7772400" cy="1470025"/>
          </a:xfrm>
        </p:spPr>
        <p:txBody>
          <a:bodyPr/>
          <a:lstStyle/>
          <a:p>
            <a:r>
              <a:rPr lang="en-US" b="1" dirty="0" smtClean="0"/>
              <a:t>Thank you.</a:t>
            </a:r>
            <a:endParaRPr lang="en-US" b="1" dirty="0"/>
          </a:p>
        </p:txBody>
      </p:sp>
      <p:sp>
        <p:nvSpPr>
          <p:cNvPr id="7" name="Subtitle 6"/>
          <p:cNvSpPr>
            <a:spLocks noGrp="1"/>
          </p:cNvSpPr>
          <p:nvPr>
            <p:ph type="subTitle" idx="1"/>
          </p:nvPr>
        </p:nvSpPr>
        <p:spPr/>
        <p:txBody>
          <a:bodyPr>
            <a:normAutofit/>
          </a:bodyPr>
          <a:lstStyle/>
          <a:p>
            <a:pPr algn="r"/>
            <a:r>
              <a:rPr lang="en-US" dirty="0" smtClean="0">
                <a:solidFill>
                  <a:schemeClr val="tx1">
                    <a:lumMod val="75000"/>
                    <a:lumOff val="25000"/>
                  </a:schemeClr>
                </a:solidFill>
              </a:rPr>
              <a:t>@</a:t>
            </a:r>
            <a:r>
              <a:rPr lang="en-US" dirty="0" err="1" smtClean="0">
                <a:solidFill>
                  <a:schemeClr val="tx1">
                    <a:lumMod val="75000"/>
                    <a:lumOff val="25000"/>
                  </a:schemeClr>
                </a:solidFill>
              </a:rPr>
              <a:t>maaretp</a:t>
            </a:r>
            <a:endParaRPr lang="en-US" dirty="0" smtClean="0">
              <a:solidFill>
                <a:schemeClr val="tx1">
                  <a:lumMod val="75000"/>
                  <a:lumOff val="25000"/>
                </a:schemeClr>
              </a:solidFill>
            </a:endParaRPr>
          </a:p>
          <a:p>
            <a:pPr algn="r"/>
            <a:r>
              <a:rPr lang="en-US" dirty="0" smtClean="0">
                <a:solidFill>
                  <a:schemeClr val="tx1">
                    <a:lumMod val="75000"/>
                    <a:lumOff val="25000"/>
                  </a:schemeClr>
                </a:solidFill>
              </a:rPr>
              <a:t>@LlewellynFalco</a:t>
            </a:r>
          </a:p>
          <a:p>
            <a:pPr algn="r"/>
            <a:r>
              <a:rPr lang="en-US" sz="2200" dirty="0" smtClean="0">
                <a:solidFill>
                  <a:schemeClr val="tx1">
                    <a:lumMod val="75000"/>
                    <a:lumOff val="25000"/>
                  </a:schemeClr>
                </a:solidFill>
              </a:rPr>
              <a:t>(please connect with us through Twitter or </a:t>
            </a:r>
            <a:r>
              <a:rPr lang="en-US" sz="2200" dirty="0">
                <a:solidFill>
                  <a:schemeClr val="tx1">
                    <a:lumMod val="75000"/>
                    <a:lumOff val="25000"/>
                  </a:schemeClr>
                </a:solidFill>
              </a:rPr>
              <a:t>L</a:t>
            </a:r>
            <a:r>
              <a:rPr lang="en-US" sz="2200" dirty="0" smtClean="0">
                <a:solidFill>
                  <a:schemeClr val="tx1">
                    <a:lumMod val="75000"/>
                    <a:lumOff val="25000"/>
                  </a:schemeClr>
                </a:solidFill>
              </a:rPr>
              <a:t>inkedIn)</a:t>
            </a:r>
          </a:p>
          <a:p>
            <a:pPr algn="r"/>
            <a:endParaRPr lang="en-US" sz="2200" dirty="0">
              <a:solidFill>
                <a:schemeClr val="tx1">
                  <a:lumMod val="75000"/>
                  <a:lumOff val="25000"/>
                </a:schemeClr>
              </a:solidFill>
            </a:endParaRPr>
          </a:p>
        </p:txBody>
      </p:sp>
    </p:spTree>
    <p:extLst>
      <p:ext uri="{BB962C8B-B14F-4D97-AF65-F5344CB8AC3E}">
        <p14:creationId xmlns:p14="http://schemas.microsoft.com/office/powerpoint/2010/main" val="106089359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velop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51" y="1590757"/>
            <a:ext cx="4129860" cy="4901196"/>
          </a:xfrm>
          <a:prstGeom prst="rect">
            <a:avLst/>
          </a:prstGeom>
        </p:spPr>
      </p:pic>
      <p:sp>
        <p:nvSpPr>
          <p:cNvPr id="6" name="TextBox 5"/>
          <p:cNvSpPr txBox="1"/>
          <p:nvPr/>
        </p:nvSpPr>
        <p:spPr>
          <a:xfrm>
            <a:off x="5467057" y="1075010"/>
            <a:ext cx="2549145" cy="769441"/>
          </a:xfrm>
          <a:prstGeom prst="rect">
            <a:avLst/>
          </a:prstGeom>
          <a:noFill/>
        </p:spPr>
        <p:txBody>
          <a:bodyPr wrap="none" rtlCol="0">
            <a:spAutoFit/>
          </a:bodyPr>
          <a:lstStyle/>
          <a:p>
            <a:r>
              <a:rPr lang="en-US" sz="4400" dirty="0">
                <a:latin typeface="+mj-lt"/>
                <a:ea typeface="+mj-ea"/>
                <a:cs typeface="+mj-cs"/>
              </a:rPr>
              <a:t>Developer</a:t>
            </a:r>
            <a:endParaRPr lang="en-US" sz="4400" dirty="0">
              <a:latin typeface="+mj-lt"/>
              <a:ea typeface="+mj-ea"/>
              <a:cs typeface="+mj-cs"/>
            </a:endParaRPr>
          </a:p>
        </p:txBody>
      </p:sp>
    </p:spTree>
    <p:extLst>
      <p:ext uri="{BB962C8B-B14F-4D97-AF65-F5344CB8AC3E}">
        <p14:creationId xmlns:p14="http://schemas.microsoft.com/office/powerpoint/2010/main" val="322547625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velop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51" y="3716947"/>
            <a:ext cx="2338283" cy="2775005"/>
          </a:xfrm>
          <a:prstGeom prst="rect">
            <a:avLst/>
          </a:prstGeom>
        </p:spPr>
      </p:pic>
      <p:cxnSp>
        <p:nvCxnSpPr>
          <p:cNvPr id="5" name="Straight Connector 4"/>
          <p:cNvCxnSpPr/>
          <p:nvPr/>
        </p:nvCxnSpPr>
        <p:spPr>
          <a:xfrm flipV="1">
            <a:off x="1667393" y="433410"/>
            <a:ext cx="2077859" cy="353184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H="1">
            <a:off x="2452618" y="4420920"/>
            <a:ext cx="6055165" cy="31024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2452618" y="433410"/>
            <a:ext cx="6055165" cy="3531845"/>
          </a:xfrm>
          <a:prstGeom prst="line">
            <a:avLst/>
          </a:prstGeom>
        </p:spPr>
        <p:style>
          <a:lnRef idx="1">
            <a:schemeClr val="dk1"/>
          </a:lnRef>
          <a:fillRef idx="0">
            <a:schemeClr val="dk1"/>
          </a:fillRef>
          <a:effectRef idx="0">
            <a:schemeClr val="dk1"/>
          </a:effectRef>
          <a:fontRef idx="minor">
            <a:schemeClr val="tx1"/>
          </a:fontRef>
        </p:style>
      </p:cxnSp>
      <p:pic>
        <p:nvPicPr>
          <p:cNvPr id="2" name="Picture 1" descr="2015-10-07 15_33_22-H66668.P001  _  Granlund Designer®.png"/>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745252" y="433410"/>
            <a:ext cx="4762531" cy="3987510"/>
          </a:xfrm>
          <a:prstGeom prst="rect">
            <a:avLst/>
          </a:prstGeom>
        </p:spPr>
      </p:pic>
    </p:spTree>
    <p:extLst>
      <p:ext uri="{BB962C8B-B14F-4D97-AF65-F5344CB8AC3E}">
        <p14:creationId xmlns:p14="http://schemas.microsoft.com/office/powerpoint/2010/main" val="383362413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velop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51" y="1590757"/>
            <a:ext cx="4129860" cy="4901196"/>
          </a:xfrm>
          <a:prstGeom prst="rect">
            <a:avLst/>
          </a:prstGeom>
        </p:spPr>
      </p:pic>
      <p:sp>
        <p:nvSpPr>
          <p:cNvPr id="3" name="TextBox 2"/>
          <p:cNvSpPr txBox="1"/>
          <p:nvPr/>
        </p:nvSpPr>
        <p:spPr>
          <a:xfrm>
            <a:off x="6036390" y="1075010"/>
            <a:ext cx="1627544" cy="769441"/>
          </a:xfrm>
          <a:prstGeom prst="rect">
            <a:avLst/>
          </a:prstGeom>
          <a:noFill/>
        </p:spPr>
        <p:txBody>
          <a:bodyPr wrap="none" rtlCol="0">
            <a:spAutoFit/>
          </a:bodyPr>
          <a:lstStyle/>
          <a:p>
            <a:r>
              <a:rPr lang="en-US" sz="4400" dirty="0" smtClean="0">
                <a:latin typeface="+mj-lt"/>
                <a:ea typeface="+mj-ea"/>
                <a:cs typeface="+mj-cs"/>
              </a:rPr>
              <a:t>Tester</a:t>
            </a:r>
            <a:endParaRPr lang="en-US" sz="4400" dirty="0">
              <a:latin typeface="+mj-lt"/>
              <a:ea typeface="+mj-ea"/>
              <a:cs typeface="+mj-cs"/>
            </a:endParaRPr>
          </a:p>
        </p:txBody>
      </p:sp>
    </p:spTree>
    <p:extLst>
      <p:ext uri="{BB962C8B-B14F-4D97-AF65-F5344CB8AC3E}">
        <p14:creationId xmlns:p14="http://schemas.microsoft.com/office/powerpoint/2010/main" val="21293722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velop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51" y="3716947"/>
            <a:ext cx="2338283" cy="2775005"/>
          </a:xfrm>
          <a:prstGeom prst="rect">
            <a:avLst/>
          </a:prstGeom>
        </p:spPr>
      </p:pic>
      <p:cxnSp>
        <p:nvCxnSpPr>
          <p:cNvPr id="5" name="Straight Connector 4"/>
          <p:cNvCxnSpPr/>
          <p:nvPr/>
        </p:nvCxnSpPr>
        <p:spPr>
          <a:xfrm flipV="1">
            <a:off x="1667393" y="433410"/>
            <a:ext cx="1598141" cy="3531846"/>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H="1">
            <a:off x="2452619" y="4420920"/>
            <a:ext cx="6305324" cy="31024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2452618" y="433410"/>
            <a:ext cx="6055165" cy="3531845"/>
          </a:xfrm>
          <a:prstGeom prst="line">
            <a:avLst/>
          </a:prstGeom>
        </p:spPr>
        <p:style>
          <a:lnRef idx="1">
            <a:schemeClr val="dk1"/>
          </a:lnRef>
          <a:fillRef idx="0">
            <a:schemeClr val="dk1"/>
          </a:fillRef>
          <a:effectRef idx="0">
            <a:schemeClr val="dk1"/>
          </a:effectRef>
          <a:fontRef idx="minor">
            <a:schemeClr val="tx1"/>
          </a:fontRef>
        </p:style>
      </p:cxnSp>
      <p:grpSp>
        <p:nvGrpSpPr>
          <p:cNvPr id="8" name="Group 7"/>
          <p:cNvGrpSpPr/>
          <p:nvPr/>
        </p:nvGrpSpPr>
        <p:grpSpPr>
          <a:xfrm>
            <a:off x="3265534" y="433410"/>
            <a:ext cx="5492409" cy="3931187"/>
            <a:chOff x="0" y="546203"/>
            <a:chExt cx="7522370" cy="4298014"/>
          </a:xfrm>
        </p:grpSpPr>
        <p:pic>
          <p:nvPicPr>
            <p:cNvPr id="9" name="Picture 8" descr="2015-10-07 10_52_04-[SIRAI-2231] Incorrect behavior when adding requirements in the case of multiple.png"/>
            <p:cNvPicPr>
              <a:picLocks noChangeAspect="1"/>
            </p:cNvPicPr>
            <p:nvPr/>
          </p:nvPicPr>
          <p:blipFill rotWithShape="1">
            <a:blip r:embed="rId3">
              <a:grayscl/>
              <a:extLst>
                <a:ext uri="{28A0092B-C50C-407E-A947-70E740481C1C}">
                  <a14:useLocalDpi xmlns:a14="http://schemas.microsoft.com/office/drawing/2010/main" val="0"/>
                </a:ext>
              </a:extLst>
            </a:blip>
            <a:srcRect r="23880"/>
            <a:stretch/>
          </p:blipFill>
          <p:spPr>
            <a:xfrm>
              <a:off x="0" y="546203"/>
              <a:ext cx="6960394" cy="4298014"/>
            </a:xfrm>
            <a:prstGeom prst="rect">
              <a:avLst/>
            </a:prstGeom>
          </p:spPr>
        </p:pic>
        <p:pic>
          <p:nvPicPr>
            <p:cNvPr id="10" name="Picture 9" descr="2015-10-07 10_52_04-[SIRAI-2231] Incorrect behavior when adding requirements in the case of multiple.png"/>
            <p:cNvPicPr>
              <a:picLocks noChangeAspect="1"/>
            </p:cNvPicPr>
            <p:nvPr/>
          </p:nvPicPr>
          <p:blipFill rotWithShape="1">
            <a:blip r:embed="rId3">
              <a:grayscl/>
              <a:extLst>
                <a:ext uri="{28A0092B-C50C-407E-A947-70E740481C1C}">
                  <a14:useLocalDpi xmlns:a14="http://schemas.microsoft.com/office/drawing/2010/main" val="0"/>
                </a:ext>
              </a:extLst>
            </a:blip>
            <a:srcRect l="64276"/>
            <a:stretch/>
          </p:blipFill>
          <p:spPr>
            <a:xfrm>
              <a:off x="4255727" y="546203"/>
              <a:ext cx="3266643" cy="4298014"/>
            </a:xfrm>
            <a:prstGeom prst="rect">
              <a:avLst/>
            </a:prstGeom>
          </p:spPr>
        </p:pic>
      </p:grpSp>
    </p:spTree>
    <p:extLst>
      <p:ext uri="{BB962C8B-B14F-4D97-AF65-F5344CB8AC3E}">
        <p14:creationId xmlns:p14="http://schemas.microsoft.com/office/powerpoint/2010/main" val="167062152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intosh HD:Users:llewellyn:Pictures:Koans Randori Images:un-sticker.png"/>
          <p:cNvPicPr/>
          <p:nvPr/>
        </p:nvPicPr>
        <p:blipFill rotWithShape="1">
          <a:blip r:embed="rId2">
            <a:extLst>
              <a:ext uri="{28A0092B-C50C-407E-A947-70E740481C1C}">
                <a14:useLocalDpi xmlns:a14="http://schemas.microsoft.com/office/drawing/2010/main" val="0"/>
              </a:ext>
            </a:extLst>
          </a:blip>
          <a:srcRect t="3" b="42502"/>
          <a:stretch/>
        </p:blipFill>
        <p:spPr bwMode="auto">
          <a:xfrm>
            <a:off x="1588134" y="907009"/>
            <a:ext cx="6066513" cy="4514891"/>
          </a:xfrm>
          <a:prstGeom prst="rect">
            <a:avLst/>
          </a:prstGeom>
          <a:noFill/>
          <a:ln>
            <a:noFill/>
          </a:ln>
          <a:extLst>
            <a:ext uri="{53640926-AAD7-44d8-BBD7-CCE9431645EC}">
              <a14:shadowObscured xmlns:a14="http://schemas.microsoft.com/office/drawing/2010/main"/>
            </a:ext>
          </a:extLst>
        </p:spPr>
      </p:pic>
      <p:sp>
        <p:nvSpPr>
          <p:cNvPr id="5" name="Rectangle 4"/>
          <p:cNvSpPr/>
          <p:nvPr/>
        </p:nvSpPr>
        <p:spPr>
          <a:xfrm>
            <a:off x="4751740" y="1924881"/>
            <a:ext cx="3477859" cy="866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200" dirty="0">
                <a:solidFill>
                  <a:schemeClr val="tx1"/>
                </a:solidFill>
                <a:latin typeface="Brush Script Std"/>
                <a:cs typeface="Brush Script Std"/>
              </a:rPr>
              <a:t>?</a:t>
            </a:r>
            <a:r>
              <a:rPr lang="en-US" sz="7200" dirty="0" smtClean="0">
                <a:solidFill>
                  <a:schemeClr val="tx1"/>
                </a:solidFill>
                <a:latin typeface="Brush Script Std"/>
                <a:cs typeface="Brush Script Std"/>
              </a:rPr>
              <a:t>!?%#</a:t>
            </a:r>
            <a:endParaRPr lang="en-US" sz="7200" dirty="0">
              <a:solidFill>
                <a:schemeClr val="tx1"/>
              </a:solidFill>
              <a:latin typeface="Brush Script Std"/>
              <a:cs typeface="Brush Script Std"/>
            </a:endParaRPr>
          </a:p>
        </p:txBody>
      </p:sp>
      <p:pic>
        <p:nvPicPr>
          <p:cNvPr id="6" name="Picture 5" descr="Macintosh HD:Users:llewellyn:Pictures:Koans Randori Images:un-sticker.png"/>
          <p:cNvPicPr/>
          <p:nvPr/>
        </p:nvPicPr>
        <p:blipFill rotWithShape="1">
          <a:blip r:embed="rId2">
            <a:extLst>
              <a:ext uri="{28A0092B-C50C-407E-A947-70E740481C1C}">
                <a14:useLocalDpi xmlns:a14="http://schemas.microsoft.com/office/drawing/2010/main" val="0"/>
              </a:ext>
            </a:extLst>
          </a:blip>
          <a:srcRect l="63593" t="23504" r="8373" b="42502"/>
          <a:stretch/>
        </p:blipFill>
        <p:spPr bwMode="auto">
          <a:xfrm>
            <a:off x="1204359" y="2970554"/>
            <a:ext cx="1700700" cy="266943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3603426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7"/>
            <a:ext cx="8229600" cy="6162777"/>
          </a:xfrm>
        </p:spPr>
        <p:txBody>
          <a:bodyPr>
            <a:normAutofit/>
          </a:bodyPr>
          <a:lstStyle/>
          <a:p>
            <a:r>
              <a:rPr lang="en-US" dirty="0" smtClean="0"/>
              <a:t>Except…</a:t>
            </a:r>
            <a:endParaRPr lang="en-US" dirty="0"/>
          </a:p>
        </p:txBody>
      </p:sp>
    </p:spTree>
    <p:extLst>
      <p:ext uri="{BB962C8B-B14F-4D97-AF65-F5344CB8AC3E}">
        <p14:creationId xmlns:p14="http://schemas.microsoft.com/office/powerpoint/2010/main" val="417628208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58917"/>
            <a:ext cx="7772400" cy="1470025"/>
          </a:xfrm>
        </p:spPr>
        <p:txBody>
          <a:bodyPr/>
          <a:lstStyle/>
          <a:p>
            <a:r>
              <a:rPr lang="en-US" dirty="0" smtClean="0"/>
              <a:t>A day of mobbing</a:t>
            </a:r>
            <a:endParaRPr lang="en-US" dirty="0"/>
          </a:p>
        </p:txBody>
      </p:sp>
      <p:pic>
        <p:nvPicPr>
          <p:cNvPr id="5" name="Picture 4" descr="Macintosh HD:Users:llewellyn:Pictures:Koans Randori Images:navigator.png"/>
          <p:cNvPicPr/>
          <p:nvPr/>
        </p:nvPicPr>
        <p:blipFill>
          <a:blip r:embed="rId2">
            <a:extLst>
              <a:ext uri="{28A0092B-C50C-407E-A947-70E740481C1C}">
                <a14:useLocalDpi xmlns:a14="http://schemas.microsoft.com/office/drawing/2010/main" val="0"/>
              </a:ext>
            </a:extLst>
          </a:blip>
          <a:srcRect/>
          <a:stretch>
            <a:fillRect/>
          </a:stretch>
        </p:blipFill>
        <p:spPr bwMode="auto">
          <a:xfrm>
            <a:off x="1519283" y="1810063"/>
            <a:ext cx="5907295" cy="7650319"/>
          </a:xfrm>
          <a:prstGeom prst="rect">
            <a:avLst/>
          </a:prstGeom>
          <a:noFill/>
          <a:ln>
            <a:noFill/>
          </a:ln>
        </p:spPr>
      </p:pic>
    </p:spTree>
    <p:extLst>
      <p:ext uri="{BB962C8B-B14F-4D97-AF65-F5344CB8AC3E}">
        <p14:creationId xmlns:p14="http://schemas.microsoft.com/office/powerpoint/2010/main" val="170286761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1298</TotalTime>
  <Words>395</Words>
  <Application>Microsoft Macintosh PowerPoint</Application>
  <PresentationFormat>On-screen Show (4:3)</PresentationFormat>
  <Paragraphs>67</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Developing a new feature</vt:lpstr>
      <vt:lpstr>PowerPoint Presentation</vt:lpstr>
      <vt:lpstr>PowerPoint Presentation</vt:lpstr>
      <vt:lpstr>PowerPoint Presentation</vt:lpstr>
      <vt:lpstr>PowerPoint Presentation</vt:lpstr>
      <vt:lpstr>PowerPoint Presentation</vt:lpstr>
      <vt:lpstr>Except…</vt:lpstr>
      <vt:lpstr>A day of mobbing</vt:lpstr>
      <vt:lpstr>PowerPoint Presentation</vt:lpstr>
      <vt:lpstr>Co-creation  vs.  Collaboration</vt:lpstr>
      <vt:lpstr>Tales from Developer Tester Collaboration</vt:lpstr>
      <vt:lpstr>1st session on unit testing</vt:lpstr>
      <vt:lpstr>Strong Style Pairing</vt:lpstr>
      <vt:lpstr>Farming vs. Hunting</vt:lpstr>
      <vt:lpstr>“Look at me” Pairing</vt:lpstr>
      <vt:lpstr>Why are we having issues?</vt:lpstr>
      <vt:lpstr>How we became how we are</vt:lpstr>
      <vt:lpstr>Exploratory Testing</vt:lpstr>
      <vt:lpstr>Testing Excel</vt:lpstr>
      <vt:lpstr>What Testing Gives Us</vt:lpstr>
      <vt:lpstr>Why do this?</vt:lpstr>
      <vt:lpstr>PowerPoint Presentation</vt:lpstr>
      <vt:lpstr>PowerPoint Presentation</vt:lpstr>
      <vt:lpstr>PowerPoint Presentation</vt:lpstr>
      <vt:lpstr>Thank you.</vt:lpstr>
    </vt:vector>
  </TitlesOfParts>
  <Manager/>
  <Company>Spun Laboratories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Tales from Developer Tester Collaboration</dc:title>
  <dc:subject/>
  <dc:creator>LLEWELLYN FALCO</dc:creator>
  <cp:keywords/>
  <dc:description/>
  <cp:lastModifiedBy>LLEWELLYN FALCO</cp:lastModifiedBy>
  <cp:revision>21</cp:revision>
  <dcterms:created xsi:type="dcterms:W3CDTF">2015-09-09T13:15:07Z</dcterms:created>
  <dcterms:modified xsi:type="dcterms:W3CDTF">2015-10-07T13:59:42Z</dcterms:modified>
  <cp:category/>
</cp:coreProperties>
</file>