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3475038" cy="1736725"/>
  <p:notesSz cx="6858000" cy="9144000"/>
  <p:defaultTextStyle>
    <a:defPPr>
      <a:defRPr lang="en-US"/>
    </a:defPPr>
    <a:lvl1pPr marL="0" algn="l" defTabSz="14872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48725" algn="l" defTabSz="14872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297452" algn="l" defTabSz="14872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46177" algn="l" defTabSz="14872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594904" algn="l" defTabSz="14872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743630" algn="l" defTabSz="14872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892356" algn="l" defTabSz="14872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041081" algn="l" defTabSz="14872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189807" algn="l" defTabSz="14872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5FF82"/>
    <a:srgbClr val="25D141"/>
    <a:srgbClr val="9EFFA1"/>
    <a:srgbClr val="54D14A"/>
    <a:srgbClr val="CBFFA6"/>
    <a:srgbClr val="99D14D"/>
    <a:srgbClr val="FFF9AB"/>
    <a:srgbClr val="D1C342"/>
    <a:srgbClr val="FFC3A9"/>
    <a:srgbClr val="D18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00" d="100"/>
          <a:sy n="400" d="100"/>
        </p:scale>
        <p:origin x="-2600" y="-1576"/>
      </p:cViewPr>
      <p:guideLst>
        <p:guide orient="horz" pos="547"/>
        <p:guide pos="10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9" d="100"/>
        <a:sy n="30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E6344-DDDC-D149-8D73-B49E3AB7C1F6}" type="datetimeFigureOut">
              <a:rPr lang="en-US" smtClean="0"/>
              <a:t>05/03/16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588" y="685800"/>
            <a:ext cx="686117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57C8D-6C9C-3F41-A598-90F2004D4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28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0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62" algn="l" defTabSz="4570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24" algn="l" defTabSz="4570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87" algn="l" defTabSz="4570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49" algn="l" defTabSz="4570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11" algn="l" defTabSz="4570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73" algn="l" defTabSz="4570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35" algn="l" defTabSz="4570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97" algn="l" defTabSz="4570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88" y="685800"/>
            <a:ext cx="686117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38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88" y="685800"/>
            <a:ext cx="686117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38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88" y="685800"/>
            <a:ext cx="686117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38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88" y="685800"/>
            <a:ext cx="686117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38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88" y="685800"/>
            <a:ext cx="686117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38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88" y="685800"/>
            <a:ext cx="686117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384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88" y="685800"/>
            <a:ext cx="686117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38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88" y="685800"/>
            <a:ext cx="686117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38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88" y="685800"/>
            <a:ext cx="686117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38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88" y="685800"/>
            <a:ext cx="686117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38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88" y="685800"/>
            <a:ext cx="686117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38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88" y="685800"/>
            <a:ext cx="686117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38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88" y="685800"/>
            <a:ext cx="686117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38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88" y="685800"/>
            <a:ext cx="686117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38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88" y="685800"/>
            <a:ext cx="686117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38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88" y="685800"/>
            <a:ext cx="686117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38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628" y="539512"/>
            <a:ext cx="2953782" cy="37227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256" y="984144"/>
            <a:ext cx="2432527" cy="4438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8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7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6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4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43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92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41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9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05/03/16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2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05/03/16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1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19402" y="69552"/>
            <a:ext cx="781884" cy="148184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752" y="69552"/>
            <a:ext cx="2287733" cy="148184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05/03/16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8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05/03/16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5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504" y="1116008"/>
            <a:ext cx="2953782" cy="344933"/>
          </a:xfrm>
        </p:spPr>
        <p:txBody>
          <a:bodyPr anchor="t"/>
          <a:lstStyle>
            <a:lvl1pPr algn="l">
              <a:defRPr sz="13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504" y="736100"/>
            <a:ext cx="2953782" cy="379909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4872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9745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4617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59490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74363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89235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04108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18980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05/03/16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4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752" y="405238"/>
            <a:ext cx="1534808" cy="1146158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6478" y="405238"/>
            <a:ext cx="1534808" cy="1146158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05/03/16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9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753" y="388755"/>
            <a:ext cx="1535412" cy="162014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48725" indent="0">
              <a:buNone/>
              <a:defRPr sz="700" b="1"/>
            </a:lvl2pPr>
            <a:lvl3pPr marL="297452" indent="0">
              <a:buNone/>
              <a:defRPr sz="600" b="1"/>
            </a:lvl3pPr>
            <a:lvl4pPr marL="446177" indent="0">
              <a:buNone/>
              <a:defRPr sz="500" b="1"/>
            </a:lvl4pPr>
            <a:lvl5pPr marL="594904" indent="0">
              <a:buNone/>
              <a:defRPr sz="500" b="1"/>
            </a:lvl5pPr>
            <a:lvl6pPr marL="743630" indent="0">
              <a:buNone/>
              <a:defRPr sz="500" b="1"/>
            </a:lvl6pPr>
            <a:lvl7pPr marL="892356" indent="0">
              <a:buNone/>
              <a:defRPr sz="500" b="1"/>
            </a:lvl7pPr>
            <a:lvl8pPr marL="1041081" indent="0">
              <a:buNone/>
              <a:defRPr sz="500" b="1"/>
            </a:lvl8pPr>
            <a:lvl9pPr marL="1189807" indent="0">
              <a:buNone/>
              <a:defRPr sz="5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753" y="550770"/>
            <a:ext cx="1535412" cy="1000627"/>
          </a:xfrm>
        </p:spPr>
        <p:txBody>
          <a:bodyPr/>
          <a:lstStyle>
            <a:lvl1pPr>
              <a:defRPr sz="7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65273" y="388755"/>
            <a:ext cx="1536015" cy="162014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48725" indent="0">
              <a:buNone/>
              <a:defRPr sz="700" b="1"/>
            </a:lvl2pPr>
            <a:lvl3pPr marL="297452" indent="0">
              <a:buNone/>
              <a:defRPr sz="600" b="1"/>
            </a:lvl3pPr>
            <a:lvl4pPr marL="446177" indent="0">
              <a:buNone/>
              <a:defRPr sz="500" b="1"/>
            </a:lvl4pPr>
            <a:lvl5pPr marL="594904" indent="0">
              <a:buNone/>
              <a:defRPr sz="500" b="1"/>
            </a:lvl5pPr>
            <a:lvl6pPr marL="743630" indent="0">
              <a:buNone/>
              <a:defRPr sz="500" b="1"/>
            </a:lvl6pPr>
            <a:lvl7pPr marL="892356" indent="0">
              <a:buNone/>
              <a:defRPr sz="500" b="1"/>
            </a:lvl7pPr>
            <a:lvl8pPr marL="1041081" indent="0">
              <a:buNone/>
              <a:defRPr sz="500" b="1"/>
            </a:lvl8pPr>
            <a:lvl9pPr marL="1189807" indent="0">
              <a:buNone/>
              <a:defRPr sz="5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65273" y="550770"/>
            <a:ext cx="1536015" cy="1000627"/>
          </a:xfrm>
        </p:spPr>
        <p:txBody>
          <a:bodyPr/>
          <a:lstStyle>
            <a:lvl1pPr>
              <a:defRPr sz="7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05/03/16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05/03/16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8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05/03/16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2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54" y="69147"/>
            <a:ext cx="1143264" cy="294278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644" y="69149"/>
            <a:ext cx="1942643" cy="1482247"/>
          </a:xfrm>
        </p:spPr>
        <p:txBody>
          <a:bodyPr/>
          <a:lstStyle>
            <a:lvl1pPr>
              <a:defRPr sz="1000"/>
            </a:lvl1pPr>
            <a:lvl2pPr>
              <a:defRPr sz="9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54" y="363427"/>
            <a:ext cx="1143264" cy="1187968"/>
          </a:xfrm>
        </p:spPr>
        <p:txBody>
          <a:bodyPr/>
          <a:lstStyle>
            <a:lvl1pPr marL="0" indent="0">
              <a:buNone/>
              <a:defRPr sz="500"/>
            </a:lvl1pPr>
            <a:lvl2pPr marL="148725" indent="0">
              <a:buNone/>
              <a:defRPr sz="400"/>
            </a:lvl2pPr>
            <a:lvl3pPr marL="297452" indent="0">
              <a:buNone/>
              <a:defRPr sz="300"/>
            </a:lvl3pPr>
            <a:lvl4pPr marL="446177" indent="0">
              <a:buNone/>
              <a:defRPr sz="300"/>
            </a:lvl4pPr>
            <a:lvl5pPr marL="594904" indent="0">
              <a:buNone/>
              <a:defRPr sz="300"/>
            </a:lvl5pPr>
            <a:lvl6pPr marL="743630" indent="0">
              <a:buNone/>
              <a:defRPr sz="300"/>
            </a:lvl6pPr>
            <a:lvl7pPr marL="892356" indent="0">
              <a:buNone/>
              <a:defRPr sz="300"/>
            </a:lvl7pPr>
            <a:lvl8pPr marL="1041081" indent="0">
              <a:buNone/>
              <a:defRPr sz="300"/>
            </a:lvl8pPr>
            <a:lvl9pPr marL="1189807" indent="0">
              <a:buNone/>
              <a:defRPr sz="3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05/03/16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6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133" y="1215709"/>
            <a:ext cx="2085023" cy="143521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1133" y="155181"/>
            <a:ext cx="2085023" cy="1042035"/>
          </a:xfrm>
        </p:spPr>
        <p:txBody>
          <a:bodyPr/>
          <a:lstStyle>
            <a:lvl1pPr marL="0" indent="0">
              <a:buNone/>
              <a:defRPr sz="1000"/>
            </a:lvl1pPr>
            <a:lvl2pPr marL="148725" indent="0">
              <a:buNone/>
              <a:defRPr sz="900"/>
            </a:lvl2pPr>
            <a:lvl3pPr marL="297452" indent="0">
              <a:buNone/>
              <a:defRPr sz="700"/>
            </a:lvl3pPr>
            <a:lvl4pPr marL="446177" indent="0">
              <a:buNone/>
              <a:defRPr sz="700"/>
            </a:lvl4pPr>
            <a:lvl5pPr marL="594904" indent="0">
              <a:buNone/>
              <a:defRPr sz="700"/>
            </a:lvl5pPr>
            <a:lvl6pPr marL="743630" indent="0">
              <a:buNone/>
              <a:defRPr sz="700"/>
            </a:lvl6pPr>
            <a:lvl7pPr marL="892356" indent="0">
              <a:buNone/>
              <a:defRPr sz="700"/>
            </a:lvl7pPr>
            <a:lvl8pPr marL="1041081" indent="0">
              <a:buNone/>
              <a:defRPr sz="700"/>
            </a:lvl8pPr>
            <a:lvl9pPr marL="1189807" indent="0">
              <a:buNone/>
              <a:defRPr sz="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1133" y="1359229"/>
            <a:ext cx="2085023" cy="203824"/>
          </a:xfrm>
        </p:spPr>
        <p:txBody>
          <a:bodyPr/>
          <a:lstStyle>
            <a:lvl1pPr marL="0" indent="0">
              <a:buNone/>
              <a:defRPr sz="500"/>
            </a:lvl1pPr>
            <a:lvl2pPr marL="148725" indent="0">
              <a:buNone/>
              <a:defRPr sz="400"/>
            </a:lvl2pPr>
            <a:lvl3pPr marL="297452" indent="0">
              <a:buNone/>
              <a:defRPr sz="300"/>
            </a:lvl3pPr>
            <a:lvl4pPr marL="446177" indent="0">
              <a:buNone/>
              <a:defRPr sz="300"/>
            </a:lvl4pPr>
            <a:lvl5pPr marL="594904" indent="0">
              <a:buNone/>
              <a:defRPr sz="300"/>
            </a:lvl5pPr>
            <a:lvl6pPr marL="743630" indent="0">
              <a:buNone/>
              <a:defRPr sz="300"/>
            </a:lvl6pPr>
            <a:lvl7pPr marL="892356" indent="0">
              <a:buNone/>
              <a:defRPr sz="300"/>
            </a:lvl7pPr>
            <a:lvl8pPr marL="1041081" indent="0">
              <a:buNone/>
              <a:defRPr sz="300"/>
            </a:lvl8pPr>
            <a:lvl9pPr marL="1189807" indent="0">
              <a:buNone/>
              <a:defRPr sz="3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05/03/16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752" y="69550"/>
            <a:ext cx="3127534" cy="289454"/>
          </a:xfrm>
          <a:prstGeom prst="rect">
            <a:avLst/>
          </a:prstGeom>
        </p:spPr>
        <p:txBody>
          <a:bodyPr vert="horz" lIns="29745" tIns="14873" rIns="29745" bIns="14873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752" y="405238"/>
            <a:ext cx="3127534" cy="1146158"/>
          </a:xfrm>
          <a:prstGeom prst="rect">
            <a:avLst/>
          </a:prstGeom>
        </p:spPr>
        <p:txBody>
          <a:bodyPr vert="horz" lIns="29745" tIns="14873" rIns="29745" bIns="14873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752" y="1609688"/>
            <a:ext cx="810842" cy="92465"/>
          </a:xfrm>
          <a:prstGeom prst="rect">
            <a:avLst/>
          </a:prstGeom>
        </p:spPr>
        <p:txBody>
          <a:bodyPr vert="horz" lIns="29745" tIns="14873" rIns="29745" bIns="14873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B188D-8432-A34C-B344-96F9054E62CA}" type="datetimeFigureOut">
              <a:rPr lang="en-US" smtClean="0"/>
              <a:t>05/03/16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7305" y="1609688"/>
            <a:ext cx="1100429" cy="92465"/>
          </a:xfrm>
          <a:prstGeom prst="rect">
            <a:avLst/>
          </a:prstGeom>
        </p:spPr>
        <p:txBody>
          <a:bodyPr vert="horz" lIns="29745" tIns="14873" rIns="29745" bIns="14873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90444" y="1609688"/>
            <a:ext cx="810842" cy="92465"/>
          </a:xfrm>
          <a:prstGeom prst="rect">
            <a:avLst/>
          </a:prstGeom>
        </p:spPr>
        <p:txBody>
          <a:bodyPr vert="horz" lIns="29745" tIns="14873" rIns="29745" bIns="14873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6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8725" rtl="0" eaLnBrk="1" latinLnBrk="0" hangingPunct="1">
        <a:spcBef>
          <a:spcPct val="0"/>
        </a:spcBef>
        <a:buNone/>
        <a:defRPr sz="1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1544" indent="-111544" algn="l" defTabSz="148725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41679" indent="-92954" algn="l" defTabSz="148725" rtl="0" eaLnBrk="1" latinLnBrk="0" hangingPunct="1">
        <a:spcBef>
          <a:spcPct val="20000"/>
        </a:spcBef>
        <a:buFont typeface="Arial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71815" indent="-74363" algn="l" defTabSz="148725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20541" indent="-74363" algn="l" defTabSz="148725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69266" indent="-74363" algn="l" defTabSz="148725" rtl="0" eaLnBrk="1" latinLnBrk="0" hangingPunct="1">
        <a:spcBef>
          <a:spcPct val="20000"/>
        </a:spcBef>
        <a:buFont typeface="Arial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17993" indent="-74363" algn="l" defTabSz="148725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966719" indent="-74363" algn="l" defTabSz="148725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15444" indent="-74363" algn="l" defTabSz="148725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264170" indent="-74363" algn="l" defTabSz="148725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872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48725" algn="l" defTabSz="14872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97452" algn="l" defTabSz="14872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46177" algn="l" defTabSz="14872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594904" algn="l" defTabSz="14872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43630" algn="l" defTabSz="14872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892356" algn="l" defTabSz="14872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41081" algn="l" defTabSz="14872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189807" algn="l" defTabSz="14872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2695518" y="34579"/>
            <a:ext cx="726284" cy="476052"/>
          </a:xfrm>
          <a:prstGeom prst="ellipse">
            <a:avLst/>
          </a:prstGeom>
          <a:gradFill flip="none" rotWithShape="1">
            <a:gsLst>
              <a:gs pos="0">
                <a:srgbClr val="EDC326"/>
              </a:gs>
              <a:gs pos="100000">
                <a:srgbClr val="FFDD17"/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9473" rIns="0" bIns="9473" rtlCol="0" anchor="ctr"/>
          <a:lstStyle/>
          <a:p>
            <a:endParaRPr lang="en-US" sz="700" dirty="0"/>
          </a:p>
        </p:txBody>
      </p:sp>
      <p:sp>
        <p:nvSpPr>
          <p:cNvPr id="24" name="Freeform 23"/>
          <p:cNvSpPr/>
          <p:nvPr/>
        </p:nvSpPr>
        <p:spPr>
          <a:xfrm>
            <a:off x="395463" y="1003821"/>
            <a:ext cx="1193604" cy="216735"/>
          </a:xfrm>
          <a:custGeom>
            <a:avLst/>
            <a:gdLst>
              <a:gd name="connsiteX0" fmla="*/ 1186390 w 1193604"/>
              <a:gd name="connsiteY0" fmla="*/ 0 h 216735"/>
              <a:gd name="connsiteX1" fmla="*/ 1106537 w 1193604"/>
              <a:gd name="connsiteY1" fmla="*/ 148292 h 216735"/>
              <a:gd name="connsiteX2" fmla="*/ 570380 w 1193604"/>
              <a:gd name="connsiteY2" fmla="*/ 57036 h 216735"/>
              <a:gd name="connsiteX3" fmla="*/ 148299 w 1193604"/>
              <a:gd name="connsiteY3" fmla="*/ 83652 h 216735"/>
              <a:gd name="connsiteX4" fmla="*/ 0 w 1193604"/>
              <a:gd name="connsiteY4" fmla="*/ 216735 h 21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3604" h="216735">
                <a:moveTo>
                  <a:pt x="1186390" y="0"/>
                </a:moveTo>
                <a:cubicBezTo>
                  <a:pt x="1197797" y="69393"/>
                  <a:pt x="1209205" y="138786"/>
                  <a:pt x="1106537" y="148292"/>
                </a:cubicBezTo>
                <a:cubicBezTo>
                  <a:pt x="1003869" y="157798"/>
                  <a:pt x="730086" y="67809"/>
                  <a:pt x="570380" y="57036"/>
                </a:cubicBezTo>
                <a:cubicBezTo>
                  <a:pt x="410674" y="46263"/>
                  <a:pt x="243362" y="57036"/>
                  <a:pt x="148299" y="83652"/>
                </a:cubicBezTo>
                <a:cubicBezTo>
                  <a:pt x="53236" y="110268"/>
                  <a:pt x="0" y="216735"/>
                  <a:pt x="0" y="216735"/>
                </a:cubicBezTo>
              </a:path>
            </a:pathLst>
          </a:custGeom>
          <a:ln w="76200" cmpd="sng">
            <a:solidFill>
              <a:schemeClr val="accent6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393468" y="384038"/>
            <a:ext cx="1032481" cy="281374"/>
          </a:xfrm>
          <a:custGeom>
            <a:avLst/>
            <a:gdLst>
              <a:gd name="connsiteX0" fmla="*/ 32415 w 1032481"/>
              <a:gd name="connsiteY0" fmla="*/ 0 h 281374"/>
              <a:gd name="connsiteX1" fmla="*/ 85651 w 1032481"/>
              <a:gd name="connsiteY1" fmla="*/ 220536 h 281374"/>
              <a:gd name="connsiteX2" fmla="*/ 766304 w 1032481"/>
              <a:gd name="connsiteY2" fmla="*/ 136884 h 281374"/>
              <a:gd name="connsiteX3" fmla="*/ 1032481 w 1032481"/>
              <a:gd name="connsiteY3" fmla="*/ 281374 h 281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481" h="281374">
                <a:moveTo>
                  <a:pt x="32415" y="0"/>
                </a:moveTo>
                <a:cubicBezTo>
                  <a:pt x="-2125" y="98861"/>
                  <a:pt x="-36664" y="197722"/>
                  <a:pt x="85651" y="220536"/>
                </a:cubicBezTo>
                <a:cubicBezTo>
                  <a:pt x="207966" y="243350"/>
                  <a:pt x="608499" y="126744"/>
                  <a:pt x="766304" y="136884"/>
                </a:cubicBezTo>
                <a:cubicBezTo>
                  <a:pt x="924109" y="147024"/>
                  <a:pt x="988752" y="240816"/>
                  <a:pt x="1032481" y="281374"/>
                </a:cubicBezTo>
              </a:path>
            </a:pathLst>
          </a:custGeom>
          <a:ln w="76200" cmpd="sng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405" y="22056"/>
            <a:ext cx="726284" cy="476052"/>
          </a:xfrm>
          <a:prstGeom prst="ellipse">
            <a:avLst/>
          </a:prstGeom>
          <a:gradFill>
            <a:gsLst>
              <a:gs pos="0">
                <a:srgbClr val="800000"/>
              </a:gs>
              <a:gs pos="100000">
                <a:schemeClr val="accent2"/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18946" tIns="9473" rIns="18946" bIns="9473" rtlCol="0" anchor="ctr"/>
          <a:lstStyle/>
          <a:p>
            <a:pPr algn="ctr"/>
            <a:endParaRPr lang="en-US" sz="800"/>
          </a:p>
        </p:txBody>
      </p:sp>
      <p:sp>
        <p:nvSpPr>
          <p:cNvPr id="8" name="TextBox 7"/>
          <p:cNvSpPr txBox="1"/>
          <p:nvPr/>
        </p:nvSpPr>
        <p:spPr>
          <a:xfrm>
            <a:off x="30424" y="105426"/>
            <a:ext cx="736218" cy="276971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Arial Rounded MT Bold"/>
                <a:cs typeface="Arial Rounded MT Bold"/>
              </a:rPr>
              <a:t>objects</a:t>
            </a:r>
            <a:endParaRPr lang="en-US" sz="1200" dirty="0">
              <a:solidFill>
                <a:schemeClr val="bg1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0" name="Left Arrow Callout 9"/>
          <p:cNvSpPr/>
          <p:nvPr/>
        </p:nvSpPr>
        <p:spPr>
          <a:xfrm>
            <a:off x="777689" y="132314"/>
            <a:ext cx="720508" cy="26044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835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59771" y="604122"/>
            <a:ext cx="726284" cy="47605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9473" rIns="0" bIns="9473" rtlCol="0" anchor="ctr"/>
          <a:lstStyle/>
          <a:p>
            <a:pPr algn="ctr"/>
            <a:endParaRPr lang="en-US" sz="800"/>
          </a:p>
        </p:txBody>
      </p:sp>
      <p:sp>
        <p:nvSpPr>
          <p:cNvPr id="12" name="Left Arrow Callout 11"/>
          <p:cNvSpPr/>
          <p:nvPr/>
        </p:nvSpPr>
        <p:spPr>
          <a:xfrm rot="10800000">
            <a:off x="51405" y="679887"/>
            <a:ext cx="1090484" cy="3232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835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9867" y="734450"/>
            <a:ext cx="1127920" cy="173019"/>
          </a:xfrm>
          <a:prstGeom prst="rect">
            <a:avLst/>
          </a:prstGeom>
        </p:spPr>
        <p:txBody>
          <a:bodyPr wrap="square" lIns="18946" tIns="9473" rIns="18946" bIns="9473">
            <a:spAutoFit/>
          </a:bodyPr>
          <a:lstStyle/>
          <a:p>
            <a:pPr algn="ctr"/>
            <a:r>
              <a:rPr 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assert</a:t>
            </a:r>
            <a:r>
              <a:rPr 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(“[Tom, Sally]”, </a:t>
            </a:r>
            <a:r>
              <a:rPr 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names.toString())</a:t>
            </a:r>
            <a:endParaRPr lang="en-US" sz="500" b="1" dirty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0590" y="687359"/>
            <a:ext cx="787389" cy="276971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Arial Rounded MT Bold"/>
                <a:cs typeface="Arial Rounded MT Bold"/>
              </a:rPr>
              <a:t>toString   </a:t>
            </a:r>
            <a:endParaRPr lang="en-US" sz="1200" dirty="0">
              <a:solidFill>
                <a:schemeClr val="bg1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4779" y="1140253"/>
            <a:ext cx="726284" cy="47605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9473" rIns="0" bIns="9473" rtlCol="0" anchor="ctr"/>
          <a:lstStyle/>
          <a:p>
            <a:endParaRPr lang="en-US" sz="700"/>
          </a:p>
        </p:txBody>
      </p:sp>
      <p:sp>
        <p:nvSpPr>
          <p:cNvPr id="17" name="TextBox 16"/>
          <p:cNvSpPr txBox="1"/>
          <p:nvPr/>
        </p:nvSpPr>
        <p:spPr>
          <a:xfrm>
            <a:off x="64779" y="1124770"/>
            <a:ext cx="723369" cy="461637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rial Rounded MT Bold"/>
                <a:cs typeface="Arial Rounded MT Bold"/>
              </a:rPr>
              <a:t>long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rial Rounded MT Bold"/>
                <a:cs typeface="Arial Rounded MT Bold"/>
              </a:rPr>
              <a:t>Strings</a:t>
            </a:r>
            <a:endParaRPr lang="en-US" sz="1200" dirty="0">
              <a:solidFill>
                <a:schemeClr val="bg1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8" name="Left Arrow Callout 17"/>
          <p:cNvSpPr/>
          <p:nvPr/>
        </p:nvSpPr>
        <p:spPr>
          <a:xfrm>
            <a:off x="812748" y="1176784"/>
            <a:ext cx="1090484" cy="420213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835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93596" y="170309"/>
            <a:ext cx="604601" cy="173019"/>
          </a:xfrm>
          <a:prstGeom prst="rect">
            <a:avLst/>
          </a:prstGeom>
        </p:spPr>
        <p:txBody>
          <a:bodyPr wrap="square" lIns="18946" tIns="9473" rIns="18946" bIns="9473">
            <a:spAutoFit/>
          </a:bodyPr>
          <a:lstStyle/>
          <a:p>
            <a:r>
              <a:rPr 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assert(2,</a:t>
            </a:r>
          </a:p>
          <a:p>
            <a:r>
              <a:rPr 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 names.length)</a:t>
            </a:r>
            <a:endParaRPr lang="en-US" sz="500" b="1" dirty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41485" y="1176784"/>
            <a:ext cx="961747" cy="403852"/>
          </a:xfrm>
          <a:prstGeom prst="rect">
            <a:avLst/>
          </a:prstGeom>
        </p:spPr>
        <p:txBody>
          <a:bodyPr wrap="square" lIns="18946" tIns="9473" rIns="18946" bIns="9473">
            <a:spAutoFit/>
          </a:bodyPr>
          <a:lstStyle/>
          <a:p>
            <a:r>
              <a:rPr 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Expected = “{age:12, </a:t>
            </a:r>
          </a:p>
          <a:p>
            <a:r>
              <a:rPr 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 name:Tom,</a:t>
            </a:r>
          </a:p>
          <a:p>
            <a:r>
              <a:rPr 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 address: 123 fake st}”</a:t>
            </a:r>
          </a:p>
          <a:p>
            <a:r>
              <a:rPr 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assert(expected,</a:t>
            </a:r>
          </a:p>
          <a:p>
            <a:r>
              <a:rPr 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     person.toString())</a:t>
            </a:r>
            <a:endParaRPr lang="en-US" sz="500" b="1" dirty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58713" y="170162"/>
            <a:ext cx="533789" cy="276971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rial Rounded MT Bold"/>
                <a:cs typeface="Arial Rounded MT Bold"/>
              </a:rPr>
              <a:t>Files</a:t>
            </a:r>
            <a:endParaRPr lang="en-US" sz="1200" dirty="0">
              <a:solidFill>
                <a:schemeClr val="bg1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27" name="Left Arrow Callout 26"/>
          <p:cNvSpPr/>
          <p:nvPr/>
        </p:nvSpPr>
        <p:spPr>
          <a:xfrm rot="10800000">
            <a:off x="1737756" y="149684"/>
            <a:ext cx="957762" cy="297447"/>
          </a:xfrm>
          <a:prstGeom prst="leftArrowCallout">
            <a:avLst>
              <a:gd name="adj1" fmla="val 32104"/>
              <a:gd name="adj2" fmla="val 25000"/>
              <a:gd name="adj3" fmla="val 37784"/>
              <a:gd name="adj4" fmla="val 840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67481" y="170162"/>
            <a:ext cx="841055" cy="249963"/>
          </a:xfrm>
          <a:prstGeom prst="rect">
            <a:avLst/>
          </a:prstGeom>
        </p:spPr>
        <p:txBody>
          <a:bodyPr wrap="square" lIns="18946" tIns="9473" rIns="18946" bIns="9473">
            <a:spAutoFit/>
          </a:bodyPr>
          <a:lstStyle/>
          <a:p>
            <a:r>
              <a:rPr 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a</a:t>
            </a:r>
            <a:r>
              <a:rPr 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ssertFileContains(</a:t>
            </a:r>
          </a:p>
          <a:p>
            <a:r>
              <a:rPr 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“expected.txt”,</a:t>
            </a:r>
          </a:p>
          <a:p>
            <a:r>
              <a:rPr 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 person.toString())</a:t>
            </a:r>
            <a:endParaRPr lang="en-US" sz="500" b="1" dirty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20739" y="132314"/>
            <a:ext cx="508817" cy="276971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Arial Rounded MT Bold"/>
                <a:cs typeface="Arial Rounded MT Bold"/>
              </a:rPr>
              <a:t>files</a:t>
            </a:r>
            <a:endParaRPr lang="en-US" sz="1200" dirty="0">
              <a:solidFill>
                <a:schemeClr val="bg1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958960" y="604122"/>
            <a:ext cx="726284" cy="47605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9473" rIns="0" bIns="9473" rtlCol="0" anchor="ctr"/>
          <a:lstStyle/>
          <a:p>
            <a:pPr algn="ctr"/>
            <a:endParaRPr lang="en-US" sz="800"/>
          </a:p>
        </p:txBody>
      </p:sp>
      <p:sp>
        <p:nvSpPr>
          <p:cNvPr id="34" name="TextBox 33"/>
          <p:cNvSpPr txBox="1"/>
          <p:nvPr/>
        </p:nvSpPr>
        <p:spPr>
          <a:xfrm>
            <a:off x="1998605" y="687492"/>
            <a:ext cx="696913" cy="338526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 Rounded MT Bold"/>
                <a:cs typeface="Arial Rounded MT Bold"/>
              </a:rPr>
              <a:t>Automatic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  <a:latin typeface="Arial Rounded MT Bold"/>
                <a:cs typeface="Arial Rounded MT Bold"/>
              </a:rPr>
              <a:t>names</a:t>
            </a:r>
            <a:endParaRPr lang="en-US" sz="800" dirty="0">
              <a:solidFill>
                <a:schemeClr val="bg1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35" name="Left Arrow Callout 34"/>
          <p:cNvSpPr/>
          <p:nvPr/>
        </p:nvSpPr>
        <p:spPr>
          <a:xfrm>
            <a:off x="2685244" y="734450"/>
            <a:ext cx="720508" cy="17301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835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01151" y="752375"/>
            <a:ext cx="604601" cy="96075"/>
          </a:xfrm>
          <a:prstGeom prst="rect">
            <a:avLst/>
          </a:prstGeom>
        </p:spPr>
        <p:txBody>
          <a:bodyPr wrap="square" lIns="18946" tIns="9473" rIns="18946" bIns="9473">
            <a:spAutoFit/>
          </a:bodyPr>
          <a:lstStyle/>
          <a:p>
            <a:r>
              <a:rPr 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v</a:t>
            </a:r>
            <a:r>
              <a:rPr 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erify(person)</a:t>
            </a:r>
            <a:endParaRPr lang="en-US" sz="500" b="1" dirty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2886997" y="1005519"/>
            <a:ext cx="726284" cy="476052"/>
          </a:xfrm>
          <a:prstGeom prst="ellipse">
            <a:avLst/>
          </a:prstGeom>
          <a:gradFill flip="none" rotWithShape="1">
            <a:gsLst>
              <a:gs pos="0">
                <a:srgbClr val="29923D"/>
              </a:gs>
              <a:gs pos="100000">
                <a:srgbClr val="39CC56"/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9473" rIns="0" bIns="9473" rtlCol="0" anchor="ctr"/>
          <a:lstStyle/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050192" y="1141102"/>
            <a:ext cx="533789" cy="276971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rial Rounded MT Bold"/>
                <a:cs typeface="Arial Rounded MT Bold"/>
              </a:rPr>
              <a:t>Files</a:t>
            </a:r>
            <a:endParaRPr lang="en-US" sz="1200" dirty="0">
              <a:solidFill>
                <a:schemeClr val="bg1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39" name="Left Arrow Callout 38"/>
          <p:cNvSpPr/>
          <p:nvPr/>
        </p:nvSpPr>
        <p:spPr>
          <a:xfrm rot="10800000">
            <a:off x="1929235" y="1120624"/>
            <a:ext cx="957762" cy="297447"/>
          </a:xfrm>
          <a:prstGeom prst="leftArrowCallout">
            <a:avLst>
              <a:gd name="adj1" fmla="val 32104"/>
              <a:gd name="adj2" fmla="val 25000"/>
              <a:gd name="adj3" fmla="val 37784"/>
              <a:gd name="adj4" fmla="val 840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958960" y="1141102"/>
            <a:ext cx="841055" cy="249963"/>
          </a:xfrm>
          <a:prstGeom prst="rect">
            <a:avLst/>
          </a:prstGeom>
        </p:spPr>
        <p:txBody>
          <a:bodyPr wrap="square" lIns="18946" tIns="9473" rIns="18946" bIns="9473">
            <a:spAutoFit/>
          </a:bodyPr>
          <a:lstStyle/>
          <a:p>
            <a:r>
              <a:rPr 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a</a:t>
            </a:r>
            <a:r>
              <a:rPr 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ssertFileContains(</a:t>
            </a:r>
          </a:p>
          <a:p>
            <a:r>
              <a:rPr 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“expected.txt”,</a:t>
            </a:r>
          </a:p>
          <a:p>
            <a:r>
              <a:rPr 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 person.toString())</a:t>
            </a:r>
            <a:endParaRPr lang="en-US" sz="500" b="1" dirty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85600" y="1002022"/>
            <a:ext cx="550094" cy="461637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 Rounded MT Bold"/>
                <a:cs typeface="Arial Rounded MT Bold"/>
              </a:rPr>
              <a:t>d</a:t>
            </a:r>
            <a:r>
              <a:rPr lang="en-US" sz="1200" dirty="0" smtClean="0">
                <a:solidFill>
                  <a:schemeClr val="bg1"/>
                </a:solidFill>
                <a:latin typeface="Arial Rounded MT Bold"/>
                <a:cs typeface="Arial Rounded MT Bold"/>
              </a:rPr>
              <a:t>iff 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rial Rounded MT Bold"/>
                <a:cs typeface="Arial Rounded MT Bold"/>
              </a:rPr>
              <a:t>tools</a:t>
            </a:r>
            <a:endParaRPr lang="en-US" sz="1200" dirty="0">
              <a:solidFill>
                <a:schemeClr val="bg1"/>
              </a:solidFill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387320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9"/>
    </mc:Choice>
    <mc:Fallback xmlns="">
      <p:transition xmlns:p14="http://schemas.microsoft.com/office/powerpoint/2010/main" spd="slow" advTm="191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 rot="5400000">
            <a:off x="581023" y="-581026"/>
            <a:ext cx="603251" cy="1765301"/>
          </a:xfrm>
          <a:prstGeom prst="snip1Rect">
            <a:avLst>
              <a:gd name="adj" fmla="val 50000"/>
            </a:avLst>
          </a:prstGeom>
          <a:gradFill>
            <a:gsLst>
              <a:gs pos="0">
                <a:srgbClr val="D1C342"/>
              </a:gs>
              <a:gs pos="100000">
                <a:srgbClr val="FFF9AB"/>
              </a:gs>
            </a:gsLst>
          </a:gradFill>
          <a:ln>
            <a:solidFill>
              <a:srgbClr val="FFFF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9473" rIns="0" bIns="9473" rtlCol="0" anchor="ctr"/>
          <a:lstStyle/>
          <a:p>
            <a:pPr algn="ctr"/>
            <a:endParaRPr lang="en-US" sz="800"/>
          </a:p>
        </p:txBody>
      </p:sp>
      <p:sp>
        <p:nvSpPr>
          <p:cNvPr id="5" name="Rectangle 4"/>
          <p:cNvSpPr/>
          <p:nvPr/>
        </p:nvSpPr>
        <p:spPr>
          <a:xfrm>
            <a:off x="33711" y="68143"/>
            <a:ext cx="1091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Impact"/>
                <a:cs typeface="Impact"/>
              </a:rPr>
              <a:t>4) </a:t>
            </a:r>
            <a:r>
              <a:rPr lang="en-US" sz="2400" dirty="0" smtClean="0">
                <a:solidFill>
                  <a:schemeClr val="bg1"/>
                </a:solidFill>
                <a:latin typeface="Impact"/>
                <a:cs typeface="Impact"/>
              </a:rPr>
              <a:t>Files</a:t>
            </a:r>
            <a:endParaRPr lang="en-US" sz="2400" dirty="0">
              <a:solidFill>
                <a:schemeClr val="bg1"/>
              </a:solidFill>
              <a:latin typeface="Impact"/>
              <a:cs typeface="Impac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437" y="765175"/>
            <a:ext cx="268763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rgbClr val="009F01"/>
                </a:solidFill>
                <a:latin typeface="Courier"/>
                <a:cs typeface="Courier"/>
              </a:rPr>
              <a:t>// verify companies as xml</a:t>
            </a:r>
            <a:endParaRPr lang="en-US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assertFileContains( </a:t>
            </a:r>
            <a:endParaRPr lang="en-US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  <a:p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   “</a:t>
            </a:r>
            <a:r>
              <a:rPr lang="en-US" sz="9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expected.companylist.xml</a:t>
            </a:r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”,</a:t>
            </a:r>
          </a:p>
          <a:p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   </a:t>
            </a:r>
            <a:r>
              <a:rPr lang="en-US" sz="9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report.toString</a:t>
            </a:r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())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  <a:p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  <a:p>
            <a:endParaRPr lang="en-US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  <a:p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1927226" y="101183"/>
            <a:ext cx="984250" cy="314742"/>
          </a:xfrm>
          <a:prstGeom prst="wedgeRectCallout">
            <a:avLst>
              <a:gd name="adj1" fmla="val -63508"/>
              <a:gd name="adj2" fmla="val 11511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57184" y="101183"/>
            <a:ext cx="9291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/>
                <a:cs typeface="Impact"/>
              </a:rPr>
              <a:t>Less Clutter</a:t>
            </a:r>
            <a:endParaRPr lang="en-US" sz="1200" dirty="0"/>
          </a:p>
        </p:txBody>
      </p:sp>
      <p:sp>
        <p:nvSpPr>
          <p:cNvPr id="16" name="Rectangular Callout 15"/>
          <p:cNvSpPr/>
          <p:nvPr/>
        </p:nvSpPr>
        <p:spPr>
          <a:xfrm>
            <a:off x="2660649" y="723901"/>
            <a:ext cx="749299" cy="825500"/>
          </a:xfrm>
          <a:prstGeom prst="wedgeRectCallout">
            <a:avLst>
              <a:gd name="adj1" fmla="val -97912"/>
              <a:gd name="adj2" fmla="val -38751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628900" y="768949"/>
            <a:ext cx="8540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/>
                <a:cs typeface="Impact"/>
              </a:rPr>
              <a:t>Can use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/>
                <a:cs typeface="Impact"/>
              </a:rPr>
              <a:t> your normal  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/>
                <a:cs typeface="Impact"/>
              </a:rPr>
              <a:t>Scenarios </a:t>
            </a:r>
          </a:p>
        </p:txBody>
      </p:sp>
    </p:spTree>
    <p:extLst>
      <p:ext uri="{BB962C8B-B14F-4D97-AF65-F5344CB8AC3E}">
        <p14:creationId xmlns:p14="http://schemas.microsoft.com/office/powerpoint/2010/main" val="178119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9"/>
    </mc:Choice>
    <mc:Fallback xmlns="">
      <p:transition xmlns:p14="http://schemas.microsoft.com/office/powerpoint/2010/main" spd="slow" advTm="191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 rot="5400000">
            <a:off x="581023" y="-581026"/>
            <a:ext cx="603251" cy="1765301"/>
          </a:xfrm>
          <a:prstGeom prst="snip1Rect">
            <a:avLst>
              <a:gd name="adj" fmla="val 50000"/>
            </a:avLst>
          </a:prstGeom>
          <a:gradFill>
            <a:gsLst>
              <a:gs pos="0">
                <a:srgbClr val="D1C342"/>
              </a:gs>
              <a:gs pos="100000">
                <a:srgbClr val="FFF9AB"/>
              </a:gs>
            </a:gsLst>
          </a:gradFill>
          <a:ln>
            <a:solidFill>
              <a:srgbClr val="FFFF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9473" rIns="0" bIns="9473" rtlCol="0" anchor="ctr"/>
          <a:lstStyle/>
          <a:p>
            <a:pPr algn="ctr"/>
            <a:endParaRPr lang="en-US" sz="800"/>
          </a:p>
        </p:txBody>
      </p:sp>
      <p:sp>
        <p:nvSpPr>
          <p:cNvPr id="5" name="Rectangle 4"/>
          <p:cNvSpPr/>
          <p:nvPr/>
        </p:nvSpPr>
        <p:spPr>
          <a:xfrm>
            <a:off x="33711" y="68143"/>
            <a:ext cx="1091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Impact"/>
                <a:cs typeface="Impact"/>
              </a:rPr>
              <a:t>4) </a:t>
            </a:r>
            <a:r>
              <a:rPr lang="en-US" sz="2400" dirty="0" smtClean="0">
                <a:solidFill>
                  <a:schemeClr val="bg1"/>
                </a:solidFill>
                <a:latin typeface="Impact"/>
                <a:cs typeface="Impact"/>
              </a:rPr>
              <a:t>Files</a:t>
            </a:r>
            <a:endParaRPr lang="en-US" sz="2400" dirty="0">
              <a:solidFill>
                <a:schemeClr val="bg1"/>
              </a:solidFill>
              <a:latin typeface="Impact"/>
              <a:cs typeface="Impac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437" y="765175"/>
            <a:ext cx="268763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rgbClr val="009F01"/>
                </a:solidFill>
                <a:latin typeface="Courier"/>
                <a:cs typeface="Courier"/>
              </a:rPr>
              <a:t>// verify companies as xml</a:t>
            </a:r>
            <a:endParaRPr lang="en-US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assertFileContains( </a:t>
            </a:r>
            <a:endParaRPr lang="en-US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  <a:p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   “</a:t>
            </a:r>
            <a:r>
              <a:rPr lang="en-US" sz="9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expected.companylist.xml</a:t>
            </a:r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”,</a:t>
            </a:r>
          </a:p>
          <a:p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   </a:t>
            </a:r>
            <a:r>
              <a:rPr lang="en-US" sz="9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report.toString</a:t>
            </a:r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())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  <a:p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  <a:p>
            <a:endParaRPr lang="en-US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  <a:p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1927225" y="101183"/>
            <a:ext cx="1339849" cy="314742"/>
          </a:xfrm>
          <a:prstGeom prst="wedgeRectCallout">
            <a:avLst>
              <a:gd name="adj1" fmla="val -63508"/>
              <a:gd name="adj2" fmla="val 115119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60359" y="113883"/>
            <a:ext cx="12538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/>
                <a:cs typeface="Impact"/>
              </a:rPr>
              <a:t>Lots of filenames</a:t>
            </a:r>
            <a:endParaRPr lang="en-US" sz="1200" dirty="0"/>
          </a:p>
        </p:txBody>
      </p:sp>
      <p:sp>
        <p:nvSpPr>
          <p:cNvPr id="16" name="Rectangular Callout 15"/>
          <p:cNvSpPr/>
          <p:nvPr/>
        </p:nvSpPr>
        <p:spPr>
          <a:xfrm>
            <a:off x="2660649" y="723901"/>
            <a:ext cx="749299" cy="506713"/>
          </a:xfrm>
          <a:prstGeom prst="wedgeRectCallout">
            <a:avLst>
              <a:gd name="adj1" fmla="val -97912"/>
              <a:gd name="adj2" fmla="val -38751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641600" y="749899"/>
            <a:ext cx="8540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/>
                <a:cs typeface="Impact"/>
              </a:rPr>
              <a:t>Creating 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/>
                <a:cs typeface="Impact"/>
              </a:rPr>
              <a:t>The files </a:t>
            </a:r>
          </a:p>
        </p:txBody>
      </p:sp>
    </p:spTree>
    <p:extLst>
      <p:ext uri="{BB962C8B-B14F-4D97-AF65-F5344CB8AC3E}">
        <p14:creationId xmlns:p14="http://schemas.microsoft.com/office/powerpoint/2010/main" val="353949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9"/>
    </mc:Choice>
    <mc:Fallback xmlns="">
      <p:transition xmlns:p14="http://schemas.microsoft.com/office/powerpoint/2010/main" spd="slow" advTm="191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 rot="5400000">
            <a:off x="581023" y="-581026"/>
            <a:ext cx="603251" cy="1765301"/>
          </a:xfrm>
          <a:prstGeom prst="snip1Rect">
            <a:avLst>
              <a:gd name="adj" fmla="val 50000"/>
            </a:avLst>
          </a:prstGeom>
          <a:gradFill>
            <a:gsLst>
              <a:gs pos="0">
                <a:srgbClr val="99D14D"/>
              </a:gs>
              <a:gs pos="100000">
                <a:srgbClr val="CBFFA6"/>
              </a:gs>
            </a:gsLst>
          </a:gradFill>
          <a:ln>
            <a:solidFill>
              <a:srgbClr val="009F0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9473" rIns="0" bIns="9473" rtlCol="0" anchor="ctr"/>
          <a:lstStyle/>
          <a:p>
            <a:pPr algn="ctr"/>
            <a:endParaRPr lang="en-US" sz="800"/>
          </a:p>
        </p:txBody>
      </p:sp>
      <p:sp>
        <p:nvSpPr>
          <p:cNvPr id="5" name="Rectangle 4"/>
          <p:cNvSpPr/>
          <p:nvPr/>
        </p:nvSpPr>
        <p:spPr>
          <a:xfrm>
            <a:off x="33711" y="68143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Impact"/>
                <a:cs typeface="Impact"/>
              </a:rPr>
              <a:t>5)</a:t>
            </a:r>
            <a:endParaRPr lang="en-US" sz="2400" dirty="0">
              <a:solidFill>
                <a:schemeClr val="bg1"/>
              </a:solidFill>
              <a:latin typeface="Impact"/>
              <a:cs typeface="Impac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437" y="765175"/>
            <a:ext cx="26876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rgbClr val="009F01"/>
                </a:solidFill>
                <a:latin typeface="Courier"/>
                <a:cs typeface="Courier"/>
              </a:rPr>
              <a:t>// verify companies as xml</a:t>
            </a:r>
            <a:endParaRPr lang="en-US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  <a:p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Verify(report)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  <a:p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  <a:p>
            <a:endParaRPr lang="en-US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  <a:p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1927225" y="101182"/>
            <a:ext cx="1339849" cy="474366"/>
          </a:xfrm>
          <a:prstGeom prst="wedgeRectCallout">
            <a:avLst>
              <a:gd name="adj1" fmla="val -57347"/>
              <a:gd name="adj2" fmla="val 8623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60359" y="113883"/>
            <a:ext cx="12104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/>
                <a:cs typeface="Impact"/>
              </a:rPr>
              <a:t>Convention over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/>
                <a:cs typeface="Impact"/>
              </a:rPr>
              <a:t>configuration</a:t>
            </a:r>
            <a:endParaRPr lang="en-US" sz="1200" dirty="0"/>
          </a:p>
        </p:txBody>
      </p:sp>
      <p:sp>
        <p:nvSpPr>
          <p:cNvPr id="16" name="Rectangular Callout 15"/>
          <p:cNvSpPr/>
          <p:nvPr/>
        </p:nvSpPr>
        <p:spPr>
          <a:xfrm>
            <a:off x="2660649" y="723901"/>
            <a:ext cx="749299" cy="856995"/>
          </a:xfrm>
          <a:prstGeom prst="wedgeRectCallout">
            <a:avLst>
              <a:gd name="adj1" fmla="val -97912"/>
              <a:gd name="adj2" fmla="val -38751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641600" y="749899"/>
            <a:ext cx="8540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/>
                <a:cs typeface="Impact"/>
              </a:rPr>
              <a:t>Code starts to become trivial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509" y="-3592"/>
            <a:ext cx="1293266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chemeClr val="bg1"/>
                </a:solidFill>
                <a:latin typeface="Impact"/>
                <a:cs typeface="Impact"/>
              </a:rPr>
              <a:t>Automatic</a:t>
            </a:r>
            <a:endParaRPr lang="en-US" sz="2000" dirty="0">
              <a:solidFill>
                <a:schemeClr val="bg1"/>
              </a:solidFill>
              <a:latin typeface="Impact"/>
              <a:cs typeface="Impact"/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chemeClr val="bg1"/>
                </a:solidFill>
                <a:latin typeface="Impact"/>
                <a:cs typeface="Impact"/>
              </a:rPr>
              <a:t>names</a:t>
            </a:r>
          </a:p>
        </p:txBody>
      </p:sp>
    </p:spTree>
    <p:extLst>
      <p:ext uri="{BB962C8B-B14F-4D97-AF65-F5344CB8AC3E}">
        <p14:creationId xmlns:p14="http://schemas.microsoft.com/office/powerpoint/2010/main" val="288629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9"/>
    </mc:Choice>
    <mc:Fallback xmlns="">
      <p:transition xmlns:p14="http://schemas.microsoft.com/office/powerpoint/2010/main" spd="slow" advTm="191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 rot="5400000">
            <a:off x="581023" y="-581026"/>
            <a:ext cx="603251" cy="1765301"/>
          </a:xfrm>
          <a:prstGeom prst="snip1Rect">
            <a:avLst>
              <a:gd name="adj" fmla="val 50000"/>
            </a:avLst>
          </a:prstGeom>
          <a:gradFill>
            <a:gsLst>
              <a:gs pos="0">
                <a:srgbClr val="99D14D"/>
              </a:gs>
              <a:gs pos="100000">
                <a:srgbClr val="CBFFA6"/>
              </a:gs>
            </a:gsLst>
          </a:gradFill>
          <a:ln>
            <a:solidFill>
              <a:srgbClr val="009F0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9473" rIns="0" bIns="9473" rtlCol="0" anchor="ctr"/>
          <a:lstStyle/>
          <a:p>
            <a:pPr algn="ctr"/>
            <a:endParaRPr lang="en-US" sz="800"/>
          </a:p>
        </p:txBody>
      </p:sp>
      <p:sp>
        <p:nvSpPr>
          <p:cNvPr id="5" name="Rectangle 4"/>
          <p:cNvSpPr/>
          <p:nvPr/>
        </p:nvSpPr>
        <p:spPr>
          <a:xfrm>
            <a:off x="33711" y="68143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Impact"/>
                <a:cs typeface="Impact"/>
              </a:rPr>
              <a:t>5)</a:t>
            </a:r>
            <a:endParaRPr lang="en-US" sz="2400" dirty="0">
              <a:solidFill>
                <a:schemeClr val="bg1"/>
              </a:solidFill>
              <a:latin typeface="Impact"/>
              <a:cs typeface="Impac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437" y="765175"/>
            <a:ext cx="26876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rgbClr val="009F01"/>
                </a:solidFill>
                <a:latin typeface="Courier"/>
                <a:cs typeface="Courier"/>
              </a:rPr>
              <a:t>// verify companies as xml</a:t>
            </a:r>
            <a:endParaRPr lang="en-US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  <a:p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Verify(report)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  <a:p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  <a:p>
            <a:endParaRPr lang="en-US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  <a:p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1927225" y="101182"/>
            <a:ext cx="1339849" cy="474366"/>
          </a:xfrm>
          <a:prstGeom prst="wedgeRectCallout">
            <a:avLst>
              <a:gd name="adj1" fmla="val -57347"/>
              <a:gd name="adj2" fmla="val 8623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60359" y="183733"/>
            <a:ext cx="13561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/>
                <a:cs typeface="Impact"/>
              </a:rPr>
              <a:t>What went wrong?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35509" y="-3592"/>
            <a:ext cx="1293266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chemeClr val="bg1"/>
                </a:solidFill>
                <a:latin typeface="Impact"/>
                <a:cs typeface="Impact"/>
              </a:rPr>
              <a:t>Automatic</a:t>
            </a:r>
            <a:endParaRPr lang="en-US" sz="2000" dirty="0">
              <a:solidFill>
                <a:schemeClr val="bg1"/>
              </a:solidFill>
              <a:latin typeface="Impact"/>
              <a:cs typeface="Impact"/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chemeClr val="bg1"/>
                </a:solidFill>
                <a:latin typeface="Impact"/>
                <a:cs typeface="Impact"/>
              </a:rPr>
              <a:t>names</a:t>
            </a:r>
          </a:p>
        </p:txBody>
      </p:sp>
    </p:spTree>
    <p:extLst>
      <p:ext uri="{BB962C8B-B14F-4D97-AF65-F5344CB8AC3E}">
        <p14:creationId xmlns:p14="http://schemas.microsoft.com/office/powerpoint/2010/main" val="375618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9"/>
    </mc:Choice>
    <mc:Fallback xmlns="">
      <p:transition xmlns:p14="http://schemas.microsoft.com/office/powerpoint/2010/main" spd="slow" advTm="191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 rot="5400000">
            <a:off x="581023" y="-581026"/>
            <a:ext cx="603251" cy="1765301"/>
          </a:xfrm>
          <a:prstGeom prst="snip1Rect">
            <a:avLst>
              <a:gd name="adj" fmla="val 50000"/>
            </a:avLst>
          </a:prstGeom>
          <a:gradFill>
            <a:gsLst>
              <a:gs pos="0">
                <a:srgbClr val="54D14A"/>
              </a:gs>
              <a:gs pos="100000">
                <a:srgbClr val="9EFFA1"/>
              </a:gs>
            </a:gsLst>
          </a:gradFill>
          <a:ln>
            <a:solidFill>
              <a:srgbClr val="009F0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9473" rIns="0" bIns="9473" rtlCol="0" anchor="ctr"/>
          <a:lstStyle/>
          <a:p>
            <a:pPr algn="ctr"/>
            <a:endParaRPr lang="en-US" sz="800"/>
          </a:p>
        </p:txBody>
      </p:sp>
      <p:sp>
        <p:nvSpPr>
          <p:cNvPr id="12" name="Rectangular Callout 11"/>
          <p:cNvSpPr/>
          <p:nvPr/>
        </p:nvSpPr>
        <p:spPr>
          <a:xfrm>
            <a:off x="1889125" y="47207"/>
            <a:ext cx="1038225" cy="474366"/>
          </a:xfrm>
          <a:prstGeom prst="wedgeRectCallout">
            <a:avLst>
              <a:gd name="adj1" fmla="val -57347"/>
              <a:gd name="adj2" fmla="val 8623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00034" y="59908"/>
            <a:ext cx="10582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/>
                <a:cs typeface="Impact"/>
              </a:rPr>
              <a:t>See the forest 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/>
                <a:cs typeface="Impact"/>
              </a:rPr>
              <a:t>&amp; the trees</a:t>
            </a:r>
            <a:endParaRPr lang="en-US" sz="1200" dirty="0"/>
          </a:p>
        </p:txBody>
      </p:sp>
      <p:sp>
        <p:nvSpPr>
          <p:cNvPr id="16" name="Rectangular Callout 15"/>
          <p:cNvSpPr/>
          <p:nvPr/>
        </p:nvSpPr>
        <p:spPr>
          <a:xfrm>
            <a:off x="2606675" y="1082677"/>
            <a:ext cx="749299" cy="606424"/>
          </a:xfrm>
          <a:prstGeom prst="wedgeRectCallout">
            <a:avLst>
              <a:gd name="adj1" fmla="val -97912"/>
              <a:gd name="adj2" fmla="val -38751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97150" y="1067399"/>
            <a:ext cx="8540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/>
                <a:cs typeface="Impact"/>
              </a:rPr>
              <a:t>Files not limited to text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711" y="68143"/>
            <a:ext cx="16744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Impact"/>
                <a:cs typeface="Impact"/>
              </a:rPr>
              <a:t>6) </a:t>
            </a:r>
            <a:r>
              <a:rPr lang="en-US" sz="2400" dirty="0" smtClean="0">
                <a:solidFill>
                  <a:schemeClr val="bg1"/>
                </a:solidFill>
                <a:latin typeface="Impact"/>
                <a:cs typeface="Impact"/>
              </a:rPr>
              <a:t>Diff Tools</a:t>
            </a:r>
          </a:p>
        </p:txBody>
      </p:sp>
      <p:pic>
        <p:nvPicPr>
          <p:cNvPr id="11" name="Picture 10" descr="Screen Shot 2015-09-13 at 9.04.48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7" t="12223" r="3303" b="27013"/>
          <a:stretch/>
        </p:blipFill>
        <p:spPr>
          <a:xfrm>
            <a:off x="66644" y="814209"/>
            <a:ext cx="2131137" cy="766687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14" name="Rectangular Callout 13"/>
          <p:cNvSpPr/>
          <p:nvPr/>
        </p:nvSpPr>
        <p:spPr>
          <a:xfrm>
            <a:off x="2457451" y="607024"/>
            <a:ext cx="931862" cy="412151"/>
          </a:xfrm>
          <a:prstGeom prst="wedgeRectCallout">
            <a:avLst>
              <a:gd name="adj1" fmla="val -99607"/>
              <a:gd name="adj2" fmla="val -1204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28876" y="601271"/>
            <a:ext cx="1081088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/>
                <a:cs typeface="Impact"/>
              </a:rPr>
              <a:t>Can render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/>
                <a:cs typeface="Impact"/>
              </a:rPr>
              <a:t>html,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/>
                <a:cs typeface="Impact"/>
              </a:rPr>
              <a:t>svg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/>
                <a:cs typeface="Impact"/>
              </a:rPr>
              <a:t>, etc…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8486" y="356397"/>
            <a:ext cx="1416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Impact"/>
                <a:cs typeface="Impact"/>
              </a:rPr>
              <a:t>             (on failure)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36643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9"/>
    </mc:Choice>
    <mc:Fallback xmlns="">
      <p:transition xmlns:p14="http://schemas.microsoft.com/office/powerpoint/2010/main" spd="slow" advTm="191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 rot="5400000">
            <a:off x="581023" y="-581026"/>
            <a:ext cx="603251" cy="1765301"/>
          </a:xfrm>
          <a:prstGeom prst="snip1Rect">
            <a:avLst>
              <a:gd name="adj" fmla="val 50000"/>
            </a:avLst>
          </a:prstGeom>
          <a:gradFill>
            <a:gsLst>
              <a:gs pos="0">
                <a:srgbClr val="54D14A"/>
              </a:gs>
              <a:gs pos="100000">
                <a:srgbClr val="9EFFA1"/>
              </a:gs>
            </a:gsLst>
          </a:gradFill>
          <a:ln>
            <a:solidFill>
              <a:srgbClr val="009F0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9473" rIns="0" bIns="9473" rtlCol="0" anchor="ctr"/>
          <a:lstStyle/>
          <a:p>
            <a:pPr algn="ctr"/>
            <a:endParaRPr lang="en-US" sz="800"/>
          </a:p>
        </p:txBody>
      </p:sp>
      <p:sp>
        <p:nvSpPr>
          <p:cNvPr id="12" name="Rectangular Callout 11"/>
          <p:cNvSpPr/>
          <p:nvPr/>
        </p:nvSpPr>
        <p:spPr>
          <a:xfrm>
            <a:off x="1889125" y="47207"/>
            <a:ext cx="1038225" cy="474366"/>
          </a:xfrm>
          <a:prstGeom prst="wedgeRectCallout">
            <a:avLst>
              <a:gd name="adj1" fmla="val -57347"/>
              <a:gd name="adj2" fmla="val 8623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00034" y="59908"/>
            <a:ext cx="916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/>
                <a:cs typeface="Impact"/>
              </a:rPr>
              <a:t>Duplication 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/>
                <a:cs typeface="Impact"/>
              </a:rPr>
              <a:t>in the tests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33711" y="68143"/>
            <a:ext cx="16744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Impact"/>
                <a:cs typeface="Impact"/>
              </a:rPr>
              <a:t>6) </a:t>
            </a:r>
            <a:r>
              <a:rPr lang="en-US" sz="2400" dirty="0" smtClean="0">
                <a:solidFill>
                  <a:schemeClr val="bg1"/>
                </a:solidFill>
                <a:latin typeface="Impact"/>
                <a:cs typeface="Impact"/>
              </a:rPr>
              <a:t>Diff Tools</a:t>
            </a:r>
          </a:p>
        </p:txBody>
      </p:sp>
      <p:pic>
        <p:nvPicPr>
          <p:cNvPr id="11" name="Picture 10" descr="Screen Shot 2015-09-13 at 9.04.48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7" t="12223" r="3303" b="27013"/>
          <a:stretch/>
        </p:blipFill>
        <p:spPr>
          <a:xfrm>
            <a:off x="66644" y="814209"/>
            <a:ext cx="2131137" cy="766687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14" name="Rectangular Callout 13"/>
          <p:cNvSpPr/>
          <p:nvPr/>
        </p:nvSpPr>
        <p:spPr>
          <a:xfrm>
            <a:off x="2457451" y="829274"/>
            <a:ext cx="931862" cy="713776"/>
          </a:xfrm>
          <a:prstGeom prst="wedgeRectCallout">
            <a:avLst>
              <a:gd name="adj1" fmla="val -72009"/>
              <a:gd name="adj2" fmla="val -35624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28876" y="823521"/>
            <a:ext cx="1081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/>
                <a:cs typeface="Impact"/>
              </a:rPr>
              <a:t>On failure event is 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/>
                <a:cs typeface="Impact"/>
              </a:rPr>
              <a:t>pretty basic</a:t>
            </a:r>
            <a:endParaRPr lang="en-US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Impact"/>
              <a:cs typeface="Impac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8486" y="356397"/>
            <a:ext cx="1416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Impact"/>
                <a:cs typeface="Impact"/>
              </a:rPr>
              <a:t>             (on failure)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19654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9"/>
    </mc:Choice>
    <mc:Fallback xmlns="">
      <p:transition xmlns:p14="http://schemas.microsoft.com/office/powerpoint/2010/main" spd="slow" advTm="191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 rot="5400000">
            <a:off x="581023" y="-581026"/>
            <a:ext cx="603251" cy="1765301"/>
          </a:xfrm>
          <a:prstGeom prst="snip1Rect">
            <a:avLst>
              <a:gd name="adj" fmla="val 50000"/>
            </a:avLst>
          </a:prstGeom>
          <a:gradFill>
            <a:gsLst>
              <a:gs pos="0">
                <a:srgbClr val="25D141"/>
              </a:gs>
              <a:gs pos="100000">
                <a:srgbClr val="65FF82"/>
              </a:gs>
            </a:gsLst>
          </a:gradFill>
          <a:ln>
            <a:solidFill>
              <a:srgbClr val="009F0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9473" rIns="0" bIns="9473" rtlCol="0" anchor="ctr"/>
          <a:lstStyle/>
          <a:p>
            <a:pPr algn="ctr"/>
            <a:endParaRPr lang="en-US" sz="800"/>
          </a:p>
        </p:txBody>
      </p:sp>
      <p:sp>
        <p:nvSpPr>
          <p:cNvPr id="12" name="Rectangular Callout 11"/>
          <p:cNvSpPr/>
          <p:nvPr/>
        </p:nvSpPr>
        <p:spPr>
          <a:xfrm>
            <a:off x="1889125" y="47207"/>
            <a:ext cx="1174750" cy="474366"/>
          </a:xfrm>
          <a:prstGeom prst="wedgeRectCallout">
            <a:avLst>
              <a:gd name="adj1" fmla="val -57347"/>
              <a:gd name="adj2" fmla="val 8623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00034" y="59908"/>
            <a:ext cx="11366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/>
                <a:cs typeface="Impact"/>
              </a:rPr>
              <a:t>Testing gets 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/>
                <a:cs typeface="Impact"/>
              </a:rPr>
              <a:t>easier &amp; easier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33711" y="68143"/>
            <a:ext cx="401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Impact"/>
                <a:cs typeface="Impact"/>
              </a:rPr>
              <a:t>7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Impact"/>
                <a:cs typeface="Impact"/>
              </a:rPr>
              <a:t>)</a:t>
            </a:r>
            <a:endParaRPr lang="en-US" sz="2400" dirty="0">
              <a:solidFill>
                <a:schemeClr val="bg1"/>
              </a:solidFill>
              <a:latin typeface="Impact"/>
              <a:cs typeface="Impac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1534" y="15458"/>
            <a:ext cx="1553616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chemeClr val="bg1"/>
                </a:solidFill>
                <a:latin typeface="Impact"/>
                <a:cs typeface="Impact"/>
              </a:rPr>
              <a:t>Custom Test Methods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437" y="765175"/>
            <a:ext cx="26876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latin typeface="Courier"/>
                <a:cs typeface="Courier"/>
              </a:rPr>
              <a:t>MapReduce.verify(…)</a:t>
            </a:r>
          </a:p>
          <a:p>
            <a:r>
              <a:rPr lang="en-US" sz="900" b="1" dirty="0">
                <a:latin typeface="Courier"/>
                <a:cs typeface="Courier"/>
              </a:rPr>
              <a:t>Wpf.verify(…)</a:t>
            </a:r>
          </a:p>
          <a:p>
            <a:r>
              <a:rPr lang="en-US" sz="900" b="1" dirty="0">
                <a:latin typeface="Courier"/>
                <a:cs typeface="Courier"/>
              </a:rPr>
              <a:t>Xml.verify(…)</a:t>
            </a:r>
          </a:p>
          <a:p>
            <a:r>
              <a:rPr lang="en-US" sz="900" b="1" dirty="0">
                <a:latin typeface="Courier"/>
                <a:cs typeface="Courier"/>
              </a:rPr>
              <a:t>Routing.verify(…)</a:t>
            </a:r>
          </a:p>
          <a:p>
            <a:endParaRPr lang="en-US" sz="1000" b="1" dirty="0" smtClean="0">
              <a:latin typeface="Courier"/>
              <a:cs typeface="Courier"/>
            </a:endParaRPr>
          </a:p>
          <a:p>
            <a:endParaRPr lang="en-US" sz="1000" b="1" dirty="0">
              <a:latin typeface="Courier"/>
              <a:cs typeface="Courier"/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2108200" y="866356"/>
            <a:ext cx="1174750" cy="668557"/>
          </a:xfrm>
          <a:prstGeom prst="wedgeRectCallout">
            <a:avLst>
              <a:gd name="adj1" fmla="val -81671"/>
              <a:gd name="adj2" fmla="val -25545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124026" y="888583"/>
            <a:ext cx="11056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/>
                <a:cs typeface="Impact"/>
              </a:rPr>
              <a:t>Tests give 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/>
                <a:cs typeface="Impact"/>
              </a:rPr>
              <a:t>h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/>
                <a:cs typeface="Impact"/>
              </a:rPr>
              <a:t>igh Return on 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/>
                <a:cs typeface="Impact"/>
              </a:rPr>
              <a:t>Investment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8142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9"/>
    </mc:Choice>
    <mc:Fallback xmlns="">
      <p:transition xmlns:p14="http://schemas.microsoft.com/office/powerpoint/2010/main" spd="slow" advTm="191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-9" y="784250"/>
            <a:ext cx="3475048" cy="2875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15741" y="1032370"/>
            <a:ext cx="1159297" cy="704353"/>
          </a:xfrm>
          <a:prstGeom prst="rect">
            <a:avLst/>
          </a:prstGeom>
          <a:gradFill flip="none" rotWithShape="1">
            <a:gsLst>
              <a:gs pos="0">
                <a:srgbClr val="29923D"/>
              </a:gs>
              <a:gs pos="100000">
                <a:srgbClr val="39CC56"/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9473" rIns="0" bIns="9473" rtlCol="0" anchor="ctr"/>
          <a:lstStyle/>
          <a:p>
            <a:endParaRPr lang="en-US"/>
          </a:p>
        </p:txBody>
      </p:sp>
      <p:sp>
        <p:nvSpPr>
          <p:cNvPr id="56" name="Left Arrow Callout 55"/>
          <p:cNvSpPr/>
          <p:nvPr/>
        </p:nvSpPr>
        <p:spPr>
          <a:xfrm rot="10800000">
            <a:off x="1077889" y="1032369"/>
            <a:ext cx="1416502" cy="704356"/>
          </a:xfrm>
          <a:prstGeom prst="leftArrowCallout">
            <a:avLst>
              <a:gd name="adj1" fmla="val 60953"/>
              <a:gd name="adj2" fmla="val 36775"/>
              <a:gd name="adj3" fmla="val 19874"/>
              <a:gd name="adj4" fmla="val 88043"/>
            </a:avLst>
          </a:prstGeom>
          <a:gradFill>
            <a:gsLst>
              <a:gs pos="25000">
                <a:srgbClr val="26508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9473" rIns="0" bIns="9473" rtlCol="0" anchor="ctr"/>
          <a:lstStyle/>
          <a:p>
            <a:pPr algn="ctr"/>
            <a:endParaRPr lang="en-US" sz="800"/>
          </a:p>
        </p:txBody>
      </p:sp>
      <p:sp>
        <p:nvSpPr>
          <p:cNvPr id="63" name="Rectangle 62"/>
          <p:cNvSpPr/>
          <p:nvPr/>
        </p:nvSpPr>
        <p:spPr>
          <a:xfrm>
            <a:off x="2438542" y="-5"/>
            <a:ext cx="1036496" cy="805188"/>
          </a:xfrm>
          <a:prstGeom prst="rect">
            <a:avLst/>
          </a:prstGeom>
          <a:gradFill flip="none" rotWithShape="1">
            <a:gsLst>
              <a:gs pos="0">
                <a:srgbClr val="AE8F1C"/>
              </a:gs>
              <a:gs pos="100000">
                <a:srgbClr val="FFDD17"/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9473" rIns="0" bIns="9473" rtlCol="0" anchor="ctr"/>
          <a:lstStyle/>
          <a:p>
            <a:endParaRPr lang="en-US" sz="700"/>
          </a:p>
        </p:txBody>
      </p:sp>
      <p:sp>
        <p:nvSpPr>
          <p:cNvPr id="53" name="Left Arrow Callout 52"/>
          <p:cNvSpPr/>
          <p:nvPr/>
        </p:nvSpPr>
        <p:spPr>
          <a:xfrm rot="10800000">
            <a:off x="-8" y="1032369"/>
            <a:ext cx="1281460" cy="704353"/>
          </a:xfrm>
          <a:prstGeom prst="leftArrowCallout">
            <a:avLst>
              <a:gd name="adj1" fmla="val 63658"/>
              <a:gd name="adj2" fmla="val 40655"/>
              <a:gd name="adj3" fmla="val 26320"/>
              <a:gd name="adj4" fmla="val 84016"/>
            </a:avLst>
          </a:prstGeom>
          <a:gradFill>
            <a:gsLst>
              <a:gs pos="0">
                <a:srgbClr val="16CDCD"/>
              </a:gs>
              <a:gs pos="100000">
                <a:srgbClr val="01CAFF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9473" rIns="0" bIns="9473" rtlCol="0" anchor="ctr"/>
          <a:lstStyle/>
          <a:p>
            <a:pPr algn="ctr"/>
            <a:endParaRPr lang="en-US" sz="800"/>
          </a:p>
        </p:txBody>
      </p:sp>
      <p:sp>
        <p:nvSpPr>
          <p:cNvPr id="45" name="Left Arrow Callout 44"/>
          <p:cNvSpPr/>
          <p:nvPr/>
        </p:nvSpPr>
        <p:spPr>
          <a:xfrm rot="10800000">
            <a:off x="1407386" y="1291"/>
            <a:ext cx="1272218" cy="805187"/>
          </a:xfrm>
          <a:prstGeom prst="leftArrowCallout">
            <a:avLst>
              <a:gd name="adj1" fmla="val 32104"/>
              <a:gd name="adj2" fmla="val 25000"/>
              <a:gd name="adj3" fmla="val 23621"/>
              <a:gd name="adj4" fmla="val 84016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9473" rIns="0" bIns="9473" rtlCol="0" anchor="ctr"/>
          <a:lstStyle/>
          <a:p>
            <a:endParaRPr lang="en-US" sz="700"/>
          </a:p>
        </p:txBody>
      </p:sp>
      <p:sp>
        <p:nvSpPr>
          <p:cNvPr id="32" name="Left Arrow Callout 31"/>
          <p:cNvSpPr/>
          <p:nvPr/>
        </p:nvSpPr>
        <p:spPr>
          <a:xfrm rot="10800000">
            <a:off x="678180" y="-2"/>
            <a:ext cx="928369" cy="805187"/>
          </a:xfrm>
          <a:prstGeom prst="leftArrowCallout">
            <a:avLst>
              <a:gd name="adj1" fmla="val 32104"/>
              <a:gd name="adj2" fmla="val 25000"/>
              <a:gd name="adj3" fmla="val 23621"/>
              <a:gd name="adj4" fmla="val 8401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9473" rIns="0" bIns="9473" rtlCol="0" anchor="ctr"/>
          <a:lstStyle/>
          <a:p>
            <a:pPr algn="ctr"/>
            <a:endParaRPr lang="en-US" sz="800"/>
          </a:p>
        </p:txBody>
      </p:sp>
      <p:sp>
        <p:nvSpPr>
          <p:cNvPr id="30" name="Left Arrow Callout 29"/>
          <p:cNvSpPr/>
          <p:nvPr/>
        </p:nvSpPr>
        <p:spPr>
          <a:xfrm rot="10800000">
            <a:off x="-3" y="-5"/>
            <a:ext cx="885991" cy="805187"/>
          </a:xfrm>
          <a:prstGeom prst="leftArrowCallout">
            <a:avLst>
              <a:gd name="adj1" fmla="val 32104"/>
              <a:gd name="adj2" fmla="val 25000"/>
              <a:gd name="adj3" fmla="val 23621"/>
              <a:gd name="adj4" fmla="val 84016"/>
            </a:avLst>
          </a:prstGeom>
          <a:gradFill>
            <a:gsLst>
              <a:gs pos="0">
                <a:srgbClr val="800000"/>
              </a:gs>
              <a:gs pos="100000">
                <a:schemeClr val="accent2"/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18946" tIns="9473" rIns="18946" bIns="9473" rtlCol="0" anchor="ctr"/>
          <a:lstStyle/>
          <a:p>
            <a:pPr algn="ctr"/>
            <a:endParaRPr lang="en-US" sz="800">
              <a:solidFill>
                <a:schemeClr val="l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24" y="-31446"/>
            <a:ext cx="660401" cy="276971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Impact"/>
                <a:cs typeface="Impact"/>
              </a:rPr>
              <a:t>objects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0424" y="313669"/>
            <a:ext cx="617974" cy="428325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439" y="421064"/>
            <a:ext cx="604601" cy="173019"/>
          </a:xfrm>
          <a:prstGeom prst="rect">
            <a:avLst/>
          </a:prstGeom>
        </p:spPr>
        <p:txBody>
          <a:bodyPr wrap="square" lIns="18946" tIns="9473" rIns="18946" bIns="9473">
            <a:spAutoFit/>
          </a:bodyPr>
          <a:lstStyle/>
          <a:p>
            <a:r>
              <a:rPr 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assert(2,</a:t>
            </a:r>
          </a:p>
          <a:p>
            <a:r>
              <a:rPr 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 names.length)</a:t>
            </a:r>
            <a:endParaRPr lang="en-US" sz="500" b="1" dirty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0825" y="-31446"/>
            <a:ext cx="633876" cy="276971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Impact"/>
                <a:cs typeface="Impact"/>
              </a:rPr>
              <a:t>strings</a:t>
            </a:r>
            <a:endParaRPr lang="en-US" sz="1200" dirty="0">
              <a:solidFill>
                <a:schemeClr val="bg1"/>
              </a:solidFill>
              <a:latin typeface="Impact"/>
              <a:cs typeface="Impact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728444" y="313669"/>
            <a:ext cx="655856" cy="428325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2622" y="380740"/>
            <a:ext cx="690575" cy="249963"/>
          </a:xfrm>
          <a:prstGeom prst="rect">
            <a:avLst/>
          </a:prstGeom>
        </p:spPr>
        <p:txBody>
          <a:bodyPr wrap="square" lIns="18946" tIns="9473" rIns="18946" bIns="9473">
            <a:spAutoFit/>
          </a:bodyPr>
          <a:lstStyle/>
          <a:p>
            <a:r>
              <a:rPr 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assert(</a:t>
            </a:r>
          </a:p>
          <a:p>
            <a:r>
              <a:rPr 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“</a:t>
            </a:r>
            <a:r>
              <a:rPr 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[Tom, Sally]”, </a:t>
            </a:r>
            <a:r>
              <a:rPr 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names.toString())</a:t>
            </a:r>
            <a:endParaRPr lang="en-US" sz="500" b="1" dirty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476333" y="313669"/>
            <a:ext cx="961746" cy="428325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33813" y="14721"/>
            <a:ext cx="633876" cy="360070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200" dirty="0">
                <a:solidFill>
                  <a:schemeClr val="bg1"/>
                </a:solidFill>
                <a:latin typeface="Impact"/>
                <a:cs typeface="Impact"/>
              </a:rPr>
              <a:t>l</a:t>
            </a:r>
            <a:r>
              <a:rPr lang="en-US" sz="1200" dirty="0" smtClean="0">
                <a:solidFill>
                  <a:schemeClr val="bg1"/>
                </a:solidFill>
                <a:latin typeface="Impact"/>
                <a:cs typeface="Impact"/>
              </a:rPr>
              <a:t>ong</a:t>
            </a:r>
          </a:p>
          <a:p>
            <a:pPr>
              <a:lnSpc>
                <a:spcPct val="70000"/>
              </a:lnSpc>
            </a:pPr>
            <a:r>
              <a:rPr lang="en-US" sz="1200" dirty="0" smtClean="0">
                <a:solidFill>
                  <a:schemeClr val="bg1"/>
                </a:solidFill>
                <a:latin typeface="Impact"/>
                <a:cs typeface="Impact"/>
              </a:rPr>
              <a:t>strings</a:t>
            </a:r>
            <a:endParaRPr lang="en-US" sz="1200" dirty="0">
              <a:solidFill>
                <a:schemeClr val="bg1"/>
              </a:solidFill>
              <a:latin typeface="Impact"/>
              <a:cs typeface="Impac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85858" y="356861"/>
            <a:ext cx="961747" cy="326908"/>
          </a:xfrm>
          <a:prstGeom prst="rect">
            <a:avLst/>
          </a:prstGeom>
        </p:spPr>
        <p:txBody>
          <a:bodyPr wrap="square" lIns="18946" tIns="9473" rIns="18946" bIns="9473">
            <a:spAutoFit/>
          </a:bodyPr>
          <a:lstStyle/>
          <a:p>
            <a:r>
              <a:rPr 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Expected = </a:t>
            </a:r>
          </a:p>
          <a:p>
            <a:r>
              <a:rPr 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“{age:12, </a:t>
            </a:r>
          </a:p>
          <a:p>
            <a:r>
              <a:rPr 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 name:Tom,</a:t>
            </a:r>
          </a:p>
          <a:p>
            <a:r>
              <a:rPr 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 address: 123 fake st}”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2554666" y="313669"/>
            <a:ext cx="878310" cy="428325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29528" y="14721"/>
            <a:ext cx="464509" cy="230804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200" dirty="0" smtClean="0">
                <a:solidFill>
                  <a:schemeClr val="bg1"/>
                </a:solidFill>
                <a:latin typeface="Impact"/>
                <a:cs typeface="Impact"/>
              </a:rPr>
              <a:t>files</a:t>
            </a:r>
            <a:endParaRPr lang="en-US" sz="1200" dirty="0">
              <a:solidFill>
                <a:schemeClr val="bg1"/>
              </a:solidFill>
              <a:latin typeface="Impact"/>
              <a:cs typeface="Impac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604732" y="403552"/>
            <a:ext cx="841055" cy="249963"/>
          </a:xfrm>
          <a:prstGeom prst="rect">
            <a:avLst/>
          </a:prstGeom>
        </p:spPr>
        <p:txBody>
          <a:bodyPr wrap="square" lIns="18946" tIns="9473" rIns="18946" bIns="9473">
            <a:spAutoFit/>
          </a:bodyPr>
          <a:lstStyle/>
          <a:p>
            <a:r>
              <a:rPr 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a</a:t>
            </a:r>
            <a:r>
              <a:rPr 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ssertFileContains(</a:t>
            </a:r>
          </a:p>
          <a:p>
            <a:r>
              <a:rPr 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“expected.txt”,</a:t>
            </a:r>
          </a:p>
          <a:p>
            <a:r>
              <a:rPr 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 person.toString())</a:t>
            </a:r>
            <a:endParaRPr lang="en-US" sz="500" b="1" dirty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6131" y="1356284"/>
            <a:ext cx="878310" cy="343684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verify(person)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201065" y="1346447"/>
            <a:ext cx="1066624" cy="365938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96456" y="1024306"/>
            <a:ext cx="503432" cy="396077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200" dirty="0">
                <a:solidFill>
                  <a:schemeClr val="bg1"/>
                </a:solidFill>
                <a:latin typeface="Impact"/>
                <a:cs typeface="Impact"/>
              </a:rPr>
              <a:t>d</a:t>
            </a:r>
            <a:r>
              <a:rPr lang="en-US" sz="1200" dirty="0" smtClean="0">
                <a:solidFill>
                  <a:schemeClr val="bg1"/>
                </a:solidFill>
                <a:latin typeface="Impact"/>
                <a:cs typeface="Impact"/>
              </a:rPr>
              <a:t>iff</a:t>
            </a:r>
          </a:p>
          <a:p>
            <a:pPr algn="ctr">
              <a:lnSpc>
                <a:spcPct val="70000"/>
              </a:lnSpc>
            </a:pPr>
            <a:r>
              <a:rPr lang="en-US" sz="1200" dirty="0" smtClean="0">
                <a:solidFill>
                  <a:schemeClr val="bg1"/>
                </a:solidFill>
                <a:latin typeface="Impact"/>
                <a:cs typeface="Impact"/>
              </a:rPr>
              <a:t>tools</a:t>
            </a:r>
            <a:endParaRPr lang="en-US" sz="1200" dirty="0">
              <a:solidFill>
                <a:schemeClr val="bg1"/>
              </a:solidFill>
              <a:latin typeface="Impact"/>
              <a:cs typeface="Impact"/>
            </a:endParaRPr>
          </a:p>
        </p:txBody>
      </p:sp>
      <p:pic>
        <p:nvPicPr>
          <p:cNvPr id="3" name="Picture 2" descr="Screen Shot 2015-09-13 at 9.04.48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7" t="29467" r="3303" b="27012"/>
          <a:stretch/>
        </p:blipFill>
        <p:spPr>
          <a:xfrm>
            <a:off x="1206529" y="1402215"/>
            <a:ext cx="1038877" cy="267685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2322680" y="1007812"/>
            <a:ext cx="1132210" cy="396077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200" dirty="0" smtClean="0">
                <a:solidFill>
                  <a:schemeClr val="bg1"/>
                </a:solidFill>
                <a:latin typeface="Impact"/>
                <a:cs typeface="Impact"/>
              </a:rPr>
              <a:t>custom testing</a:t>
            </a:r>
          </a:p>
          <a:p>
            <a:pPr algn="ctr">
              <a:lnSpc>
                <a:spcPct val="70000"/>
              </a:lnSpc>
            </a:pPr>
            <a:r>
              <a:rPr lang="en-US" sz="1200" dirty="0" smtClean="0">
                <a:solidFill>
                  <a:schemeClr val="bg1"/>
                </a:solidFill>
                <a:latin typeface="Impact"/>
                <a:cs typeface="Impact"/>
              </a:rPr>
              <a:t> functions</a:t>
            </a:r>
            <a:endParaRPr lang="en-US" sz="1200" dirty="0">
              <a:solidFill>
                <a:schemeClr val="bg1"/>
              </a:solidFill>
              <a:latin typeface="Impact"/>
              <a:cs typeface="Impact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2451243" y="1316316"/>
            <a:ext cx="892474" cy="393178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518485" y="1346023"/>
            <a:ext cx="775467" cy="359599"/>
          </a:xfrm>
          <a:prstGeom prst="rect">
            <a:avLst/>
          </a:prstGeom>
        </p:spPr>
        <p:txBody>
          <a:bodyPr wrap="square" lIns="18946" tIns="9473" rIns="18946" bIns="9473">
            <a:spAutoFit/>
          </a:bodyPr>
          <a:lstStyle/>
          <a:p>
            <a:r>
              <a:rPr 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MapReduce.verify(…)</a:t>
            </a:r>
            <a:endParaRPr lang="en-US" sz="500" b="1" dirty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  <a:p>
            <a:r>
              <a:rPr 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Wpf.verify</a:t>
            </a:r>
            <a:r>
              <a:rPr 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(…)</a:t>
            </a:r>
            <a:endParaRPr 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  <a:p>
            <a:r>
              <a:rPr 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Xml.verify</a:t>
            </a:r>
            <a:r>
              <a:rPr 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(…)</a:t>
            </a:r>
            <a:endParaRPr 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  <a:p>
            <a:r>
              <a:rPr 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Routing.verify</a:t>
            </a:r>
            <a:r>
              <a:rPr 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(…)</a:t>
            </a:r>
          </a:p>
        </p:txBody>
      </p:sp>
      <p:sp>
        <p:nvSpPr>
          <p:cNvPr id="22" name="Freeform 21"/>
          <p:cNvSpPr/>
          <p:nvPr/>
        </p:nvSpPr>
        <p:spPr>
          <a:xfrm>
            <a:off x="101813" y="817506"/>
            <a:ext cx="3281039" cy="201525"/>
          </a:xfrm>
          <a:custGeom>
            <a:avLst/>
            <a:gdLst>
              <a:gd name="connsiteX0" fmla="*/ 3319757 w 3337686"/>
              <a:gd name="connsiteY0" fmla="*/ 0 h 201525"/>
              <a:gd name="connsiteX1" fmla="*/ 3319757 w 3337686"/>
              <a:gd name="connsiteY1" fmla="*/ 87454 h 201525"/>
              <a:gd name="connsiteX2" fmla="*/ 3133433 w 3337686"/>
              <a:gd name="connsiteY2" fmla="*/ 95059 h 201525"/>
              <a:gd name="connsiteX3" fmla="*/ 2129565 w 3337686"/>
              <a:gd name="connsiteY3" fmla="*/ 102664 h 201525"/>
              <a:gd name="connsiteX4" fmla="*/ 1137105 w 3337686"/>
              <a:gd name="connsiteY4" fmla="*/ 106466 h 201525"/>
              <a:gd name="connsiteX5" fmla="*/ 562922 w 3337686"/>
              <a:gd name="connsiteY5" fmla="*/ 102664 h 201525"/>
              <a:gd name="connsiteX6" fmla="*/ 121829 w 3337686"/>
              <a:gd name="connsiteY6" fmla="*/ 106466 h 201525"/>
              <a:gd name="connsiteX7" fmla="*/ 45778 w 3337686"/>
              <a:gd name="connsiteY7" fmla="*/ 201525 h 201525"/>
              <a:gd name="connsiteX0" fmla="*/ 3274834 w 3292763"/>
              <a:gd name="connsiteY0" fmla="*/ 0 h 201525"/>
              <a:gd name="connsiteX1" fmla="*/ 3274834 w 3292763"/>
              <a:gd name="connsiteY1" fmla="*/ 87454 h 201525"/>
              <a:gd name="connsiteX2" fmla="*/ 3088510 w 3292763"/>
              <a:gd name="connsiteY2" fmla="*/ 95059 h 201525"/>
              <a:gd name="connsiteX3" fmla="*/ 2084642 w 3292763"/>
              <a:gd name="connsiteY3" fmla="*/ 102664 h 201525"/>
              <a:gd name="connsiteX4" fmla="*/ 1092182 w 3292763"/>
              <a:gd name="connsiteY4" fmla="*/ 106466 h 201525"/>
              <a:gd name="connsiteX5" fmla="*/ 517999 w 3292763"/>
              <a:gd name="connsiteY5" fmla="*/ 102664 h 201525"/>
              <a:gd name="connsiteX6" fmla="*/ 76906 w 3292763"/>
              <a:gd name="connsiteY6" fmla="*/ 106466 h 201525"/>
              <a:gd name="connsiteX7" fmla="*/ 855 w 3292763"/>
              <a:gd name="connsiteY7" fmla="*/ 201525 h 201525"/>
              <a:gd name="connsiteX0" fmla="*/ 3274834 w 3279875"/>
              <a:gd name="connsiteY0" fmla="*/ 0 h 201525"/>
              <a:gd name="connsiteX1" fmla="*/ 3236809 w 3279875"/>
              <a:gd name="connsiteY1" fmla="*/ 106466 h 201525"/>
              <a:gd name="connsiteX2" fmla="*/ 3088510 w 3279875"/>
              <a:gd name="connsiteY2" fmla="*/ 95059 h 201525"/>
              <a:gd name="connsiteX3" fmla="*/ 2084642 w 3279875"/>
              <a:gd name="connsiteY3" fmla="*/ 102664 h 201525"/>
              <a:gd name="connsiteX4" fmla="*/ 1092182 w 3279875"/>
              <a:gd name="connsiteY4" fmla="*/ 106466 h 201525"/>
              <a:gd name="connsiteX5" fmla="*/ 517999 w 3279875"/>
              <a:gd name="connsiteY5" fmla="*/ 102664 h 201525"/>
              <a:gd name="connsiteX6" fmla="*/ 76906 w 3279875"/>
              <a:gd name="connsiteY6" fmla="*/ 106466 h 201525"/>
              <a:gd name="connsiteX7" fmla="*/ 855 w 3279875"/>
              <a:gd name="connsiteY7" fmla="*/ 201525 h 201525"/>
              <a:gd name="connsiteX0" fmla="*/ 3274834 w 3281039"/>
              <a:gd name="connsiteY0" fmla="*/ 0 h 201525"/>
              <a:gd name="connsiteX1" fmla="*/ 3244414 w 3281039"/>
              <a:gd name="connsiteY1" fmla="*/ 87454 h 201525"/>
              <a:gd name="connsiteX2" fmla="*/ 3088510 w 3281039"/>
              <a:gd name="connsiteY2" fmla="*/ 95059 h 201525"/>
              <a:gd name="connsiteX3" fmla="*/ 2084642 w 3281039"/>
              <a:gd name="connsiteY3" fmla="*/ 102664 h 201525"/>
              <a:gd name="connsiteX4" fmla="*/ 1092182 w 3281039"/>
              <a:gd name="connsiteY4" fmla="*/ 106466 h 201525"/>
              <a:gd name="connsiteX5" fmla="*/ 517999 w 3281039"/>
              <a:gd name="connsiteY5" fmla="*/ 102664 h 201525"/>
              <a:gd name="connsiteX6" fmla="*/ 76906 w 3281039"/>
              <a:gd name="connsiteY6" fmla="*/ 106466 h 201525"/>
              <a:gd name="connsiteX7" fmla="*/ 855 w 3281039"/>
              <a:gd name="connsiteY7" fmla="*/ 201525 h 20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81039" h="201525">
                <a:moveTo>
                  <a:pt x="3274834" y="0"/>
                </a:moveTo>
                <a:cubicBezTo>
                  <a:pt x="3290361" y="35805"/>
                  <a:pt x="3275468" y="71611"/>
                  <a:pt x="3244414" y="87454"/>
                </a:cubicBezTo>
                <a:cubicBezTo>
                  <a:pt x="3213360" y="103297"/>
                  <a:pt x="3281805" y="92524"/>
                  <a:pt x="3088510" y="95059"/>
                </a:cubicBezTo>
                <a:lnTo>
                  <a:pt x="2084642" y="102664"/>
                </a:lnTo>
                <a:lnTo>
                  <a:pt x="1092182" y="106466"/>
                </a:lnTo>
                <a:lnTo>
                  <a:pt x="517999" y="102664"/>
                </a:lnTo>
                <a:cubicBezTo>
                  <a:pt x="348786" y="102664"/>
                  <a:pt x="163097" y="89989"/>
                  <a:pt x="76906" y="106466"/>
                </a:cubicBezTo>
                <a:cubicBezTo>
                  <a:pt x="-9285" y="122943"/>
                  <a:pt x="-413" y="113438"/>
                  <a:pt x="855" y="201525"/>
                </a:cubicBez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13747" y="784250"/>
            <a:ext cx="2337467" cy="276971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en-US" sz="1200" dirty="0" smtClean="0">
                <a:latin typeface="Impact"/>
                <a:cs typeface="Impact"/>
              </a:rPr>
              <a:t>Common Path for Approval Testing</a:t>
            </a:r>
            <a:endParaRPr lang="en-US" sz="1200" dirty="0">
              <a:latin typeface="Impact"/>
              <a:cs typeface="Impact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98010" y="989547"/>
            <a:ext cx="3802" cy="104596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065157" y="873125"/>
            <a:ext cx="199185" cy="1164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3076064" y="914113"/>
            <a:ext cx="136560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>
            <a:outerShdw blurRad="40000" dist="20000" dir="5400000" rotWithShape="0">
              <a:srgbClr val="000000">
                <a:alpha val="22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-7506" y="1016754"/>
            <a:ext cx="1064057" cy="396077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200" dirty="0">
                <a:solidFill>
                  <a:schemeClr val="bg1"/>
                </a:solidFill>
                <a:latin typeface="Impact"/>
                <a:cs typeface="Impact"/>
              </a:rPr>
              <a:t>a</a:t>
            </a:r>
            <a:r>
              <a:rPr lang="en-US" sz="1200" dirty="0" smtClean="0">
                <a:solidFill>
                  <a:schemeClr val="bg1"/>
                </a:solidFill>
                <a:latin typeface="Impact"/>
                <a:cs typeface="Impact"/>
              </a:rPr>
              <a:t>utomatic file</a:t>
            </a:r>
          </a:p>
          <a:p>
            <a:pPr algn="ctr">
              <a:lnSpc>
                <a:spcPct val="70000"/>
              </a:lnSpc>
            </a:pPr>
            <a:r>
              <a:rPr lang="en-US" sz="1200" dirty="0" smtClean="0">
                <a:solidFill>
                  <a:schemeClr val="bg1"/>
                </a:solidFill>
                <a:latin typeface="Impact"/>
                <a:cs typeface="Impact"/>
              </a:rPr>
              <a:t>names</a:t>
            </a:r>
            <a:endParaRPr lang="en-US" sz="1200" dirty="0">
              <a:solidFill>
                <a:schemeClr val="bg1"/>
              </a:solidFill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02507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9"/>
    </mc:Choice>
    <mc:Fallback xmlns="">
      <p:transition xmlns:p14="http://schemas.microsoft.com/office/powerpoint/2010/main" spd="slow" advTm="191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252354" y="304825"/>
            <a:ext cx="1259723" cy="276971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en-US" sz="1200" dirty="0" smtClean="0">
                <a:latin typeface="Impact"/>
                <a:cs typeface="Impact"/>
              </a:rPr>
              <a:t>Common Path for</a:t>
            </a:r>
          </a:p>
        </p:txBody>
      </p:sp>
      <p:sp>
        <p:nvSpPr>
          <p:cNvPr id="5" name="Rectangle 4"/>
          <p:cNvSpPr/>
          <p:nvPr/>
        </p:nvSpPr>
        <p:spPr>
          <a:xfrm>
            <a:off x="652836" y="529808"/>
            <a:ext cx="22859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Impact"/>
                <a:cs typeface="Impact"/>
              </a:rPr>
              <a:t>Approval Testing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55629" y="950198"/>
            <a:ext cx="2381049" cy="276971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/>
                <a:cs typeface="Impact"/>
              </a:rPr>
              <a:t>p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/>
                <a:cs typeface="Impact"/>
              </a:rPr>
              <a:t>atterns for more powerful asserts</a:t>
            </a:r>
          </a:p>
        </p:txBody>
      </p:sp>
    </p:spTree>
    <p:extLst>
      <p:ext uri="{BB962C8B-B14F-4D97-AF65-F5344CB8AC3E}">
        <p14:creationId xmlns:p14="http://schemas.microsoft.com/office/powerpoint/2010/main" val="186187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9"/>
    </mc:Choice>
    <mc:Fallback xmlns="">
      <p:transition xmlns:p14="http://schemas.microsoft.com/office/powerpoint/2010/main" spd="slow" advTm="191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 rot="5400000">
            <a:off x="581023" y="-581026"/>
            <a:ext cx="603251" cy="1765301"/>
          </a:xfrm>
          <a:prstGeom prst="snip1Rect">
            <a:avLst>
              <a:gd name="adj" fmla="val 50000"/>
            </a:avLst>
          </a:prstGeom>
          <a:gradFill>
            <a:gsLst>
              <a:gs pos="0">
                <a:srgbClr val="800000"/>
              </a:gs>
              <a:gs pos="100000">
                <a:schemeClr val="accent2"/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18946" tIns="9473" rIns="18946" bIns="9473" rtlCol="0" anchor="ctr"/>
          <a:lstStyle/>
          <a:p>
            <a:pPr algn="ctr"/>
            <a:endParaRPr lang="en-US" sz="800">
              <a:solidFill>
                <a:schemeClr val="l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711" y="68143"/>
            <a:ext cx="15896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Impact"/>
                <a:cs typeface="Impact"/>
              </a:rPr>
              <a:t>1) </a:t>
            </a:r>
            <a:r>
              <a:rPr lang="en-US" sz="2400" dirty="0" smtClean="0">
                <a:solidFill>
                  <a:schemeClr val="bg1"/>
                </a:solidFill>
                <a:latin typeface="Impact"/>
                <a:cs typeface="Impact"/>
              </a:rPr>
              <a:t>Numbers</a:t>
            </a:r>
            <a:endParaRPr lang="en-US" sz="2400" dirty="0">
              <a:solidFill>
                <a:schemeClr val="bg1"/>
              </a:solidFill>
              <a:latin typeface="Impact"/>
              <a:cs typeface="Impac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538" y="767062"/>
            <a:ext cx="19827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rgbClr val="009F01"/>
                </a:solidFill>
                <a:latin typeface="Courier"/>
                <a:cs typeface="Courier"/>
              </a:rPr>
              <a:t>// verify 2 names</a:t>
            </a:r>
          </a:p>
          <a:p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assert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(2</a:t>
            </a:r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, 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names.length)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2397125" y="222250"/>
            <a:ext cx="869950" cy="444500"/>
          </a:xfrm>
          <a:prstGeom prst="wedgeRectCallout">
            <a:avLst>
              <a:gd name="adj1" fmla="val -66089"/>
              <a:gd name="adj2" fmla="val 7678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14206" y="300266"/>
            <a:ext cx="4675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/>
                <a:cs typeface="Impact"/>
              </a:rPr>
              <a:t>Easy</a:t>
            </a:r>
            <a:endParaRPr lang="en-US" sz="1200" dirty="0"/>
          </a:p>
        </p:txBody>
      </p:sp>
      <p:sp>
        <p:nvSpPr>
          <p:cNvPr id="16" name="Rectangular Callout 15"/>
          <p:cNvSpPr/>
          <p:nvPr/>
        </p:nvSpPr>
        <p:spPr>
          <a:xfrm>
            <a:off x="2397125" y="1013283"/>
            <a:ext cx="869950" cy="444500"/>
          </a:xfrm>
          <a:prstGeom prst="wedgeRectCallout">
            <a:avLst>
              <a:gd name="adj1" fmla="val -80688"/>
              <a:gd name="adj2" fmla="val -53928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14206" y="1091299"/>
            <a:ext cx="6257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/>
                <a:cs typeface="Impact"/>
              </a:rPr>
              <a:t>Simple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5397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9"/>
    </mc:Choice>
    <mc:Fallback xmlns="">
      <p:transition xmlns:p14="http://schemas.microsoft.com/office/powerpoint/2010/main" spd="slow" advTm="191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 rot="5400000">
            <a:off x="581023" y="-581026"/>
            <a:ext cx="603251" cy="1765301"/>
          </a:xfrm>
          <a:prstGeom prst="snip1Rect">
            <a:avLst>
              <a:gd name="adj" fmla="val 50000"/>
            </a:avLst>
          </a:prstGeom>
          <a:gradFill>
            <a:gsLst>
              <a:gs pos="0">
                <a:srgbClr val="800000"/>
              </a:gs>
              <a:gs pos="100000">
                <a:schemeClr val="accent2"/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18946" tIns="9473" rIns="18946" bIns="9473" rtlCol="0" anchor="ctr"/>
          <a:lstStyle/>
          <a:p>
            <a:pPr algn="ctr"/>
            <a:endParaRPr lang="en-US" sz="800">
              <a:solidFill>
                <a:schemeClr val="l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711" y="68143"/>
            <a:ext cx="15896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Impact"/>
                <a:cs typeface="Impact"/>
              </a:rPr>
              <a:t>1) </a:t>
            </a:r>
            <a:r>
              <a:rPr lang="en-US" sz="2400" dirty="0" smtClean="0">
                <a:solidFill>
                  <a:schemeClr val="bg1"/>
                </a:solidFill>
                <a:latin typeface="Impact"/>
                <a:cs typeface="Impact"/>
              </a:rPr>
              <a:t>Numbers</a:t>
            </a:r>
            <a:endParaRPr lang="en-US" sz="2400" dirty="0">
              <a:solidFill>
                <a:schemeClr val="bg1"/>
              </a:solidFill>
              <a:latin typeface="Impact"/>
              <a:cs typeface="Impac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438" y="603250"/>
            <a:ext cx="21879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rgbClr val="009F01"/>
                </a:solidFill>
                <a:latin typeface="Courier"/>
                <a:cs typeface="Courier"/>
              </a:rPr>
              <a:t>// verify names</a:t>
            </a:r>
            <a:endParaRPr lang="en-US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  <a:p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assert(5, 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names.length</a:t>
            </a:r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assert(“</a:t>
            </a:r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Llew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”, names[0])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assert(</a:t>
            </a:r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“Woody”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, names</a:t>
            </a:r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[1]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assert(“Jim”, names[2])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assert(</a:t>
            </a:r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“Jason”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, names</a:t>
            </a:r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[3])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assert(</a:t>
            </a:r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“Dan”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, names</a:t>
            </a:r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[4]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)</a:t>
            </a:r>
          </a:p>
          <a:p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  <a:p>
            <a:endParaRPr lang="en-US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  <a:p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2121898" y="101183"/>
            <a:ext cx="1257300" cy="444500"/>
          </a:xfrm>
          <a:prstGeom prst="wedgeRectCallout">
            <a:avLst>
              <a:gd name="adj1" fmla="val -66089"/>
              <a:gd name="adj2" fmla="val 76786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00507" y="82133"/>
            <a:ext cx="981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/>
                <a:cs typeface="Impact"/>
              </a:rPr>
              <a:t>Can get 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/>
                <a:cs typeface="Impact"/>
              </a:rPr>
              <a:t>complicated</a:t>
            </a:r>
            <a:endParaRPr lang="en-US" sz="1200" dirty="0"/>
          </a:p>
        </p:txBody>
      </p:sp>
      <p:sp>
        <p:nvSpPr>
          <p:cNvPr id="16" name="Rectangular Callout 15"/>
          <p:cNvSpPr/>
          <p:nvPr/>
        </p:nvSpPr>
        <p:spPr>
          <a:xfrm>
            <a:off x="2289174" y="723900"/>
            <a:ext cx="1120775" cy="936625"/>
          </a:xfrm>
          <a:prstGeom prst="wedgeRectCallout">
            <a:avLst>
              <a:gd name="adj1" fmla="val -77572"/>
              <a:gd name="adj2" fmla="val -29521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97534" y="757537"/>
            <a:ext cx="11394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/>
                <a:cs typeface="Impact"/>
              </a:rPr>
              <a:t>I have to 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/>
                <a:cs typeface="Impact"/>
              </a:rPr>
              <a:t>change my 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/>
                <a:cs typeface="Impact"/>
              </a:rPr>
              <a:t>Scenarios 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/>
                <a:cs typeface="Impact"/>
              </a:rPr>
              <a:t>to make it work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2908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9"/>
    </mc:Choice>
    <mc:Fallback xmlns="">
      <p:transition xmlns:p14="http://schemas.microsoft.com/office/powerpoint/2010/main" spd="slow" advTm="191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 rot="5400000">
            <a:off x="581023" y="-581026"/>
            <a:ext cx="603251" cy="1765301"/>
          </a:xfrm>
          <a:prstGeom prst="snip1Rect">
            <a:avLst>
              <a:gd name="adj" fmla="val 50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9473" rIns="0" bIns="9473" rtlCol="0" anchor="ctr"/>
          <a:lstStyle/>
          <a:p>
            <a:pPr algn="ctr"/>
            <a:endParaRPr lang="en-US" sz="800"/>
          </a:p>
        </p:txBody>
      </p:sp>
      <p:sp>
        <p:nvSpPr>
          <p:cNvPr id="5" name="Rectangle 4"/>
          <p:cNvSpPr/>
          <p:nvPr/>
        </p:nvSpPr>
        <p:spPr>
          <a:xfrm>
            <a:off x="33711" y="68143"/>
            <a:ext cx="1402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Impact"/>
                <a:cs typeface="Impact"/>
              </a:rPr>
              <a:t>2) </a:t>
            </a:r>
            <a:r>
              <a:rPr lang="en-US" sz="2400" dirty="0" smtClean="0">
                <a:solidFill>
                  <a:schemeClr val="bg1"/>
                </a:solidFill>
                <a:latin typeface="Impact"/>
                <a:cs typeface="Impact"/>
              </a:rPr>
              <a:t>Strings</a:t>
            </a:r>
            <a:endParaRPr lang="en-US" sz="2400" dirty="0">
              <a:solidFill>
                <a:schemeClr val="bg1"/>
              </a:solidFill>
              <a:latin typeface="Impact"/>
              <a:cs typeface="Impac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437" y="765175"/>
            <a:ext cx="268763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rgbClr val="009F01"/>
                </a:solidFill>
                <a:latin typeface="Courier"/>
                <a:cs typeface="Courier"/>
              </a:rPr>
              <a:t>// verify names </a:t>
            </a:r>
            <a:endParaRPr lang="en-US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  <a:p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Assert( </a:t>
            </a:r>
          </a:p>
          <a:p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   “[</a:t>
            </a:r>
            <a:r>
              <a:rPr lang="en-US" sz="9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Llew</a:t>
            </a:r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, Woody, Jim, Jason, Dan]”,</a:t>
            </a:r>
          </a:p>
          <a:p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   names.toString())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  <a:p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  <a:p>
            <a:endParaRPr lang="en-US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  <a:p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1927225" y="101183"/>
            <a:ext cx="1451973" cy="444500"/>
          </a:xfrm>
          <a:prstGeom prst="wedgeRectCallout">
            <a:avLst>
              <a:gd name="adj1" fmla="val -66089"/>
              <a:gd name="adj2" fmla="val 7678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57184" y="101183"/>
            <a:ext cx="1486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/>
                <a:cs typeface="Impact"/>
              </a:rPr>
              <a:t>More expressive 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/>
                <a:cs typeface="Impact"/>
              </a:rPr>
              <a:t>Objects, Tests &amp; Logs</a:t>
            </a:r>
            <a:endParaRPr lang="en-US" sz="1200" dirty="0"/>
          </a:p>
        </p:txBody>
      </p:sp>
      <p:sp>
        <p:nvSpPr>
          <p:cNvPr id="16" name="Rectangular Callout 15"/>
          <p:cNvSpPr/>
          <p:nvPr/>
        </p:nvSpPr>
        <p:spPr>
          <a:xfrm>
            <a:off x="2660649" y="723901"/>
            <a:ext cx="749299" cy="825500"/>
          </a:xfrm>
          <a:prstGeom prst="wedgeRectCallout">
            <a:avLst>
              <a:gd name="adj1" fmla="val -97912"/>
              <a:gd name="adj2" fmla="val -38751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628900" y="768949"/>
            <a:ext cx="8540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/>
                <a:cs typeface="Impact"/>
              </a:rPr>
              <a:t>Can use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/>
                <a:cs typeface="Impact"/>
              </a:rPr>
              <a:t> your normal  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/>
                <a:cs typeface="Impact"/>
              </a:rPr>
              <a:t>Scenarios </a:t>
            </a:r>
          </a:p>
        </p:txBody>
      </p:sp>
    </p:spTree>
    <p:extLst>
      <p:ext uri="{BB962C8B-B14F-4D97-AF65-F5344CB8AC3E}">
        <p14:creationId xmlns:p14="http://schemas.microsoft.com/office/powerpoint/2010/main" val="303354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9"/>
    </mc:Choice>
    <mc:Fallback xmlns="">
      <p:transition xmlns:p14="http://schemas.microsoft.com/office/powerpoint/2010/main" spd="slow" advTm="191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 rot="5400000">
            <a:off x="581023" y="-581026"/>
            <a:ext cx="603251" cy="1765301"/>
          </a:xfrm>
          <a:prstGeom prst="snip1Rect">
            <a:avLst>
              <a:gd name="adj" fmla="val 50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9473" rIns="0" bIns="9473" rtlCol="0" anchor="ctr"/>
          <a:lstStyle/>
          <a:p>
            <a:pPr algn="ctr"/>
            <a:endParaRPr lang="en-US" sz="800"/>
          </a:p>
        </p:txBody>
      </p:sp>
      <p:sp>
        <p:nvSpPr>
          <p:cNvPr id="5" name="Rectangle 4"/>
          <p:cNvSpPr/>
          <p:nvPr/>
        </p:nvSpPr>
        <p:spPr>
          <a:xfrm>
            <a:off x="33711" y="68143"/>
            <a:ext cx="1402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Impact"/>
                <a:cs typeface="Impact"/>
              </a:rPr>
              <a:t>2) </a:t>
            </a:r>
            <a:r>
              <a:rPr lang="en-US" sz="2400" dirty="0" smtClean="0">
                <a:solidFill>
                  <a:schemeClr val="bg1"/>
                </a:solidFill>
                <a:latin typeface="Impact"/>
                <a:cs typeface="Impact"/>
              </a:rPr>
              <a:t>Strings</a:t>
            </a:r>
            <a:endParaRPr lang="en-US" sz="2400" dirty="0">
              <a:solidFill>
                <a:schemeClr val="bg1"/>
              </a:solidFill>
              <a:latin typeface="Impact"/>
              <a:cs typeface="Impact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1927225" y="101183"/>
            <a:ext cx="1451973" cy="444500"/>
          </a:xfrm>
          <a:prstGeom prst="wedgeRectCallout">
            <a:avLst>
              <a:gd name="adj1" fmla="val -66089"/>
              <a:gd name="adj2" fmla="val 76786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57184" y="101183"/>
            <a:ext cx="13362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/>
                <a:cs typeface="Impact"/>
              </a:rPr>
              <a:t>You’ll start to want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Impact"/>
              <a:cs typeface="Impact"/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/>
                <a:cs typeface="Impact"/>
              </a:rPr>
              <a:t>m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/>
                <a:cs typeface="Impact"/>
              </a:rPr>
              <a:t>ore…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71437" y="765175"/>
            <a:ext cx="268763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rgbClr val="009F01"/>
                </a:solidFill>
                <a:latin typeface="Courier"/>
                <a:cs typeface="Courier"/>
              </a:rPr>
              <a:t>// verify names </a:t>
            </a:r>
            <a:endParaRPr lang="en-US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  <a:p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Assert( </a:t>
            </a:r>
          </a:p>
          <a:p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   “[</a:t>
            </a:r>
            <a:r>
              <a:rPr lang="en-US" sz="9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Llew</a:t>
            </a:r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, Woody, Jim, Jason, Dan]”,</a:t>
            </a:r>
          </a:p>
          <a:p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   names.toString())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  <a:p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  <a:p>
            <a:endParaRPr lang="en-US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  <a:p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1387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9"/>
    </mc:Choice>
    <mc:Fallback xmlns="">
      <p:transition xmlns:p14="http://schemas.microsoft.com/office/powerpoint/2010/main" spd="slow" advTm="191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 rot="5400000">
            <a:off x="581023" y="-581026"/>
            <a:ext cx="603251" cy="1765301"/>
          </a:xfrm>
          <a:prstGeom prst="snip1Rect">
            <a:avLst>
              <a:gd name="adj" fmla="val 50000"/>
            </a:avLst>
          </a:prstGeom>
          <a:gradFill>
            <a:gsLst>
              <a:gs pos="0">
                <a:srgbClr val="D18A42"/>
              </a:gs>
              <a:gs pos="100000">
                <a:srgbClr val="FFC3A9"/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9473" rIns="0" bIns="9473" rtlCol="0" anchor="ctr"/>
          <a:lstStyle/>
          <a:p>
            <a:pPr algn="ctr"/>
            <a:endParaRPr lang="en-US" sz="800"/>
          </a:p>
        </p:txBody>
      </p:sp>
      <p:sp>
        <p:nvSpPr>
          <p:cNvPr id="5" name="Rectangle 4"/>
          <p:cNvSpPr/>
          <p:nvPr/>
        </p:nvSpPr>
        <p:spPr>
          <a:xfrm>
            <a:off x="33711" y="68143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Impact"/>
                <a:cs typeface="Impact"/>
              </a:rPr>
              <a:t>3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Impact"/>
                <a:cs typeface="Impact"/>
              </a:rPr>
              <a:t>)</a:t>
            </a:r>
            <a:endParaRPr lang="en-US" sz="2000" dirty="0">
              <a:solidFill>
                <a:schemeClr val="bg1"/>
              </a:solidFill>
              <a:latin typeface="Impact"/>
              <a:cs typeface="Impac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437" y="765175"/>
            <a:ext cx="268763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rgbClr val="009F01"/>
                </a:solidFill>
                <a:latin typeface="Courier"/>
                <a:cs typeface="Courier"/>
              </a:rPr>
              <a:t>// verify </a:t>
            </a:r>
            <a:r>
              <a:rPr lang="en-US" sz="900" b="1" dirty="0" err="1" smtClean="0">
                <a:solidFill>
                  <a:srgbClr val="009F01"/>
                </a:solidFill>
                <a:latin typeface="Courier"/>
                <a:cs typeface="Courier"/>
              </a:rPr>
              <a:t>json</a:t>
            </a:r>
            <a:endParaRPr lang="en-US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  <a:p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Assert( </a:t>
            </a:r>
          </a:p>
          <a:p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   “{age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:12, 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   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name:Tom,</a:t>
            </a:r>
          </a:p>
          <a:p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     address: 123 fake st}”,</a:t>
            </a:r>
          </a:p>
          <a:p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   </a:t>
            </a:r>
            <a:r>
              <a:rPr lang="en-US" sz="9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tom.toString</a:t>
            </a:r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())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  <a:p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  <a:p>
            <a:endParaRPr lang="en-US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  <a:p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1927225" y="101183"/>
            <a:ext cx="1451973" cy="444500"/>
          </a:xfrm>
          <a:prstGeom prst="wedgeRectCallout">
            <a:avLst>
              <a:gd name="adj1" fmla="val -66089"/>
              <a:gd name="adj2" fmla="val 7678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57184" y="101183"/>
            <a:ext cx="1334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/>
                <a:cs typeface="Impact"/>
              </a:rPr>
              <a:t>Easy to test bigger 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/>
                <a:cs typeface="Impact"/>
              </a:rPr>
              <a:t>concepts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335509" y="-3592"/>
            <a:ext cx="1153566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  <a:latin typeface="Impact"/>
                <a:cs typeface="Impact"/>
              </a:rPr>
              <a:t>Long </a:t>
            </a:r>
            <a:endParaRPr lang="en-US" sz="2000" dirty="0" smtClean="0">
              <a:solidFill>
                <a:schemeClr val="bg1"/>
              </a:solidFill>
              <a:latin typeface="Impact"/>
              <a:cs typeface="Impact"/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chemeClr val="bg1"/>
                </a:solidFill>
                <a:latin typeface="Impact"/>
                <a:cs typeface="Impact"/>
              </a:rPr>
              <a:t>strings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042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9"/>
    </mc:Choice>
    <mc:Fallback xmlns="">
      <p:transition xmlns:p14="http://schemas.microsoft.com/office/powerpoint/2010/main" spd="slow" advTm="191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 rot="5400000">
            <a:off x="581023" y="-581026"/>
            <a:ext cx="603251" cy="1765301"/>
          </a:xfrm>
          <a:prstGeom prst="snip1Rect">
            <a:avLst>
              <a:gd name="adj" fmla="val 50000"/>
            </a:avLst>
          </a:prstGeom>
          <a:gradFill>
            <a:gsLst>
              <a:gs pos="0">
                <a:srgbClr val="D18A42"/>
              </a:gs>
              <a:gs pos="100000">
                <a:srgbClr val="FFC3A9"/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9473" rIns="0" bIns="9473" rtlCol="0" anchor="ctr"/>
          <a:lstStyle/>
          <a:p>
            <a:pPr algn="ctr"/>
            <a:endParaRPr lang="en-US" sz="800"/>
          </a:p>
        </p:txBody>
      </p:sp>
      <p:sp>
        <p:nvSpPr>
          <p:cNvPr id="5" name="Rectangle 4"/>
          <p:cNvSpPr/>
          <p:nvPr/>
        </p:nvSpPr>
        <p:spPr>
          <a:xfrm>
            <a:off x="33711" y="68143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Impact"/>
                <a:cs typeface="Impact"/>
              </a:rPr>
              <a:t>3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Impact"/>
                <a:cs typeface="Impact"/>
              </a:rPr>
              <a:t>)</a:t>
            </a:r>
            <a:endParaRPr lang="en-US" sz="2000" dirty="0">
              <a:solidFill>
                <a:schemeClr val="bg1"/>
              </a:solidFill>
              <a:latin typeface="Impact"/>
              <a:cs typeface="Impac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812" y="765175"/>
            <a:ext cx="26876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rgbClr val="009F01"/>
                </a:solidFill>
                <a:latin typeface="Courier"/>
                <a:cs typeface="Courier"/>
              </a:rPr>
              <a:t>// verify xml</a:t>
            </a:r>
            <a:endParaRPr lang="en-US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  <a:p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Assert( </a:t>
            </a:r>
          </a:p>
          <a:p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   “&lt;xml&gt;&lt;person&gt;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\n\t&lt;name&gt;tom&lt;\name&gt;\n\t</a:t>
            </a:r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\&lt;age&gt;\”13\”&lt;\age&gt;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\n\t\</a:t>
            </a:r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&lt;/person&gt;”,</a:t>
            </a:r>
          </a:p>
          <a:p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   </a:t>
            </a:r>
            <a:r>
              <a:rPr lang="en-US" sz="9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tom.toString</a:t>
            </a:r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())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  <a:p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  <a:p>
            <a:endParaRPr lang="en-US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  <a:p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1927225" y="101183"/>
            <a:ext cx="1219257" cy="311567"/>
          </a:xfrm>
          <a:prstGeom prst="wedgeRectCallout">
            <a:avLst>
              <a:gd name="adj1" fmla="val -80672"/>
              <a:gd name="adj2" fmla="val 161366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57184" y="101183"/>
            <a:ext cx="11892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/>
                <a:cs typeface="Impact"/>
              </a:rPr>
              <a:t>Can get very big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335509" y="-3592"/>
            <a:ext cx="1153566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  <a:latin typeface="Impact"/>
                <a:cs typeface="Impact"/>
              </a:rPr>
              <a:t>Long </a:t>
            </a:r>
            <a:endParaRPr lang="en-US" sz="2000" dirty="0" smtClean="0">
              <a:solidFill>
                <a:schemeClr val="bg1"/>
              </a:solidFill>
              <a:latin typeface="Impact"/>
              <a:cs typeface="Impact"/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chemeClr val="bg1"/>
                </a:solidFill>
                <a:latin typeface="Impact"/>
                <a:cs typeface="Impact"/>
              </a:rPr>
              <a:t>strings</a:t>
            </a:r>
            <a:endParaRPr lang="en-US" sz="2000" dirty="0"/>
          </a:p>
        </p:txBody>
      </p:sp>
      <p:sp>
        <p:nvSpPr>
          <p:cNvPr id="8" name="Rectangular Callout 7"/>
          <p:cNvSpPr/>
          <p:nvPr/>
        </p:nvSpPr>
        <p:spPr>
          <a:xfrm>
            <a:off x="2397125" y="488950"/>
            <a:ext cx="1000125" cy="355600"/>
          </a:xfrm>
          <a:prstGeom prst="wedgeRectCallout">
            <a:avLst>
              <a:gd name="adj1" fmla="val -55910"/>
              <a:gd name="adj2" fmla="val 81009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00300" y="519509"/>
            <a:ext cx="985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/>
                <a:cs typeface="Impact"/>
              </a:rPr>
              <a:t>Line endings</a:t>
            </a:r>
            <a:endParaRPr lang="en-US" sz="1200" dirty="0"/>
          </a:p>
        </p:txBody>
      </p:sp>
      <p:sp>
        <p:nvSpPr>
          <p:cNvPr id="10" name="Rectangular Callout 9"/>
          <p:cNvSpPr/>
          <p:nvPr/>
        </p:nvSpPr>
        <p:spPr>
          <a:xfrm>
            <a:off x="2565400" y="987425"/>
            <a:ext cx="909638" cy="749300"/>
          </a:xfrm>
          <a:prstGeom prst="wedgeRectCallout">
            <a:avLst>
              <a:gd name="adj1" fmla="val -63846"/>
              <a:gd name="adj2" fmla="val -3327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33650" y="1038225"/>
            <a:ext cx="1038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/>
                <a:cs typeface="Impact"/>
              </a:rPr>
              <a:t>Scoping 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/>
                <a:cs typeface="Impact"/>
              </a:rPr>
              <a:t>Matters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/>
                <a:cs typeface="Impact"/>
              </a:rPr>
              <a:t>c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/>
                <a:cs typeface="Impact"/>
              </a:rPr>
              <a:t>an != should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6388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9"/>
    </mc:Choice>
    <mc:Fallback xmlns="">
      <p:transition xmlns:p14="http://schemas.microsoft.com/office/powerpoint/2010/main" spd="slow" advTm="191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4616</TotalTime>
  <Words>665</Words>
  <Application>Microsoft Macintosh PowerPoint</Application>
  <PresentationFormat>Custom</PresentationFormat>
  <Paragraphs>195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Spun Laboratories 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LLEWELLYN FALCO</dc:creator>
  <cp:keywords/>
  <dc:description/>
  <cp:lastModifiedBy>Maaret Pyhäjärvi</cp:lastModifiedBy>
  <cp:revision>44</cp:revision>
  <dcterms:created xsi:type="dcterms:W3CDTF">2015-07-26T18:55:21Z</dcterms:created>
  <dcterms:modified xsi:type="dcterms:W3CDTF">2016-03-05T15:00:55Z</dcterms:modified>
  <cp:category/>
</cp:coreProperties>
</file>