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Predicting Collision Severity 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A machine learning-based approach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55110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Recommendations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Collect data to transform severity code to score</a:t>
            </a:r>
          </a:p>
          <a:p>
            <a:pPr lvl="1"/>
            <a:r>
              <a:rPr lang="nl-NL" dirty="0" smtClean="0"/>
              <a:t>Use numerical score, representing absolute accident size</a:t>
            </a:r>
          </a:p>
          <a:p>
            <a:pPr lvl="1"/>
            <a:endParaRPr lang="nl-NL" dirty="0"/>
          </a:p>
          <a:p>
            <a:r>
              <a:rPr lang="nl-NL" dirty="0" smtClean="0"/>
              <a:t>Focus on WHAT the accident entails, rather than WHERE it happened</a:t>
            </a:r>
          </a:p>
          <a:p>
            <a:pPr lvl="1"/>
            <a:r>
              <a:rPr lang="nl-NL" dirty="0" smtClean="0"/>
              <a:t>Locational data did not affect model performance</a:t>
            </a:r>
          </a:p>
          <a:p>
            <a:pPr lvl="1"/>
            <a:endParaRPr lang="nl-NL" dirty="0"/>
          </a:p>
          <a:p>
            <a:pPr marL="0" indent="0">
              <a:buNone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529771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Conclusion &amp; Recommendations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 Built useful, general-purpose model to predict collision severity</a:t>
            </a:r>
          </a:p>
          <a:p>
            <a:endParaRPr lang="nl-NL" dirty="0" smtClean="0"/>
          </a:p>
          <a:p>
            <a:r>
              <a:rPr lang="nl-NL" dirty="0" smtClean="0"/>
              <a:t>Model constraints leave room for improvement </a:t>
            </a:r>
          </a:p>
          <a:p>
            <a:endParaRPr lang="nl-NL" dirty="0" smtClean="0"/>
          </a:p>
          <a:p>
            <a:r>
              <a:rPr lang="nl-NL" dirty="0" smtClean="0"/>
              <a:t>Future research should be directed towards:</a:t>
            </a:r>
          </a:p>
          <a:p>
            <a:pPr lvl="1"/>
            <a:r>
              <a:rPr lang="nl-NL" dirty="0" smtClean="0"/>
              <a:t>Enriching the data set with (numerical) data on property damage and the number of casualties </a:t>
            </a:r>
          </a:p>
          <a:p>
            <a:pPr lvl="1"/>
            <a:endParaRPr lang="nl-NL" dirty="0"/>
          </a:p>
          <a:p>
            <a:pPr lvl="1"/>
            <a:r>
              <a:rPr lang="nl-NL" dirty="0" smtClean="0"/>
              <a:t>Transforming the severity code to a severity score, incorporating accident size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007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Why predict collision severity?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NL" dirty="0" smtClean="0"/>
              <a:t>Traffic accidents vary in size and severity and require different approaches</a:t>
            </a:r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smtClean="0"/>
              <a:t>Emergency services are often unable to assess which resources are needed to alleviate calamities</a:t>
            </a:r>
          </a:p>
          <a:p>
            <a:endParaRPr lang="nl-NL" dirty="0"/>
          </a:p>
          <a:p>
            <a:r>
              <a:rPr lang="nl-NL" dirty="0" smtClean="0"/>
              <a:t>Predictive modelling could help to:</a:t>
            </a:r>
          </a:p>
          <a:p>
            <a:pPr lvl="1"/>
            <a:r>
              <a:rPr lang="nl-NL" dirty="0" smtClean="0"/>
              <a:t>Improve resource allocation</a:t>
            </a:r>
          </a:p>
          <a:p>
            <a:pPr lvl="1"/>
            <a:r>
              <a:rPr lang="nl-NL" dirty="0" smtClean="0"/>
              <a:t>Estimate nuisance caused by accidents</a:t>
            </a:r>
          </a:p>
          <a:p>
            <a:endParaRPr lang="nl-NL" dirty="0"/>
          </a:p>
          <a:p>
            <a:r>
              <a:rPr lang="nl-NL" dirty="0" smtClean="0"/>
              <a:t>Road users are interested as well</a:t>
            </a:r>
          </a:p>
          <a:p>
            <a:pPr lvl="1"/>
            <a:r>
              <a:rPr lang="nl-NL" dirty="0" smtClean="0"/>
              <a:t>Safety</a:t>
            </a:r>
          </a:p>
          <a:p>
            <a:pPr lvl="1"/>
            <a:r>
              <a:rPr lang="nl-NL" dirty="0" smtClean="0"/>
              <a:t>Better emergency aid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103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 acquisition and cleaning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Collision data from the city of Seattle, provided as example data as part of the IBM Applied Data Science Capstone</a:t>
            </a:r>
          </a:p>
          <a:p>
            <a:endParaRPr lang="nl-NL" dirty="0" smtClean="0"/>
          </a:p>
          <a:p>
            <a:r>
              <a:rPr lang="nl-NL" dirty="0" smtClean="0"/>
              <a:t>In total, 188,409 rows over 37 features</a:t>
            </a:r>
          </a:p>
          <a:p>
            <a:endParaRPr lang="nl-NL" dirty="0"/>
          </a:p>
          <a:p>
            <a:r>
              <a:rPr lang="nl-NL" dirty="0" smtClean="0"/>
              <a:t>Dropped time-based data, duplicate features and aggregated locational data into high risk locations</a:t>
            </a:r>
          </a:p>
          <a:p>
            <a:endParaRPr lang="nl-NL" dirty="0"/>
          </a:p>
          <a:p>
            <a:r>
              <a:rPr lang="nl-NL" dirty="0" smtClean="0"/>
              <a:t>Cleaned data contains 8 features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8178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 set is highly skewed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Vehicles involved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smtClean="0"/>
              <a:t>Number of people involved</a:t>
            </a:r>
            <a:endParaRPr lang="nl-NL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19" y="3128169"/>
            <a:ext cx="4219575" cy="25146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406" y="3128169"/>
            <a:ext cx="41243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8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Number of people involved is insensitive to weather conditions</a:t>
            </a:r>
            <a:endParaRPr lang="nl-NL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3173356"/>
            <a:ext cx="8947150" cy="19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0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Solutions for data skewness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Removed outliers from number of people and vehicles involved</a:t>
            </a:r>
          </a:p>
          <a:p>
            <a:endParaRPr lang="nl-NL" dirty="0" smtClean="0"/>
          </a:p>
          <a:p>
            <a:r>
              <a:rPr lang="nl-NL" dirty="0" smtClean="0"/>
              <a:t>Insensitivity explained by:</a:t>
            </a:r>
          </a:p>
          <a:p>
            <a:pPr lvl="1"/>
            <a:r>
              <a:rPr lang="nl-NL" dirty="0" smtClean="0"/>
              <a:t>Data skewness eliminating variance -&gt; data is biased towards small accidents</a:t>
            </a:r>
          </a:p>
          <a:p>
            <a:pPr lvl="1"/>
            <a:r>
              <a:rPr lang="nl-NL" dirty="0" smtClean="0"/>
              <a:t>Person and vehicle count are not appropriate as proxies for collision severity</a:t>
            </a:r>
          </a:p>
          <a:p>
            <a:endParaRPr lang="nl-NL" dirty="0" smtClean="0"/>
          </a:p>
          <a:p>
            <a:r>
              <a:rPr lang="nl-NL" dirty="0" smtClean="0"/>
              <a:t>Therefore, actual target variable: severity code</a:t>
            </a:r>
          </a:p>
          <a:p>
            <a:pPr lvl="1"/>
            <a:r>
              <a:rPr lang="nl-NL" dirty="0" smtClean="0"/>
              <a:t>1 for property damage, 2 for injury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1475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Classification model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Target variable is binary, therefore classification is most appropriate as modelling technique</a:t>
            </a:r>
          </a:p>
          <a:p>
            <a:endParaRPr lang="nl-NL" dirty="0"/>
          </a:p>
          <a:p>
            <a:r>
              <a:rPr lang="nl-NL" dirty="0" smtClean="0"/>
              <a:t>Due to large dataset (188,617 rows), only the following algorithms:</a:t>
            </a:r>
          </a:p>
          <a:p>
            <a:pPr lvl="1"/>
            <a:r>
              <a:rPr lang="nl-NL" dirty="0" smtClean="0"/>
              <a:t>Logistic regression</a:t>
            </a:r>
          </a:p>
          <a:p>
            <a:pPr lvl="1"/>
            <a:r>
              <a:rPr lang="nl-NL" dirty="0" smtClean="0"/>
              <a:t>Decision tree</a:t>
            </a:r>
          </a:p>
          <a:p>
            <a:pPr lvl="1"/>
            <a:r>
              <a:rPr lang="nl-NL" dirty="0" smtClean="0"/>
              <a:t>K-nearest neighbour (slower, yet viable) </a:t>
            </a:r>
          </a:p>
          <a:p>
            <a:pPr lvl="1"/>
            <a:endParaRPr lang="nl-NL" dirty="0"/>
          </a:p>
          <a:p>
            <a:r>
              <a:rPr lang="nl-NL" dirty="0" smtClean="0"/>
              <a:t>SVM excluded due to computational inefficiency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209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smtClean="0"/>
              <a:t>Decision tree performs best amongst algorithms, although K-nearest neighbor is similar in performance</a:t>
            </a:r>
          </a:p>
          <a:p>
            <a:endParaRPr lang="nl-NL" dirty="0"/>
          </a:p>
          <a:p>
            <a:r>
              <a:rPr lang="nl-NL" dirty="0" smtClean="0"/>
              <a:t>Log loss for logistic regression displays large prediction error -&gt; insufficiently accurate</a:t>
            </a:r>
            <a:endParaRPr lang="nl-N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61549901"/>
              </p:ext>
            </p:extLst>
          </p:nvPr>
        </p:nvGraphicFramePr>
        <p:xfrm>
          <a:off x="5654673" y="2941609"/>
          <a:ext cx="4396160" cy="2174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9040">
                  <a:extLst>
                    <a:ext uri="{9D8B030D-6E8A-4147-A177-3AD203B41FA5}">
                      <a16:colId xmlns:a16="http://schemas.microsoft.com/office/drawing/2014/main" val="3422998323"/>
                    </a:ext>
                  </a:extLst>
                </a:gridCol>
                <a:gridCol w="1099040">
                  <a:extLst>
                    <a:ext uri="{9D8B030D-6E8A-4147-A177-3AD203B41FA5}">
                      <a16:colId xmlns:a16="http://schemas.microsoft.com/office/drawing/2014/main" val="1110936469"/>
                    </a:ext>
                  </a:extLst>
                </a:gridCol>
                <a:gridCol w="1099040">
                  <a:extLst>
                    <a:ext uri="{9D8B030D-6E8A-4147-A177-3AD203B41FA5}">
                      <a16:colId xmlns:a16="http://schemas.microsoft.com/office/drawing/2014/main" val="2073911871"/>
                    </a:ext>
                  </a:extLst>
                </a:gridCol>
                <a:gridCol w="1099040">
                  <a:extLst>
                    <a:ext uri="{9D8B030D-6E8A-4147-A177-3AD203B41FA5}">
                      <a16:colId xmlns:a16="http://schemas.microsoft.com/office/drawing/2014/main" val="3964636068"/>
                    </a:ext>
                  </a:extLst>
                </a:gridCol>
              </a:tblGrid>
              <a:tr h="4744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nl-NL" sz="1600">
                          <a:effectLst/>
                        </a:rPr>
                        <a:t>Algorithm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94" marR="336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nl-NL" sz="1600">
                          <a:effectLst/>
                        </a:rPr>
                        <a:t>Jaccard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94" marR="336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nl-NL" sz="1600">
                          <a:effectLst/>
                        </a:rPr>
                        <a:t>F1-score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94" marR="336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nl-NL" sz="1600">
                          <a:effectLst/>
                        </a:rPr>
                        <a:t>LogLoss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94" marR="33694" marT="0" marB="0"/>
                </a:tc>
                <a:extLst>
                  <a:ext uri="{0D108BD9-81ED-4DB2-BD59-A6C34878D82A}">
                    <a16:rowId xmlns:a16="http://schemas.microsoft.com/office/drawing/2014/main" val="3682648411"/>
                  </a:ext>
                </a:extLst>
              </a:tr>
              <a:tr h="42269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nl-NL" sz="1600">
                          <a:effectLst/>
                        </a:rPr>
                        <a:t>KNN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94" marR="3369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nl-NL" sz="1600" dirty="0">
                          <a:effectLst/>
                        </a:rPr>
                        <a:t>0.71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94" marR="3369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nl-NL" sz="1600">
                          <a:effectLst/>
                        </a:rPr>
                        <a:t>0.69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94" marR="3369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nl-NL" sz="1600">
                          <a:effectLst/>
                        </a:rPr>
                        <a:t>NA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94" marR="33694" marT="0" marB="0"/>
                </a:tc>
                <a:extLst>
                  <a:ext uri="{0D108BD9-81ED-4DB2-BD59-A6C34878D82A}">
                    <a16:rowId xmlns:a16="http://schemas.microsoft.com/office/drawing/2014/main" val="3539236049"/>
                  </a:ext>
                </a:extLst>
              </a:tr>
              <a:tr h="47445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nl-NL" sz="1600">
                          <a:effectLst/>
                        </a:rPr>
                        <a:t>Decision Tree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94" marR="3369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nl-NL" sz="1600" b="1" dirty="0">
                          <a:effectLst/>
                        </a:rPr>
                        <a:t>0.72</a:t>
                      </a:r>
                      <a:endParaRPr lang="nl-NL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94" marR="3369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nl-NL" sz="1600" b="1" dirty="0">
                          <a:effectLst/>
                        </a:rPr>
                        <a:t>0.70</a:t>
                      </a:r>
                      <a:endParaRPr lang="nl-NL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94" marR="3369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nl-NL" sz="1600">
                          <a:effectLst/>
                        </a:rPr>
                        <a:t>NA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94" marR="33694" marT="0" marB="0"/>
                </a:tc>
                <a:extLst>
                  <a:ext uri="{0D108BD9-81ED-4DB2-BD59-A6C34878D82A}">
                    <a16:rowId xmlns:a16="http://schemas.microsoft.com/office/drawing/2014/main" val="2289957873"/>
                  </a:ext>
                </a:extLst>
              </a:tr>
              <a:tr h="47445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nl-NL" sz="1600">
                          <a:effectLst/>
                        </a:rPr>
                        <a:t>Logistic Regression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94" marR="3369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nl-NL" sz="1600">
                          <a:effectLst/>
                        </a:rPr>
                        <a:t>0.69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94" marR="3369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nl-NL" sz="1600">
                          <a:effectLst/>
                        </a:rPr>
                        <a:t>0.65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94" marR="3369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nl-NL" sz="1600" dirty="0">
                          <a:effectLst/>
                        </a:rPr>
                        <a:t>0.57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94" marR="33694" marT="0" marB="0"/>
                </a:tc>
                <a:extLst>
                  <a:ext uri="{0D108BD9-81ED-4DB2-BD59-A6C34878D82A}">
                    <a16:rowId xmlns:a16="http://schemas.microsoft.com/office/drawing/2014/main" val="1057095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95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Discussion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9714213" cy="4195763"/>
          </a:xfrm>
        </p:spPr>
        <p:txBody>
          <a:bodyPr/>
          <a:lstStyle/>
          <a:p>
            <a:r>
              <a:rPr lang="nl-NL" dirty="0" smtClean="0"/>
              <a:t>Model is biased towards small accidents</a:t>
            </a:r>
          </a:p>
          <a:p>
            <a:pPr lvl="1"/>
            <a:r>
              <a:rPr lang="nl-NL" dirty="0" smtClean="0"/>
              <a:t>Not directly an issue, corresponds to real-world behavior</a:t>
            </a:r>
          </a:p>
          <a:p>
            <a:pPr lvl="1"/>
            <a:r>
              <a:rPr lang="nl-NL" dirty="0" smtClean="0"/>
              <a:t>Model will perform worse at predicting severity of large-size accidents</a:t>
            </a:r>
          </a:p>
          <a:p>
            <a:pPr lvl="1"/>
            <a:endParaRPr lang="nl-NL" dirty="0"/>
          </a:p>
          <a:p>
            <a:r>
              <a:rPr lang="nl-NL" dirty="0" smtClean="0"/>
              <a:t>Target variable only reflects whether a certain level of severity was achieved</a:t>
            </a:r>
          </a:p>
          <a:p>
            <a:pPr lvl="1"/>
            <a:r>
              <a:rPr lang="nl-NL" dirty="0" smtClean="0"/>
              <a:t>Omits size of property damage or number of casualties</a:t>
            </a:r>
          </a:p>
          <a:p>
            <a:pPr lvl="1"/>
            <a:r>
              <a:rPr lang="nl-NL" dirty="0" smtClean="0"/>
              <a:t>Lacks substance to fully assess gravity of accident</a:t>
            </a:r>
          </a:p>
          <a:p>
            <a:pPr lvl="1"/>
            <a:endParaRPr lang="nl-NL" dirty="0"/>
          </a:p>
          <a:p>
            <a:r>
              <a:rPr lang="nl-NL" dirty="0" smtClean="0"/>
              <a:t>General model, not tailored for specific conditions. For example:</a:t>
            </a:r>
          </a:p>
          <a:p>
            <a:pPr lvl="1"/>
            <a:r>
              <a:rPr lang="nl-NL" dirty="0" smtClean="0"/>
              <a:t>Extreme environmental conditions (ice on the road and snowy weather)</a:t>
            </a:r>
          </a:p>
          <a:p>
            <a:pPr lvl="1"/>
            <a:r>
              <a:rPr lang="nl-NL" dirty="0" smtClean="0"/>
              <a:t>Predicting the severity of large scale accidents only</a:t>
            </a:r>
          </a:p>
        </p:txBody>
      </p:sp>
    </p:spTree>
    <p:extLst>
      <p:ext uri="{BB962C8B-B14F-4D97-AF65-F5344CB8AC3E}">
        <p14:creationId xmlns:p14="http://schemas.microsoft.com/office/powerpoint/2010/main" val="2030000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</TotalTime>
  <Words>458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3</vt:lpstr>
      <vt:lpstr>Ion</vt:lpstr>
      <vt:lpstr>Predicting Collision Severity </vt:lpstr>
      <vt:lpstr>Why predict collision severity?</vt:lpstr>
      <vt:lpstr>Data acquisition and cleaning</vt:lpstr>
      <vt:lpstr>Data set is highly skewed</vt:lpstr>
      <vt:lpstr>Number of people involved is insensitive to weather conditions</vt:lpstr>
      <vt:lpstr>Solutions for data skewness</vt:lpstr>
      <vt:lpstr>Classification model</vt:lpstr>
      <vt:lpstr>Results</vt:lpstr>
      <vt:lpstr>Discussion</vt:lpstr>
      <vt:lpstr>Recommendations</vt:lpstr>
      <vt:lpstr>Conclusion &amp;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Collision Severity</dc:title>
  <dc:creator>Maarten De Graaf</dc:creator>
  <cp:lastModifiedBy>Maarten De Graaf</cp:lastModifiedBy>
  <cp:revision>4</cp:revision>
  <dcterms:created xsi:type="dcterms:W3CDTF">2020-09-29T13:44:01Z</dcterms:created>
  <dcterms:modified xsi:type="dcterms:W3CDTF">2020-09-29T14:38:33Z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9e0ea1b-66e3-485e-aa7a-7314a550a1e4_Enabled">
    <vt:lpwstr>True</vt:lpwstr>
  </property>
  <property fmtid="{D5CDD505-2E9C-101B-9397-08002B2CF9AE}" pid="3" name="MSIP_Label_39e0ea1b-66e3-485e-aa7a-7314a550a1e4_SiteId">
    <vt:lpwstr>afca0a52-882c-4fa8-b71d-f6db2e36058b</vt:lpwstr>
  </property>
  <property fmtid="{D5CDD505-2E9C-101B-9397-08002B2CF9AE}" pid="4" name="MSIP_Label_39e0ea1b-66e3-485e-aa7a-7314a550a1e4_Owner">
    <vt:lpwstr>Maarten.deGraaf@ogd.nl</vt:lpwstr>
  </property>
  <property fmtid="{D5CDD505-2E9C-101B-9397-08002B2CF9AE}" pid="5" name="MSIP_Label_39e0ea1b-66e3-485e-aa7a-7314a550a1e4_SetDate">
    <vt:lpwstr>2020-09-29T14:15:15.3191809Z</vt:lpwstr>
  </property>
  <property fmtid="{D5CDD505-2E9C-101B-9397-08002B2CF9AE}" pid="6" name="MSIP_Label_39e0ea1b-66e3-485e-aa7a-7314a550a1e4_Name">
    <vt:lpwstr>General</vt:lpwstr>
  </property>
  <property fmtid="{D5CDD505-2E9C-101B-9397-08002B2CF9AE}" pid="7" name="MSIP_Label_39e0ea1b-66e3-485e-aa7a-7314a550a1e4_Application">
    <vt:lpwstr>Microsoft Azure Information Protection</vt:lpwstr>
  </property>
  <property fmtid="{D5CDD505-2E9C-101B-9397-08002B2CF9AE}" pid="8" name="MSIP_Label_39e0ea1b-66e3-485e-aa7a-7314a550a1e4_ActionId">
    <vt:lpwstr>2a9d249d-ebb7-4e98-97bb-dc5961de1c3e</vt:lpwstr>
  </property>
  <property fmtid="{D5CDD505-2E9C-101B-9397-08002B2CF9AE}" pid="9" name="MSIP_Label_39e0ea1b-66e3-485e-aa7a-7314a550a1e4_Extended_MSFT_Method">
    <vt:lpwstr>Automatic</vt:lpwstr>
  </property>
  <property fmtid="{D5CDD505-2E9C-101B-9397-08002B2CF9AE}" pid="10" name="Sensitivity">
    <vt:lpwstr>General</vt:lpwstr>
  </property>
</Properties>
</file>