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1" r:id="rId7"/>
    <p:sldId id="260" r:id="rId8"/>
    <p:sldId id="263" r:id="rId9"/>
    <p:sldId id="265" r:id="rId10"/>
    <p:sldId id="266" r:id="rId11"/>
    <p:sldId id="264" r:id="rId12"/>
    <p:sldId id="268" r:id="rId13"/>
    <p:sldId id="267"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a:xfrm>
            <a:off x="5332412" y="5883275"/>
            <a:ext cx="4324044" cy="365125"/>
          </a:xfrm>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90795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8AEEC-E84C-497E-9F16-90B90471560F}" type="datetimeFigureOut">
              <a:rPr lang="nl-BE" smtClean="0"/>
              <a:t>2/02/2020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49688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411577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24882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59607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48868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30291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492663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131329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a:xfrm>
            <a:off x="10951856" y="5867131"/>
            <a:ext cx="551167" cy="365125"/>
          </a:xfrm>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19048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8AEEC-E84C-497E-9F16-90B90471560F}" type="datetimeFigureOut">
              <a:rPr lang="nl-BE" smtClean="0"/>
              <a:t>2/02/2020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67045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8AEEC-E84C-497E-9F16-90B90471560F}" type="datetimeFigureOut">
              <a:rPr lang="nl-BE" smtClean="0"/>
              <a:t>2/02/2020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109256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8AEEC-E84C-497E-9F16-90B90471560F}" type="datetimeFigureOut">
              <a:rPr lang="nl-BE" smtClean="0"/>
              <a:t>2/02/2020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74472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8AEEC-E84C-497E-9F16-90B90471560F}" type="datetimeFigureOut">
              <a:rPr lang="nl-BE" smtClean="0"/>
              <a:t>2/02/2020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71916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8AEEC-E84C-497E-9F16-90B90471560F}" type="datetimeFigureOut">
              <a:rPr lang="nl-BE" smtClean="0"/>
              <a:t>2/02/2020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53863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8AEEC-E84C-497E-9F16-90B90471560F}" type="datetimeFigureOut">
              <a:rPr lang="nl-BE" smtClean="0"/>
              <a:t>2/02/2020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398059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8AEEC-E84C-497E-9F16-90B90471560F}" type="datetimeFigureOut">
              <a:rPr lang="nl-BE" smtClean="0"/>
              <a:t>2/02/2020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93A5AEB-276A-4FC4-8708-2A03D8048822}" type="slidenum">
              <a:rPr lang="nl-BE" smtClean="0"/>
              <a:t>‹#›</a:t>
            </a:fld>
            <a:endParaRPr lang="nl-BE"/>
          </a:p>
        </p:txBody>
      </p:sp>
    </p:spTree>
    <p:extLst>
      <p:ext uri="{BB962C8B-B14F-4D97-AF65-F5344CB8AC3E}">
        <p14:creationId xmlns:p14="http://schemas.microsoft.com/office/powerpoint/2010/main" val="213217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18AEEC-E84C-497E-9F16-90B90471560F}" type="datetimeFigureOut">
              <a:rPr lang="nl-BE" smtClean="0"/>
              <a:t>2/02/2020</a:t>
            </a:fld>
            <a:endParaRPr lang="nl-B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nl-B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3A5AEB-276A-4FC4-8708-2A03D8048822}" type="slidenum">
              <a:rPr lang="nl-BE" smtClean="0"/>
              <a:t>‹#›</a:t>
            </a:fld>
            <a:endParaRPr lang="nl-BE"/>
          </a:p>
        </p:txBody>
      </p:sp>
    </p:spTree>
    <p:extLst>
      <p:ext uri="{BB962C8B-B14F-4D97-AF65-F5344CB8AC3E}">
        <p14:creationId xmlns:p14="http://schemas.microsoft.com/office/powerpoint/2010/main" val="3844690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E4F9-1F8D-41F8-B9E0-92DBB7DA1F63}"/>
              </a:ext>
            </a:extLst>
          </p:cNvPr>
          <p:cNvSpPr>
            <a:spLocks noGrp="1"/>
          </p:cNvSpPr>
          <p:nvPr>
            <p:ph type="ctrTitle"/>
          </p:nvPr>
        </p:nvSpPr>
        <p:spPr/>
        <p:txBody>
          <a:bodyPr/>
          <a:lstStyle/>
          <a:p>
            <a:r>
              <a:rPr lang="nl-BE" dirty="0"/>
              <a:t>Agile projectmanagement</a:t>
            </a:r>
          </a:p>
        </p:txBody>
      </p:sp>
      <p:sp>
        <p:nvSpPr>
          <p:cNvPr id="3" name="Subtitle 2">
            <a:extLst>
              <a:ext uri="{FF2B5EF4-FFF2-40B4-BE49-F238E27FC236}">
                <a16:creationId xmlns:a16="http://schemas.microsoft.com/office/drawing/2014/main" id="{07FB70AA-AAEA-4990-A6C0-956A7C924B38}"/>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45828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7DC-2F55-412E-98A4-19172B8E49CA}"/>
              </a:ext>
            </a:extLst>
          </p:cNvPr>
          <p:cNvSpPr>
            <a:spLocks noGrp="1"/>
          </p:cNvSpPr>
          <p:nvPr>
            <p:ph type="title"/>
          </p:nvPr>
        </p:nvSpPr>
        <p:spPr/>
        <p:txBody>
          <a:bodyPr/>
          <a:lstStyle/>
          <a:p>
            <a:r>
              <a:rPr lang="nl-BE" dirty="0"/>
              <a:t>Kernwaarden agile</a:t>
            </a:r>
          </a:p>
        </p:txBody>
      </p:sp>
      <p:sp>
        <p:nvSpPr>
          <p:cNvPr id="3" name="Content Placeholder 2">
            <a:extLst>
              <a:ext uri="{FF2B5EF4-FFF2-40B4-BE49-F238E27FC236}">
                <a16:creationId xmlns:a16="http://schemas.microsoft.com/office/drawing/2014/main" id="{4139DA5B-B9AE-4C2C-966D-F5009867261D}"/>
              </a:ext>
            </a:extLst>
          </p:cNvPr>
          <p:cNvSpPr>
            <a:spLocks noGrp="1"/>
          </p:cNvSpPr>
          <p:nvPr>
            <p:ph idx="1"/>
          </p:nvPr>
        </p:nvSpPr>
        <p:spPr/>
        <p:txBody>
          <a:bodyPr>
            <a:normAutofit/>
          </a:bodyPr>
          <a:lstStyle/>
          <a:p>
            <a:pPr marL="342900" indent="-342900">
              <a:buFont typeface="+mj-lt"/>
              <a:buAutoNum type="arabicPeriod" startAt="3"/>
            </a:pPr>
            <a:r>
              <a:rPr lang="nl-NL" dirty="0"/>
              <a:t>Klantensamenwerking is belangrijker dan contractonderhandelingen </a:t>
            </a:r>
          </a:p>
          <a:p>
            <a:pPr marL="457200" lvl="1" indent="0">
              <a:buNone/>
            </a:pPr>
            <a:r>
              <a:rPr lang="nl-NL" sz="1600" dirty="0"/>
              <a:t>Klanten zijn een van de krachtigste hulpmiddelen. Of het nu interne of externe klanten zijn, hen betrekken tijdens het hele proces kan helpen ervoor te zorgen dat het eindproduct effectiever aan hun behoeften voldoet.</a:t>
            </a:r>
          </a:p>
          <a:p>
            <a:pPr marL="342900" indent="-342900">
              <a:buFont typeface="+mj-lt"/>
              <a:buAutoNum type="arabicPeriod" startAt="3"/>
            </a:pPr>
            <a:r>
              <a:rPr lang="nl-BE" dirty="0"/>
              <a:t>Reageren op veranderingen is belangrijker dan het volgen van het plan</a:t>
            </a:r>
          </a:p>
          <a:p>
            <a:pPr marL="457200" lvl="1" indent="0">
              <a:buNone/>
            </a:pPr>
            <a:r>
              <a:rPr lang="nl-NL" sz="1600" dirty="0"/>
              <a:t>Deze waarde is een van de grootste afwijkingen van traditioneel projectmanagement. Historisch gezien werd verandering gezien als een uitgave die moest worden vermeden. Agile zorgt voor continue verandering gedurende de hele levensduur van een bepaald project. Elke sprint biedt een mogelijkheid voor herziening en koerscorrectie.</a:t>
            </a:r>
            <a:endParaRPr lang="nl-BE" sz="1600" dirty="0"/>
          </a:p>
        </p:txBody>
      </p:sp>
    </p:spTree>
    <p:extLst>
      <p:ext uri="{BB962C8B-B14F-4D97-AF65-F5344CB8AC3E}">
        <p14:creationId xmlns:p14="http://schemas.microsoft.com/office/powerpoint/2010/main" val="213348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18E2-A71C-40D2-B213-E052CA176023}"/>
              </a:ext>
            </a:extLst>
          </p:cNvPr>
          <p:cNvSpPr>
            <a:spLocks noGrp="1"/>
          </p:cNvSpPr>
          <p:nvPr>
            <p:ph type="title"/>
          </p:nvPr>
        </p:nvSpPr>
        <p:spPr/>
        <p:txBody>
          <a:bodyPr/>
          <a:lstStyle/>
          <a:p>
            <a:r>
              <a:rPr lang="nl-BE" dirty="0"/>
              <a:t>Principes agile project management</a:t>
            </a:r>
          </a:p>
        </p:txBody>
      </p:sp>
      <p:sp>
        <p:nvSpPr>
          <p:cNvPr id="3" name="Content Placeholder 2">
            <a:extLst>
              <a:ext uri="{FF2B5EF4-FFF2-40B4-BE49-F238E27FC236}">
                <a16:creationId xmlns:a16="http://schemas.microsoft.com/office/drawing/2014/main" id="{5EA8A72C-DD12-4B8C-ADF8-547B7F8AA026}"/>
              </a:ext>
            </a:extLst>
          </p:cNvPr>
          <p:cNvSpPr>
            <a:spLocks noGrp="1"/>
          </p:cNvSpPr>
          <p:nvPr>
            <p:ph idx="1"/>
          </p:nvPr>
        </p:nvSpPr>
        <p:spPr/>
        <p:txBody>
          <a:bodyPr>
            <a:normAutofit lnSpcReduction="10000"/>
          </a:bodyPr>
          <a:lstStyle/>
          <a:p>
            <a:r>
              <a:rPr lang="nl-BE" dirty="0"/>
              <a:t>Agile…</a:t>
            </a:r>
          </a:p>
          <a:p>
            <a:pPr lvl="1"/>
            <a:r>
              <a:rPr lang="nl-BE" dirty="0"/>
              <a:t>Splitst een wens of vereiste op in kleinere stukken die daarna elk een prioriteit krijgen naargelang belangrijkheid</a:t>
            </a:r>
          </a:p>
          <a:p>
            <a:pPr lvl="1"/>
            <a:r>
              <a:rPr lang="nl-BE" dirty="0"/>
              <a:t>Bevordert de samenwerking, vooral met de opdrachtgever</a:t>
            </a:r>
          </a:p>
          <a:p>
            <a:pPr lvl="1"/>
            <a:r>
              <a:rPr lang="nl-BE" dirty="0"/>
              <a:t>Reflecteert, leert en past zich op regelmatige tijdstippen aan om de opdrachtgever tevreden te houden</a:t>
            </a:r>
          </a:p>
          <a:p>
            <a:pPr lvl="1"/>
            <a:r>
              <a:rPr lang="nl-BE" dirty="0"/>
              <a:t>Integreert planning en uitvoering waardoor een team effectief kan reageren op veranderende eisen</a:t>
            </a:r>
          </a:p>
        </p:txBody>
      </p:sp>
    </p:spTree>
    <p:extLst>
      <p:ext uri="{BB962C8B-B14F-4D97-AF65-F5344CB8AC3E}">
        <p14:creationId xmlns:p14="http://schemas.microsoft.com/office/powerpoint/2010/main" val="37814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842B-E6AA-43DD-92C1-23BB39D6BD97}"/>
              </a:ext>
            </a:extLst>
          </p:cNvPr>
          <p:cNvSpPr>
            <a:spLocks noGrp="1"/>
          </p:cNvSpPr>
          <p:nvPr>
            <p:ph type="title"/>
          </p:nvPr>
        </p:nvSpPr>
        <p:spPr/>
        <p:txBody>
          <a:bodyPr/>
          <a:lstStyle/>
          <a:p>
            <a:r>
              <a:rPr lang="nl-BE" dirty="0"/>
              <a:t>Voordelen agile project management</a:t>
            </a:r>
          </a:p>
        </p:txBody>
      </p:sp>
      <p:sp>
        <p:nvSpPr>
          <p:cNvPr id="3" name="Content Placeholder 2">
            <a:extLst>
              <a:ext uri="{FF2B5EF4-FFF2-40B4-BE49-F238E27FC236}">
                <a16:creationId xmlns:a16="http://schemas.microsoft.com/office/drawing/2014/main" id="{4FA5EB97-75AB-41B7-83E7-29362388314C}"/>
              </a:ext>
            </a:extLst>
          </p:cNvPr>
          <p:cNvSpPr>
            <a:spLocks noGrp="1"/>
          </p:cNvSpPr>
          <p:nvPr>
            <p:ph idx="1"/>
          </p:nvPr>
        </p:nvSpPr>
        <p:spPr/>
        <p:txBody>
          <a:bodyPr/>
          <a:lstStyle/>
          <a:p>
            <a:r>
              <a:rPr lang="nl-BE" dirty="0"/>
              <a:t>Verhoogde flexibiliteit</a:t>
            </a:r>
          </a:p>
          <a:p>
            <a:r>
              <a:rPr lang="nl-BE" dirty="0"/>
              <a:t>Toegenomen productiviteit</a:t>
            </a:r>
          </a:p>
          <a:p>
            <a:r>
              <a:rPr lang="nl-BE" dirty="0"/>
              <a:t>Hogere kwaliteit</a:t>
            </a:r>
          </a:p>
          <a:p>
            <a:r>
              <a:rPr lang="nl-BE" dirty="0"/>
              <a:t>Verlaagd risico op gemiste doelen</a:t>
            </a:r>
          </a:p>
          <a:p>
            <a:r>
              <a:rPr lang="nl-BE" dirty="0"/>
              <a:t>Verhoogde betrokkenheid en tevredenheid van stakeholders</a:t>
            </a:r>
          </a:p>
        </p:txBody>
      </p:sp>
    </p:spTree>
    <p:extLst>
      <p:ext uri="{BB962C8B-B14F-4D97-AF65-F5344CB8AC3E}">
        <p14:creationId xmlns:p14="http://schemas.microsoft.com/office/powerpoint/2010/main" val="224912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515F-FFB0-48C7-B15D-1F8212E73CFB}"/>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642CCB5-1293-4528-9A99-5A47D5FFDDC7}"/>
              </a:ext>
            </a:extLst>
          </p:cNvPr>
          <p:cNvSpPr>
            <a:spLocks noGrp="1"/>
          </p:cNvSpPr>
          <p:nvPr>
            <p:ph idx="1"/>
          </p:nvPr>
        </p:nvSpPr>
        <p:spPr/>
        <p:txBody>
          <a:bodyPr/>
          <a:lstStyle/>
          <a:p>
            <a:pPr marL="457200" indent="-457200">
              <a:buFont typeface="+mj-lt"/>
              <a:buAutoNum type="arabicPeriod"/>
            </a:pPr>
            <a:r>
              <a:rPr lang="nl-BE" dirty="0"/>
              <a:t>Projectplanning</a:t>
            </a:r>
          </a:p>
          <a:p>
            <a:pPr lvl="1"/>
            <a:r>
              <a:rPr lang="nl-BE" dirty="0"/>
              <a:t>De organisatie of klant begrijpen </a:t>
            </a:r>
          </a:p>
          <a:p>
            <a:pPr lvl="1"/>
            <a:r>
              <a:rPr lang="nl-BE" dirty="0"/>
              <a:t>Weten hoe het einddoel zal worden bereikt</a:t>
            </a:r>
          </a:p>
          <a:p>
            <a:pPr lvl="1"/>
            <a:r>
              <a:rPr lang="nl-BE" b="1" dirty="0"/>
              <a:t>Staat niet vast</a:t>
            </a:r>
            <a:r>
              <a:rPr lang="nl-BE" dirty="0"/>
              <a:t>. Kan gewijzigd worden tijdens de uitvoering</a:t>
            </a:r>
          </a:p>
          <a:p>
            <a:pPr lvl="1"/>
            <a:endParaRPr lang="nl-BE" b="1" dirty="0"/>
          </a:p>
          <a:p>
            <a:pPr lvl="1"/>
            <a:endParaRPr lang="nl-BE" b="1" dirty="0"/>
          </a:p>
          <a:p>
            <a:pPr lvl="1"/>
            <a:endParaRPr lang="nl-BE" b="1" dirty="0"/>
          </a:p>
        </p:txBody>
      </p:sp>
    </p:spTree>
    <p:extLst>
      <p:ext uri="{BB962C8B-B14F-4D97-AF65-F5344CB8AC3E}">
        <p14:creationId xmlns:p14="http://schemas.microsoft.com/office/powerpoint/2010/main" val="276498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CFA0-B969-4A80-9D31-95B45648977A}"/>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1EEAA60-30FE-4A5D-AFC3-F4EB9EAC91B5}"/>
              </a:ext>
            </a:extLst>
          </p:cNvPr>
          <p:cNvSpPr>
            <a:spLocks noGrp="1"/>
          </p:cNvSpPr>
          <p:nvPr>
            <p:ph idx="1"/>
          </p:nvPr>
        </p:nvSpPr>
        <p:spPr/>
        <p:txBody>
          <a:bodyPr/>
          <a:lstStyle/>
          <a:p>
            <a:pPr marL="457200" indent="-457200">
              <a:buFont typeface="+mj-lt"/>
              <a:buAutoNum type="arabicPeriod" startAt="2"/>
            </a:pPr>
            <a:r>
              <a:rPr lang="nl-BE" dirty="0"/>
              <a:t>Product roadmap</a:t>
            </a:r>
          </a:p>
          <a:p>
            <a:pPr lvl="1"/>
            <a:r>
              <a:rPr lang="nl-BE" dirty="0"/>
              <a:t>Roadmap = uitsplitsing van wensen en eisen (=features) die het product zal bevatten</a:t>
            </a:r>
          </a:p>
          <a:p>
            <a:pPr lvl="2"/>
            <a:r>
              <a:rPr lang="nl-BE" dirty="0"/>
              <a:t>Individuele features worden uitgewerkt</a:t>
            </a:r>
          </a:p>
          <a:p>
            <a:pPr lvl="1"/>
            <a:r>
              <a:rPr lang="nl-BE" dirty="0"/>
              <a:t>Backlog = features die tijdens het proces uitgewerkt moeten worden</a:t>
            </a:r>
          </a:p>
          <a:p>
            <a:pPr lvl="1"/>
            <a:endParaRPr lang="nl-BE" dirty="0"/>
          </a:p>
          <a:p>
            <a:pPr lvl="1"/>
            <a:endParaRPr lang="nl-BE" dirty="0"/>
          </a:p>
          <a:p>
            <a:pPr lvl="1"/>
            <a:endParaRPr lang="nl-BE" dirty="0"/>
          </a:p>
        </p:txBody>
      </p:sp>
    </p:spTree>
    <p:extLst>
      <p:ext uri="{BB962C8B-B14F-4D97-AF65-F5344CB8AC3E}">
        <p14:creationId xmlns:p14="http://schemas.microsoft.com/office/powerpoint/2010/main" val="417441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CFA0-B969-4A80-9D31-95B45648977A}"/>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1EEAA60-30FE-4A5D-AFC3-F4EB9EAC91B5}"/>
              </a:ext>
            </a:extLst>
          </p:cNvPr>
          <p:cNvSpPr>
            <a:spLocks noGrp="1"/>
          </p:cNvSpPr>
          <p:nvPr>
            <p:ph idx="1"/>
          </p:nvPr>
        </p:nvSpPr>
        <p:spPr/>
        <p:txBody>
          <a:bodyPr/>
          <a:lstStyle/>
          <a:p>
            <a:pPr marL="457200" indent="-457200">
              <a:buFont typeface="+mj-lt"/>
              <a:buAutoNum type="arabicPeriod" startAt="3"/>
            </a:pPr>
            <a:r>
              <a:rPr lang="nl-BE" dirty="0"/>
              <a:t>Release planning</a:t>
            </a:r>
          </a:p>
          <a:p>
            <a:pPr lvl="1"/>
            <a:r>
              <a:rPr lang="nl-BE" dirty="0"/>
              <a:t>Kortere ontwikkelcycli (= </a:t>
            </a:r>
            <a:r>
              <a:rPr lang="nl-BE" b="1" dirty="0"/>
              <a:t>sprints</a:t>
            </a:r>
            <a:r>
              <a:rPr lang="nl-BE" dirty="0"/>
              <a:t>) die een aantal features bevatten</a:t>
            </a:r>
          </a:p>
          <a:p>
            <a:pPr lvl="1"/>
            <a:r>
              <a:rPr lang="nl-BE" dirty="0"/>
              <a:t>Na iedere cyclus worden die features vrijgegeven</a:t>
            </a:r>
          </a:p>
          <a:p>
            <a:pPr lvl="1"/>
            <a:r>
              <a:rPr lang="nl-BE" dirty="0"/>
              <a:t>Na iedere sprint herbekijk je je release planning en pas je aan waar nodig</a:t>
            </a:r>
          </a:p>
          <a:p>
            <a:pPr lvl="1"/>
            <a:endParaRPr lang="nl-BE" dirty="0"/>
          </a:p>
          <a:p>
            <a:pPr lvl="1"/>
            <a:endParaRPr lang="nl-BE" dirty="0"/>
          </a:p>
          <a:p>
            <a:pPr lvl="1"/>
            <a:endParaRPr lang="nl-BE" dirty="0"/>
          </a:p>
        </p:txBody>
      </p:sp>
    </p:spTree>
    <p:extLst>
      <p:ext uri="{BB962C8B-B14F-4D97-AF65-F5344CB8AC3E}">
        <p14:creationId xmlns:p14="http://schemas.microsoft.com/office/powerpoint/2010/main" val="206090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CFA0-B969-4A80-9D31-95B45648977A}"/>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1EEAA60-30FE-4A5D-AFC3-F4EB9EAC91B5}"/>
              </a:ext>
            </a:extLst>
          </p:cNvPr>
          <p:cNvSpPr>
            <a:spLocks noGrp="1"/>
          </p:cNvSpPr>
          <p:nvPr>
            <p:ph idx="1"/>
          </p:nvPr>
        </p:nvSpPr>
        <p:spPr/>
        <p:txBody>
          <a:bodyPr/>
          <a:lstStyle/>
          <a:p>
            <a:pPr marL="457200" indent="-457200">
              <a:buFont typeface="+mj-lt"/>
              <a:buAutoNum type="arabicPeriod" startAt="4"/>
            </a:pPr>
            <a:r>
              <a:rPr lang="nl-BE" dirty="0"/>
              <a:t>Sprint planning</a:t>
            </a:r>
          </a:p>
          <a:p>
            <a:pPr lvl="1"/>
            <a:r>
              <a:rPr lang="nl-BE" dirty="0"/>
              <a:t>Plannen welke features uitgewerkt moeten worden</a:t>
            </a:r>
          </a:p>
          <a:p>
            <a:pPr lvl="1"/>
            <a:r>
              <a:rPr lang="nl-BE" dirty="0"/>
              <a:t>Features sorteren naar belangrijkheid</a:t>
            </a:r>
          </a:p>
          <a:p>
            <a:pPr lvl="1"/>
            <a:r>
              <a:rPr lang="nl-BE" dirty="0"/>
              <a:t>Tijd in het oog houden! Iedere feature bevat een schatting van gevraagde tijd en een sprint loopt niet oneindig</a:t>
            </a:r>
          </a:p>
          <a:p>
            <a:pPr lvl="1"/>
            <a:endParaRPr lang="nl-BE" dirty="0"/>
          </a:p>
          <a:p>
            <a:pPr lvl="1"/>
            <a:endParaRPr lang="nl-BE" dirty="0"/>
          </a:p>
        </p:txBody>
      </p:sp>
    </p:spTree>
    <p:extLst>
      <p:ext uri="{BB962C8B-B14F-4D97-AF65-F5344CB8AC3E}">
        <p14:creationId xmlns:p14="http://schemas.microsoft.com/office/powerpoint/2010/main" val="41195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CFA0-B969-4A80-9D31-95B45648977A}"/>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1EEAA60-30FE-4A5D-AFC3-F4EB9EAC91B5}"/>
              </a:ext>
            </a:extLst>
          </p:cNvPr>
          <p:cNvSpPr>
            <a:spLocks noGrp="1"/>
          </p:cNvSpPr>
          <p:nvPr>
            <p:ph idx="1"/>
          </p:nvPr>
        </p:nvSpPr>
        <p:spPr/>
        <p:txBody>
          <a:bodyPr/>
          <a:lstStyle/>
          <a:p>
            <a:pPr marL="457200" indent="-457200">
              <a:buFont typeface="+mj-lt"/>
              <a:buAutoNum type="arabicPeriod" startAt="5"/>
            </a:pPr>
            <a:r>
              <a:rPr lang="nl-BE" dirty="0"/>
              <a:t>Stand-up meeting</a:t>
            </a:r>
          </a:p>
          <a:p>
            <a:pPr lvl="1"/>
            <a:r>
              <a:rPr lang="nl-BE" dirty="0"/>
              <a:t>Dagelijkse, korte vergadering </a:t>
            </a:r>
          </a:p>
          <a:p>
            <a:pPr lvl="1"/>
            <a:r>
              <a:rPr lang="nl-BE" dirty="0"/>
              <a:t>Beoordelen en (eventueel) wijzigen van de sprint</a:t>
            </a:r>
          </a:p>
          <a:p>
            <a:pPr lvl="1"/>
            <a:r>
              <a:rPr lang="nl-BE" dirty="0"/>
              <a:t>Iedereen vertelt kort wat er de vorige dag bereikt is, waar ze mee bezig zijn en of er problemen zijn</a:t>
            </a:r>
          </a:p>
          <a:p>
            <a:pPr lvl="1"/>
            <a:endParaRPr lang="nl-BE" dirty="0"/>
          </a:p>
          <a:p>
            <a:pPr lvl="1"/>
            <a:endParaRPr lang="nl-BE" dirty="0"/>
          </a:p>
        </p:txBody>
      </p:sp>
    </p:spTree>
    <p:extLst>
      <p:ext uri="{BB962C8B-B14F-4D97-AF65-F5344CB8AC3E}">
        <p14:creationId xmlns:p14="http://schemas.microsoft.com/office/powerpoint/2010/main" val="742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CFA0-B969-4A80-9D31-95B45648977A}"/>
              </a:ext>
            </a:extLst>
          </p:cNvPr>
          <p:cNvSpPr>
            <a:spLocks noGrp="1"/>
          </p:cNvSpPr>
          <p:nvPr>
            <p:ph type="title"/>
          </p:nvPr>
        </p:nvSpPr>
        <p:spPr/>
        <p:txBody>
          <a:bodyPr/>
          <a:lstStyle/>
          <a:p>
            <a:r>
              <a:rPr lang="nl-BE" dirty="0"/>
              <a:t>Stappen agile project management</a:t>
            </a:r>
          </a:p>
        </p:txBody>
      </p:sp>
      <p:sp>
        <p:nvSpPr>
          <p:cNvPr id="3" name="Content Placeholder 2">
            <a:extLst>
              <a:ext uri="{FF2B5EF4-FFF2-40B4-BE49-F238E27FC236}">
                <a16:creationId xmlns:a16="http://schemas.microsoft.com/office/drawing/2014/main" id="{B1EEAA60-30FE-4A5D-AFC3-F4EB9EAC91B5}"/>
              </a:ext>
            </a:extLst>
          </p:cNvPr>
          <p:cNvSpPr>
            <a:spLocks noGrp="1"/>
          </p:cNvSpPr>
          <p:nvPr>
            <p:ph idx="1"/>
          </p:nvPr>
        </p:nvSpPr>
        <p:spPr/>
        <p:txBody>
          <a:bodyPr/>
          <a:lstStyle/>
          <a:p>
            <a:pPr marL="457200" indent="-457200">
              <a:buFont typeface="+mj-lt"/>
              <a:buAutoNum type="arabicPeriod" startAt="6"/>
            </a:pPr>
            <a:r>
              <a:rPr lang="nl-BE" dirty="0"/>
              <a:t>Beoordeling sprint en retrospectief</a:t>
            </a:r>
          </a:p>
          <a:p>
            <a:pPr lvl="1"/>
            <a:r>
              <a:rPr lang="nl-BE" dirty="0"/>
              <a:t>Beoordelen afgelopen sprint</a:t>
            </a:r>
          </a:p>
          <a:p>
            <a:pPr lvl="1"/>
            <a:r>
              <a:rPr lang="nl-BE" dirty="0"/>
              <a:t>Stakeholders voortgang laten weten en eindproduct laten zien (=communicatie)</a:t>
            </a:r>
          </a:p>
          <a:p>
            <a:pPr marL="457200" lvl="1" indent="0">
              <a:buNone/>
            </a:pPr>
            <a:endParaRPr lang="nl-BE" dirty="0"/>
          </a:p>
          <a:p>
            <a:pPr marL="457200" lvl="1" indent="0">
              <a:buNone/>
            </a:pPr>
            <a:endParaRPr lang="nl-BE" dirty="0"/>
          </a:p>
          <a:p>
            <a:pPr lvl="1"/>
            <a:endParaRPr lang="nl-BE" dirty="0"/>
          </a:p>
          <a:p>
            <a:pPr lvl="1"/>
            <a:endParaRPr lang="nl-BE" dirty="0"/>
          </a:p>
        </p:txBody>
      </p:sp>
    </p:spTree>
    <p:extLst>
      <p:ext uri="{BB962C8B-B14F-4D97-AF65-F5344CB8AC3E}">
        <p14:creationId xmlns:p14="http://schemas.microsoft.com/office/powerpoint/2010/main" val="18440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2B5C-A983-4965-9ED3-D047831C7439}"/>
              </a:ext>
            </a:extLst>
          </p:cNvPr>
          <p:cNvSpPr>
            <a:spLocks noGrp="1"/>
          </p:cNvSpPr>
          <p:nvPr>
            <p:ph type="title"/>
          </p:nvPr>
        </p:nvSpPr>
        <p:spPr/>
        <p:txBody>
          <a:bodyPr/>
          <a:lstStyle/>
          <a:p>
            <a:r>
              <a:rPr lang="nl-BE" dirty="0"/>
              <a:t>SCRUM</a:t>
            </a:r>
          </a:p>
        </p:txBody>
      </p:sp>
      <p:sp>
        <p:nvSpPr>
          <p:cNvPr id="3" name="Content Placeholder 2">
            <a:extLst>
              <a:ext uri="{FF2B5EF4-FFF2-40B4-BE49-F238E27FC236}">
                <a16:creationId xmlns:a16="http://schemas.microsoft.com/office/drawing/2014/main" id="{FCC99673-37FD-476B-8BD7-43079E6E2260}"/>
              </a:ext>
            </a:extLst>
          </p:cNvPr>
          <p:cNvSpPr>
            <a:spLocks noGrp="1"/>
          </p:cNvSpPr>
          <p:nvPr>
            <p:ph idx="1"/>
          </p:nvPr>
        </p:nvSpPr>
        <p:spPr/>
        <p:txBody>
          <a:bodyPr>
            <a:normAutofit/>
          </a:bodyPr>
          <a:lstStyle/>
          <a:p>
            <a:r>
              <a:rPr lang="nl-BE" dirty="0"/>
              <a:t>Specifieke toepassing om agile project management toe te passen.  </a:t>
            </a:r>
          </a:p>
          <a:p>
            <a:r>
              <a:rPr lang="nl-BE" dirty="0"/>
              <a:t>Iedere iteratie heeft een vaste lengte </a:t>
            </a:r>
            <a:r>
              <a:rPr lang="nl-BE" b="1" dirty="0"/>
              <a:t>= sprints</a:t>
            </a:r>
          </a:p>
          <a:p>
            <a:r>
              <a:rPr lang="nl-BE" dirty="0"/>
              <a:t>Bestaat uit vier stappen</a:t>
            </a:r>
          </a:p>
          <a:p>
            <a:pPr marL="914400" lvl="1" indent="-457200">
              <a:buFont typeface="+mj-lt"/>
              <a:buAutoNum type="arabicPeriod"/>
            </a:pPr>
            <a:r>
              <a:rPr lang="nl-BE" sz="1800" dirty="0"/>
              <a:t>Sprint Planning</a:t>
            </a:r>
          </a:p>
          <a:p>
            <a:pPr marL="914400" lvl="1" indent="-457200">
              <a:buFont typeface="+mj-lt"/>
              <a:buAutoNum type="arabicPeriod"/>
            </a:pPr>
            <a:r>
              <a:rPr lang="nl-BE" sz="1800" dirty="0"/>
              <a:t>Dagelijkse Scrum</a:t>
            </a:r>
          </a:p>
          <a:p>
            <a:pPr marL="914400" lvl="1" indent="-457200">
              <a:buFont typeface="+mj-lt"/>
              <a:buAutoNum type="arabicPeriod"/>
            </a:pPr>
            <a:r>
              <a:rPr lang="nl-BE" sz="1800" dirty="0"/>
              <a:t>Sprint Review</a:t>
            </a:r>
          </a:p>
          <a:p>
            <a:pPr marL="914400" lvl="1" indent="-457200">
              <a:buFont typeface="+mj-lt"/>
              <a:buAutoNum type="arabicPeriod"/>
            </a:pPr>
            <a:r>
              <a:rPr lang="nl-BE" sz="1800" dirty="0"/>
              <a:t>Sprint Retrospective</a:t>
            </a:r>
          </a:p>
        </p:txBody>
      </p:sp>
    </p:spTree>
    <p:extLst>
      <p:ext uri="{BB962C8B-B14F-4D97-AF65-F5344CB8AC3E}">
        <p14:creationId xmlns:p14="http://schemas.microsoft.com/office/powerpoint/2010/main" val="330914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8387-80B7-4D31-ACEB-DCBDD554A268}"/>
              </a:ext>
            </a:extLst>
          </p:cNvPr>
          <p:cNvSpPr>
            <a:spLocks noGrp="1"/>
          </p:cNvSpPr>
          <p:nvPr>
            <p:ph type="title"/>
          </p:nvPr>
        </p:nvSpPr>
        <p:spPr/>
        <p:txBody>
          <a:bodyPr/>
          <a:lstStyle/>
          <a:p>
            <a:r>
              <a:rPr lang="nl-BE" dirty="0"/>
              <a:t>Voor agile project management</a:t>
            </a:r>
          </a:p>
        </p:txBody>
      </p:sp>
      <p:sp>
        <p:nvSpPr>
          <p:cNvPr id="3" name="Content Placeholder 2">
            <a:extLst>
              <a:ext uri="{FF2B5EF4-FFF2-40B4-BE49-F238E27FC236}">
                <a16:creationId xmlns:a16="http://schemas.microsoft.com/office/drawing/2014/main" id="{0D3CAF65-601D-4397-BBE0-3DE45461395F}"/>
              </a:ext>
            </a:extLst>
          </p:cNvPr>
          <p:cNvSpPr>
            <a:spLocks noGrp="1"/>
          </p:cNvSpPr>
          <p:nvPr>
            <p:ph idx="1"/>
          </p:nvPr>
        </p:nvSpPr>
        <p:spPr/>
        <p:txBody>
          <a:bodyPr/>
          <a:lstStyle/>
          <a:p>
            <a:r>
              <a:rPr lang="nl-BE" dirty="0"/>
              <a:t>Waterfall methode</a:t>
            </a:r>
          </a:p>
          <a:p>
            <a:pPr lvl="1"/>
            <a:r>
              <a:rPr lang="nl-BE" dirty="0"/>
              <a:t>Lineair en sequentiële manier van planning en opvolging</a:t>
            </a:r>
          </a:p>
          <a:p>
            <a:pPr lvl="1"/>
            <a:r>
              <a:rPr lang="nl-BE" dirty="0"/>
              <a:t>Iedere volgende fase hangt af van de vorige fase</a:t>
            </a:r>
          </a:p>
          <a:p>
            <a:pPr lvl="1"/>
            <a:r>
              <a:rPr lang="nl-BE" dirty="0"/>
              <a:t>Opbouwen naar één finale versie van de applicatie (= hoog risico)</a:t>
            </a:r>
          </a:p>
          <a:p>
            <a:pPr marL="457200" lvl="1" indent="0">
              <a:buNone/>
            </a:pPr>
            <a:r>
              <a:rPr lang="nl-BE" sz="2400" b="1" dirty="0"/>
              <a:t>= niet flexibel</a:t>
            </a:r>
          </a:p>
          <a:p>
            <a:pPr marL="457200" lvl="1" indent="0">
              <a:buNone/>
            </a:pPr>
            <a:r>
              <a:rPr lang="nl-BE" sz="2400" dirty="0"/>
              <a:t>Moeilijk om een aanpassing te doen die afgewerkt is in een vorige fase</a:t>
            </a:r>
          </a:p>
        </p:txBody>
      </p:sp>
    </p:spTree>
    <p:extLst>
      <p:ext uri="{BB962C8B-B14F-4D97-AF65-F5344CB8AC3E}">
        <p14:creationId xmlns:p14="http://schemas.microsoft.com/office/powerpoint/2010/main" val="200536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2C51-31A4-4CE6-B0F8-BCB1EEAB7031}"/>
              </a:ext>
            </a:extLst>
          </p:cNvPr>
          <p:cNvSpPr>
            <a:spLocks noGrp="1"/>
          </p:cNvSpPr>
          <p:nvPr>
            <p:ph type="title"/>
          </p:nvPr>
        </p:nvSpPr>
        <p:spPr/>
        <p:txBody>
          <a:bodyPr/>
          <a:lstStyle/>
          <a:p>
            <a:r>
              <a:rPr lang="nl-BE" dirty="0"/>
              <a:t>SCRUM</a:t>
            </a:r>
          </a:p>
        </p:txBody>
      </p:sp>
      <p:sp>
        <p:nvSpPr>
          <p:cNvPr id="3" name="Content Placeholder 2">
            <a:extLst>
              <a:ext uri="{FF2B5EF4-FFF2-40B4-BE49-F238E27FC236}">
                <a16:creationId xmlns:a16="http://schemas.microsoft.com/office/drawing/2014/main" id="{F0E5C1F1-C9FB-4AC5-BA09-449DA29D1017}"/>
              </a:ext>
            </a:extLst>
          </p:cNvPr>
          <p:cNvSpPr>
            <a:spLocks noGrp="1"/>
          </p:cNvSpPr>
          <p:nvPr>
            <p:ph idx="1"/>
          </p:nvPr>
        </p:nvSpPr>
        <p:spPr/>
        <p:txBody>
          <a:bodyPr/>
          <a:lstStyle/>
          <a:p>
            <a:r>
              <a:rPr lang="nl-BE" dirty="0"/>
              <a:t>SCRUM team</a:t>
            </a:r>
          </a:p>
          <a:p>
            <a:pPr lvl="1"/>
            <a:r>
              <a:rPr lang="nl-BE" dirty="0"/>
              <a:t>Product owner</a:t>
            </a:r>
          </a:p>
          <a:p>
            <a:pPr lvl="2"/>
            <a:r>
              <a:rPr lang="nl-BE" b="1" dirty="0"/>
              <a:t>Eén persoon</a:t>
            </a:r>
          </a:p>
          <a:p>
            <a:pPr lvl="2"/>
            <a:r>
              <a:rPr lang="nl-BE" dirty="0"/>
              <a:t>Verantwoordelijke van het te ontwikkelijken product</a:t>
            </a:r>
          </a:p>
          <a:p>
            <a:pPr lvl="1"/>
            <a:r>
              <a:rPr lang="nl-BE" dirty="0"/>
              <a:t>Ontwikkelteam</a:t>
            </a:r>
          </a:p>
          <a:p>
            <a:pPr lvl="1"/>
            <a:r>
              <a:rPr lang="nl-BE" dirty="0"/>
              <a:t>Scrum master</a:t>
            </a:r>
          </a:p>
          <a:p>
            <a:pPr lvl="2"/>
            <a:r>
              <a:rPr lang="nl-BE" dirty="0"/>
              <a:t>Ondersteunt de product owner</a:t>
            </a:r>
          </a:p>
        </p:txBody>
      </p:sp>
    </p:spTree>
    <p:extLst>
      <p:ext uri="{BB962C8B-B14F-4D97-AF65-F5344CB8AC3E}">
        <p14:creationId xmlns:p14="http://schemas.microsoft.com/office/powerpoint/2010/main" val="149446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EE96-84B3-4878-B8F5-C37ECFB83065}"/>
              </a:ext>
            </a:extLst>
          </p:cNvPr>
          <p:cNvSpPr>
            <a:spLocks noGrp="1"/>
          </p:cNvSpPr>
          <p:nvPr>
            <p:ph type="title"/>
          </p:nvPr>
        </p:nvSpPr>
        <p:spPr/>
        <p:txBody>
          <a:bodyPr/>
          <a:lstStyle/>
          <a:p>
            <a:r>
              <a:rPr lang="nl-BE" dirty="0"/>
              <a:t>Online leerpad</a:t>
            </a:r>
          </a:p>
        </p:txBody>
      </p:sp>
      <p:sp>
        <p:nvSpPr>
          <p:cNvPr id="3" name="Text Placeholder 2">
            <a:extLst>
              <a:ext uri="{FF2B5EF4-FFF2-40B4-BE49-F238E27FC236}">
                <a16:creationId xmlns:a16="http://schemas.microsoft.com/office/drawing/2014/main" id="{6F9EA992-3EBA-4AEB-A4C6-A26C44C2DC79}"/>
              </a:ext>
            </a:extLst>
          </p:cNvPr>
          <p:cNvSpPr>
            <a:spLocks noGrp="1"/>
          </p:cNvSpPr>
          <p:nvPr>
            <p:ph type="body" idx="1"/>
          </p:nvPr>
        </p:nvSpPr>
        <p:spPr/>
        <p:txBody>
          <a:bodyPr/>
          <a:lstStyle/>
          <a:p>
            <a:r>
              <a:rPr lang="nl-BE" dirty="0"/>
              <a:t>Zie moodle</a:t>
            </a:r>
          </a:p>
        </p:txBody>
      </p:sp>
    </p:spTree>
    <p:extLst>
      <p:ext uri="{BB962C8B-B14F-4D97-AF65-F5344CB8AC3E}">
        <p14:creationId xmlns:p14="http://schemas.microsoft.com/office/powerpoint/2010/main" val="6866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E96B-01AE-4B1B-8F0B-7EA5F10CD3F5}"/>
              </a:ext>
            </a:extLst>
          </p:cNvPr>
          <p:cNvSpPr>
            <a:spLocks noGrp="1"/>
          </p:cNvSpPr>
          <p:nvPr>
            <p:ph type="title"/>
          </p:nvPr>
        </p:nvSpPr>
        <p:spPr/>
        <p:txBody>
          <a:bodyPr/>
          <a:lstStyle/>
          <a:p>
            <a:r>
              <a:rPr lang="nl-BE" dirty="0"/>
              <a:t>Voor agile project management</a:t>
            </a:r>
          </a:p>
        </p:txBody>
      </p:sp>
      <p:sp>
        <p:nvSpPr>
          <p:cNvPr id="3" name="Content Placeholder 2">
            <a:extLst>
              <a:ext uri="{FF2B5EF4-FFF2-40B4-BE49-F238E27FC236}">
                <a16:creationId xmlns:a16="http://schemas.microsoft.com/office/drawing/2014/main" id="{A7B607E1-2E08-42C7-AE10-01FD951B355E}"/>
              </a:ext>
            </a:extLst>
          </p:cNvPr>
          <p:cNvSpPr>
            <a:spLocks noGrp="1"/>
          </p:cNvSpPr>
          <p:nvPr>
            <p:ph idx="1"/>
          </p:nvPr>
        </p:nvSpPr>
        <p:spPr/>
        <p:txBody>
          <a:bodyPr/>
          <a:lstStyle/>
          <a:p>
            <a:r>
              <a:rPr lang="nl-BE" dirty="0"/>
              <a:t>Waterfall methode</a:t>
            </a:r>
          </a:p>
          <a:p>
            <a:pPr lvl="1"/>
            <a:r>
              <a:rPr lang="nl-BE" dirty="0"/>
              <a:t>Start met het verzamelen van alle vereisten en wensen voor het werk begint</a:t>
            </a:r>
          </a:p>
          <a:p>
            <a:pPr lvl="1"/>
            <a:r>
              <a:rPr lang="nl-BE" dirty="0"/>
              <a:t>Budgetten en tijdlijn opzetten</a:t>
            </a:r>
          </a:p>
          <a:p>
            <a:pPr lvl="1"/>
            <a:r>
              <a:rPr lang="nl-BE" dirty="0"/>
              <a:t>Het eigenlijke werk uitvoeren (programmeren)</a:t>
            </a:r>
          </a:p>
          <a:p>
            <a:pPr lvl="1"/>
            <a:r>
              <a:rPr lang="nl-BE" dirty="0"/>
              <a:t>Testen van de applicatie</a:t>
            </a:r>
          </a:p>
          <a:p>
            <a:pPr lvl="1"/>
            <a:r>
              <a:rPr lang="nl-BE" dirty="0"/>
              <a:t>Applicatie afleveren nadat al het werk voltooid is</a:t>
            </a:r>
          </a:p>
          <a:p>
            <a:pPr lvl="1"/>
            <a:endParaRPr lang="nl-BE" dirty="0"/>
          </a:p>
        </p:txBody>
      </p:sp>
    </p:spTree>
    <p:extLst>
      <p:ext uri="{BB962C8B-B14F-4D97-AF65-F5344CB8AC3E}">
        <p14:creationId xmlns:p14="http://schemas.microsoft.com/office/powerpoint/2010/main" val="425046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4DB0-7047-4074-872C-80D100A66A21}"/>
              </a:ext>
            </a:extLst>
          </p:cNvPr>
          <p:cNvSpPr>
            <a:spLocks noGrp="1"/>
          </p:cNvSpPr>
          <p:nvPr>
            <p:ph type="title"/>
          </p:nvPr>
        </p:nvSpPr>
        <p:spPr>
          <a:xfrm>
            <a:off x="1484311" y="1081548"/>
            <a:ext cx="3333495" cy="1504335"/>
          </a:xfrm>
        </p:spPr>
        <p:txBody>
          <a:bodyPr>
            <a:normAutofit/>
          </a:bodyPr>
          <a:lstStyle/>
          <a:p>
            <a:r>
              <a:rPr lang="nl-BE" sz="2400"/>
              <a:t>Waterfall methode</a:t>
            </a:r>
          </a:p>
        </p:txBody>
      </p:sp>
      <p:pic>
        <p:nvPicPr>
          <p:cNvPr id="9" name="Content Placeholder 8" descr="A black sign with white text&#10;&#10;Description automatically generated">
            <a:extLst>
              <a:ext uri="{FF2B5EF4-FFF2-40B4-BE49-F238E27FC236}">
                <a16:creationId xmlns:a16="http://schemas.microsoft.com/office/drawing/2014/main" id="{B5A4D48F-0026-499D-857C-9D75BAC7C0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3" y="2976562"/>
            <a:ext cx="3333750" cy="2505075"/>
          </a:xfrm>
        </p:spPr>
      </p:pic>
      <p:pic>
        <p:nvPicPr>
          <p:cNvPr id="7" name="Content Placeholder 6">
            <a:extLst>
              <a:ext uri="{FF2B5EF4-FFF2-40B4-BE49-F238E27FC236}">
                <a16:creationId xmlns:a16="http://schemas.microsoft.com/office/drawing/2014/main" id="{FA94EF4A-2317-4424-B748-08EAEF1C86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2033" y="1856790"/>
            <a:ext cx="6240990" cy="27110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354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ED44-2C6E-4628-8A5A-D54DDB6253A8}"/>
              </a:ext>
            </a:extLst>
          </p:cNvPr>
          <p:cNvSpPr>
            <a:spLocks noGrp="1"/>
          </p:cNvSpPr>
          <p:nvPr>
            <p:ph type="title"/>
          </p:nvPr>
        </p:nvSpPr>
        <p:spPr/>
        <p:txBody>
          <a:bodyPr/>
          <a:lstStyle/>
          <a:p>
            <a:r>
              <a:rPr lang="nl-BE" dirty="0"/>
              <a:t>Agile project management</a:t>
            </a:r>
          </a:p>
        </p:txBody>
      </p:sp>
      <p:sp>
        <p:nvSpPr>
          <p:cNvPr id="3" name="Content Placeholder 2">
            <a:extLst>
              <a:ext uri="{FF2B5EF4-FFF2-40B4-BE49-F238E27FC236}">
                <a16:creationId xmlns:a16="http://schemas.microsoft.com/office/drawing/2014/main" id="{56C5AF6D-3289-450C-8B30-43C52C0668FF}"/>
              </a:ext>
            </a:extLst>
          </p:cNvPr>
          <p:cNvSpPr>
            <a:spLocks noGrp="1"/>
          </p:cNvSpPr>
          <p:nvPr>
            <p:ph idx="1"/>
          </p:nvPr>
        </p:nvSpPr>
        <p:spPr/>
        <p:txBody>
          <a:bodyPr/>
          <a:lstStyle/>
          <a:p>
            <a:r>
              <a:rPr lang="nl-BE" dirty="0"/>
              <a:t>Iteratieve methode van planning en opvolging</a:t>
            </a:r>
          </a:p>
          <a:p>
            <a:r>
              <a:rPr lang="nl-BE" dirty="0"/>
              <a:t>Regelmatige feedbackintervallen</a:t>
            </a:r>
          </a:p>
          <a:p>
            <a:r>
              <a:rPr lang="nl-BE" dirty="0"/>
              <a:t>Versies van de applicatie volgen elkaar sneller op (=laag risico)</a:t>
            </a:r>
          </a:p>
          <a:p>
            <a:pPr marL="0" indent="0">
              <a:buNone/>
            </a:pPr>
            <a:r>
              <a:rPr lang="nl-BE" b="1" dirty="0"/>
              <a:t>= flexibel</a:t>
            </a:r>
          </a:p>
          <a:p>
            <a:pPr marL="0" indent="0">
              <a:buNone/>
            </a:pPr>
            <a:r>
              <a:rPr lang="nl-BE" dirty="0"/>
              <a:t>Mogelijk om tijdens een (blokkerend) probleem aan een andere taak te beginnen. Problemen kunnen sneller en gemakkelijker opgelost worden. </a:t>
            </a:r>
          </a:p>
          <a:p>
            <a:pPr marL="0" indent="0">
              <a:buNone/>
            </a:pPr>
            <a:endParaRPr lang="nl-BE" b="1" dirty="0"/>
          </a:p>
        </p:txBody>
      </p:sp>
    </p:spTree>
    <p:extLst>
      <p:ext uri="{BB962C8B-B14F-4D97-AF65-F5344CB8AC3E}">
        <p14:creationId xmlns:p14="http://schemas.microsoft.com/office/powerpoint/2010/main" val="128286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F5EB-1655-415B-81D9-EB4C9E0D79B7}"/>
              </a:ext>
            </a:extLst>
          </p:cNvPr>
          <p:cNvSpPr>
            <a:spLocks noGrp="1"/>
          </p:cNvSpPr>
          <p:nvPr>
            <p:ph type="title"/>
          </p:nvPr>
        </p:nvSpPr>
        <p:spPr/>
        <p:txBody>
          <a:bodyPr/>
          <a:lstStyle/>
          <a:p>
            <a:r>
              <a:rPr lang="nl-BE" dirty="0"/>
              <a:t>Agile project management</a:t>
            </a:r>
          </a:p>
        </p:txBody>
      </p:sp>
      <p:sp>
        <p:nvSpPr>
          <p:cNvPr id="3" name="Content Placeholder 2">
            <a:extLst>
              <a:ext uri="{FF2B5EF4-FFF2-40B4-BE49-F238E27FC236}">
                <a16:creationId xmlns:a16="http://schemas.microsoft.com/office/drawing/2014/main" id="{90BE599B-E2E8-46D6-8B8D-7E4995A9F72D}"/>
              </a:ext>
            </a:extLst>
          </p:cNvPr>
          <p:cNvSpPr>
            <a:spLocks noGrp="1"/>
          </p:cNvSpPr>
          <p:nvPr>
            <p:ph idx="1"/>
          </p:nvPr>
        </p:nvSpPr>
        <p:spPr/>
        <p:txBody>
          <a:bodyPr/>
          <a:lstStyle/>
          <a:p>
            <a:pPr marL="0" indent="0">
              <a:buNone/>
            </a:pPr>
            <a:r>
              <a:rPr lang="nl-BE" dirty="0"/>
              <a:t>Werken in kleinere en korte </a:t>
            </a:r>
            <a:r>
              <a:rPr lang="nl-BE" b="1" dirty="0"/>
              <a:t>iteraties</a:t>
            </a:r>
            <a:r>
              <a:rPr lang="nl-BE" dirty="0"/>
              <a:t>.</a:t>
            </a:r>
            <a:endParaRPr lang="nl-BE" b="1" dirty="0"/>
          </a:p>
          <a:p>
            <a:pPr marL="0" indent="0">
              <a:buNone/>
            </a:pPr>
            <a:r>
              <a:rPr lang="nl-BE" dirty="0"/>
              <a:t>Na iedere iteratie wordt het gedane werk bekeken en wordt er feedback gegeven. Aan de hand van deze feedback kan de volgende stap in het project besproken worden.</a:t>
            </a:r>
          </a:p>
          <a:p>
            <a:pPr lvl="1"/>
            <a:endParaRPr lang="nl-BE" dirty="0"/>
          </a:p>
        </p:txBody>
      </p:sp>
    </p:spTree>
    <p:extLst>
      <p:ext uri="{BB962C8B-B14F-4D97-AF65-F5344CB8AC3E}">
        <p14:creationId xmlns:p14="http://schemas.microsoft.com/office/powerpoint/2010/main" val="30651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45BC-6A17-4CAA-8452-0F27FA3B8B3D}"/>
              </a:ext>
            </a:extLst>
          </p:cNvPr>
          <p:cNvSpPr>
            <a:spLocks noGrp="1"/>
          </p:cNvSpPr>
          <p:nvPr>
            <p:ph type="title"/>
          </p:nvPr>
        </p:nvSpPr>
        <p:spPr>
          <a:xfrm>
            <a:off x="1484311" y="685800"/>
            <a:ext cx="10018713" cy="1752599"/>
          </a:xfrm>
        </p:spPr>
        <p:txBody>
          <a:bodyPr>
            <a:normAutofit/>
          </a:bodyPr>
          <a:lstStyle/>
          <a:p>
            <a:r>
              <a:rPr lang="nl-BE" dirty="0"/>
              <a:t>Agile project management</a:t>
            </a:r>
          </a:p>
        </p:txBody>
      </p:sp>
      <p:pic>
        <p:nvPicPr>
          <p:cNvPr id="5" name="Content Placeholder 4">
            <a:extLst>
              <a:ext uri="{FF2B5EF4-FFF2-40B4-BE49-F238E27FC236}">
                <a16:creationId xmlns:a16="http://schemas.microsoft.com/office/drawing/2014/main" id="{D65A588D-D17F-474C-ACE2-9EB88F120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2155" y="3424813"/>
            <a:ext cx="3959211" cy="168477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3" name="Content Placeholder 12" descr="A screenshot of a cell phone&#10;&#10;Description automatically generated">
            <a:extLst>
              <a:ext uri="{FF2B5EF4-FFF2-40B4-BE49-F238E27FC236}">
                <a16:creationId xmlns:a16="http://schemas.microsoft.com/office/drawing/2014/main" id="{5F9A423D-2AB1-4CB7-876C-388C4660E20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48278" y="2667000"/>
            <a:ext cx="4623093" cy="3124200"/>
          </a:xfrm>
        </p:spPr>
      </p:pic>
    </p:spTree>
    <p:extLst>
      <p:ext uri="{BB962C8B-B14F-4D97-AF65-F5344CB8AC3E}">
        <p14:creationId xmlns:p14="http://schemas.microsoft.com/office/powerpoint/2010/main" val="356822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smart phone&#10;&#10;Description automatically generated">
            <a:extLst>
              <a:ext uri="{FF2B5EF4-FFF2-40B4-BE49-F238E27FC236}">
                <a16:creationId xmlns:a16="http://schemas.microsoft.com/office/drawing/2014/main" id="{DABACBCB-C790-4487-BE14-6870088FC1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187518"/>
            <a:ext cx="8946872" cy="4473436"/>
          </a:xfrm>
          <a:prstGeom prst="rect">
            <a:avLst/>
          </a:prstGeom>
        </p:spPr>
      </p:pic>
    </p:spTree>
    <p:extLst>
      <p:ext uri="{BB962C8B-B14F-4D97-AF65-F5344CB8AC3E}">
        <p14:creationId xmlns:p14="http://schemas.microsoft.com/office/powerpoint/2010/main" val="208525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7DC-2F55-412E-98A4-19172B8E49CA}"/>
              </a:ext>
            </a:extLst>
          </p:cNvPr>
          <p:cNvSpPr>
            <a:spLocks noGrp="1"/>
          </p:cNvSpPr>
          <p:nvPr>
            <p:ph type="title"/>
          </p:nvPr>
        </p:nvSpPr>
        <p:spPr/>
        <p:txBody>
          <a:bodyPr/>
          <a:lstStyle/>
          <a:p>
            <a:r>
              <a:rPr lang="nl-BE" dirty="0"/>
              <a:t>Kernwaarden agile</a:t>
            </a:r>
          </a:p>
        </p:txBody>
      </p:sp>
      <p:sp>
        <p:nvSpPr>
          <p:cNvPr id="3" name="Content Placeholder 2">
            <a:extLst>
              <a:ext uri="{FF2B5EF4-FFF2-40B4-BE49-F238E27FC236}">
                <a16:creationId xmlns:a16="http://schemas.microsoft.com/office/drawing/2014/main" id="{4139DA5B-B9AE-4C2C-966D-F5009867261D}"/>
              </a:ext>
            </a:extLst>
          </p:cNvPr>
          <p:cNvSpPr>
            <a:spLocks noGrp="1"/>
          </p:cNvSpPr>
          <p:nvPr>
            <p:ph idx="1"/>
          </p:nvPr>
        </p:nvSpPr>
        <p:spPr/>
        <p:txBody>
          <a:bodyPr>
            <a:normAutofit/>
          </a:bodyPr>
          <a:lstStyle/>
          <a:p>
            <a:pPr marL="457200" indent="-457200">
              <a:buFont typeface="+mj-lt"/>
              <a:buAutoNum type="arabicPeriod"/>
            </a:pPr>
            <a:r>
              <a:rPr lang="nl-BE" dirty="0"/>
              <a:t>Individuen en interacties zijn belangrijker dan processen en tools</a:t>
            </a:r>
          </a:p>
          <a:p>
            <a:pPr marL="457200" lvl="1" indent="0">
              <a:buNone/>
            </a:pPr>
            <a:r>
              <a:rPr lang="nl-NL" sz="1600" dirty="0"/>
              <a:t>Hoe verfijnd de technologie ook wordt, het menselijke element zal altijd een belangrijke rol spelen in elk soort projectmanagement. Te veel vertrouwen op processen en tools resulteert in een onvermogen om zich aan te passen aan veranderende omstandigheden.</a:t>
            </a:r>
          </a:p>
          <a:p>
            <a:pPr marL="342900" indent="-342900">
              <a:buFont typeface="+mj-lt"/>
              <a:buAutoNum type="arabicPeriod"/>
            </a:pPr>
            <a:r>
              <a:rPr lang="nl-NL" dirty="0"/>
              <a:t>Werkende software is belangrijker dan uitgebreide documentatie </a:t>
            </a:r>
          </a:p>
          <a:p>
            <a:pPr marL="457200" lvl="1" indent="0">
              <a:buNone/>
            </a:pPr>
            <a:r>
              <a:rPr lang="nl-NL" sz="1600" dirty="0"/>
              <a:t>Hoe belangrijk documentatie ook is, werkende software is belangrijker. Bij deze waarde gaat het erom de ontwikkelaars precies te geven wat ze nodig hebben om de klus te klaren, zonder ze te overbelasten</a:t>
            </a:r>
            <a:r>
              <a:rPr lang="nl-NL" dirty="0"/>
              <a:t>.</a:t>
            </a:r>
          </a:p>
          <a:p>
            <a:pPr marL="0" indent="0">
              <a:buNone/>
            </a:pPr>
            <a:endParaRPr lang="nl-BE" sz="1800" dirty="0"/>
          </a:p>
        </p:txBody>
      </p:sp>
    </p:spTree>
    <p:extLst>
      <p:ext uri="{BB962C8B-B14F-4D97-AF65-F5344CB8AC3E}">
        <p14:creationId xmlns:p14="http://schemas.microsoft.com/office/powerpoint/2010/main" val="29526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60</TotalTime>
  <Words>721</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Agile projectmanagement</vt:lpstr>
      <vt:lpstr>Voor agile project management</vt:lpstr>
      <vt:lpstr>Voor agile project management</vt:lpstr>
      <vt:lpstr>Waterfall methode</vt:lpstr>
      <vt:lpstr>Agile project management</vt:lpstr>
      <vt:lpstr>Agile project management</vt:lpstr>
      <vt:lpstr>Agile project management</vt:lpstr>
      <vt:lpstr>PowerPoint Presentation</vt:lpstr>
      <vt:lpstr>Kernwaarden agile</vt:lpstr>
      <vt:lpstr>Kernwaarden agile</vt:lpstr>
      <vt:lpstr>Principes agile project management</vt:lpstr>
      <vt:lpstr>Voordelen agile project management</vt:lpstr>
      <vt:lpstr>Stappen agile project management</vt:lpstr>
      <vt:lpstr>Stappen agile project management</vt:lpstr>
      <vt:lpstr>Stappen agile project management</vt:lpstr>
      <vt:lpstr>Stappen agile project management</vt:lpstr>
      <vt:lpstr>Stappen agile project management</vt:lpstr>
      <vt:lpstr>Stappen agile project management</vt:lpstr>
      <vt:lpstr>SCRUM</vt:lpstr>
      <vt:lpstr>SCRUM</vt:lpstr>
      <vt:lpstr>Online leerpad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projectmanagement</dc:title>
  <dc:creator>Delneste, Lowie</dc:creator>
  <cp:lastModifiedBy>Delneste, Lowie</cp:lastModifiedBy>
  <cp:revision>13</cp:revision>
  <dcterms:created xsi:type="dcterms:W3CDTF">2020-02-02T12:39:11Z</dcterms:created>
  <dcterms:modified xsi:type="dcterms:W3CDTF">2020-02-02T13:39:42Z</dcterms:modified>
</cp:coreProperties>
</file>