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2" r:id="rId30"/>
  </p:sldIdLst>
  <p:sldSz cx="12192000" cy="6858000"/>
  <p:notesSz cx="7559675" cy="10691813"/>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nl-B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1484280" y="685800"/>
            <a:ext cx="10018080" cy="8121240"/>
          </a:xfrm>
          <a:prstGeom prst="rect">
            <a:avLst/>
          </a:prstGeom>
        </p:spPr>
        <p:txBody>
          <a:bodyPr lIns="0" tIns="0" rIns="0" bIns="0" anchor="ctr"/>
          <a:lstStyle/>
          <a:p>
            <a:pPr algn="ctr"/>
            <a:endParaRPr lang="nl-B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nl-B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nl-B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1484280" y="685800"/>
            <a:ext cx="10018080" cy="8121240"/>
          </a:xfrm>
          <a:prstGeom prst="rect">
            <a:avLst/>
          </a:prstGeom>
        </p:spPr>
        <p:txBody>
          <a:bodyPr lIns="0" tIns="0" rIns="0" bIns="0" anchor="ctr"/>
          <a:lstStyle/>
          <a:p>
            <a:pPr algn="ctr"/>
            <a:endParaRPr lang="nl-B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1"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nl-B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8"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9" name="PlaceHolder 1"/>
          <p:cNvSpPr>
            <a:spLocks noGrp="1"/>
          </p:cNvSpPr>
          <p:nvPr>
            <p:ph type="subTitle"/>
          </p:nvPr>
        </p:nvSpPr>
        <p:spPr>
          <a:xfrm>
            <a:off x="1484280" y="685800"/>
            <a:ext cx="10018080" cy="8121240"/>
          </a:xfrm>
          <a:prstGeom prst="rect">
            <a:avLst/>
          </a:prstGeom>
        </p:spPr>
        <p:txBody>
          <a:bodyPr lIns="0" tIns="0" rIns="0" bIns="0" anchor="ctr"/>
          <a:lstStyle/>
          <a:p>
            <a:pPr algn="ctr"/>
            <a:endParaRPr lang="nl-B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1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484280" y="685800"/>
            <a:ext cx="10018080" cy="8121240"/>
          </a:xfrm>
          <a:prstGeom prst="rect">
            <a:avLst/>
          </a:prstGeom>
        </p:spPr>
        <p:txBody>
          <a:bodyPr lIns="0" tIns="0" rIns="0" bIns="0" anchor="ctr"/>
          <a:lstStyle/>
          <a:p>
            <a:pPr algn="ctr"/>
            <a:endParaRPr lang="nl-B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84280" y="685800"/>
            <a:ext cx="10018080" cy="1751760"/>
          </a:xfrm>
          <a:prstGeom prst="rect">
            <a:avLst/>
          </a:prstGeom>
        </p:spPr>
        <p:txBody>
          <a:bodyPr lIns="0" tIns="0" rIns="0" bIns="0" anchor="ct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6" name="Group 1"/>
          <p:cNvGrpSpPr/>
          <p:nvPr/>
        </p:nvGrpSpPr>
        <p:grpSpPr>
          <a:xfrm>
            <a:off x="150840" y="0"/>
            <a:ext cx="2436120" cy="6857280"/>
            <a:chOff x="150840" y="0"/>
            <a:chExt cx="2436120" cy="6857280"/>
          </a:xfrm>
        </p:grpSpPr>
        <p:sp>
          <p:nvSpPr>
            <p:cNvPr id="17"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7" name="Group 8"/>
          <p:cNvGrpSpPr/>
          <p:nvPr/>
        </p:nvGrpSpPr>
        <p:grpSpPr>
          <a:xfrm>
            <a:off x="546120" y="-4680"/>
            <a:ext cx="5014080" cy="6861960"/>
            <a:chOff x="546120" y="-4680"/>
            <a:chExt cx="5014080" cy="6861960"/>
          </a:xfrm>
        </p:grpSpPr>
        <p:sp>
          <p:nvSpPr>
            <p:cNvPr id="8" name="CustomShape 9"/>
            <p:cNvSpPr/>
            <p:nvPr/>
          </p:nvSpPr>
          <p:spPr>
            <a:xfrm>
              <a:off x="984240" y="-4680"/>
              <a:ext cx="1063080" cy="2782080"/>
            </a:xfrm>
            <a:custGeom>
              <a:avLst/>
              <a:gdLst/>
              <a:ahLst/>
              <a:cxn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546120" y="-4680"/>
              <a:ext cx="1034280" cy="2672640"/>
            </a:xfrm>
            <a:custGeom>
              <a:avLst/>
              <a:gdLst/>
              <a:ahLst/>
              <a:cxn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546120" y="2583000"/>
              <a:ext cx="2693160" cy="4274280"/>
            </a:xfrm>
            <a:custGeom>
              <a:avLst/>
              <a:gdLst/>
              <a:ahLst/>
              <a:cxn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88920" y="2692440"/>
              <a:ext cx="3331440" cy="4164840"/>
            </a:xfrm>
            <a:custGeom>
              <a:avLst/>
              <a:gdLst/>
              <a:ahLst/>
              <a:cxn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984240" y="2687760"/>
              <a:ext cx="4575960" cy="4169520"/>
            </a:xfrm>
            <a:custGeom>
              <a:avLst/>
              <a:gdLst/>
              <a:ahLst/>
              <a:cxn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46120" y="2577960"/>
              <a:ext cx="3583800" cy="4279320"/>
            </a:xfrm>
            <a:custGeom>
              <a:avLst/>
              <a:gdLst/>
              <a:ahLst/>
              <a:cxn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484280" y="685800"/>
            <a:ext cx="10018080" cy="1751760"/>
          </a:xfrm>
          <a:prstGeom prst="rect">
            <a:avLst/>
          </a:prstGeom>
        </p:spPr>
        <p:txBody>
          <a:bodyPr lIns="0" tIns="0" rIns="0" bIns="0" anchor="ctr"/>
          <a:lstStyle/>
          <a:p>
            <a:r>
              <a:rPr lang="en-US" sz="4400" b="0" strike="noStrike" spc="-1">
                <a:solidFill>
                  <a:srgbClr val="000000"/>
                </a:solidFill>
                <a:latin typeface="Arial"/>
              </a:rPr>
              <a:t>Klik om de opmaak van de titeltekst te bewerken</a:t>
            </a:r>
          </a:p>
        </p:txBody>
      </p:sp>
      <p:sp>
        <p:nvSpPr>
          <p:cNvPr id="15" name="PlaceHolder 1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Klik om de opmaak van de overzichtstekst te bewerken</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Tweede overzichtsniveau</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Derde overzichtsniveau</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Vierde overzichtsniveau</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Vijfde overzichtsniveau</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Zesde overzichtsniveau</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52" name="Group 1"/>
          <p:cNvGrpSpPr/>
          <p:nvPr/>
        </p:nvGrpSpPr>
        <p:grpSpPr>
          <a:xfrm>
            <a:off x="150840" y="0"/>
            <a:ext cx="2436120" cy="6857280"/>
            <a:chOff x="150840" y="0"/>
            <a:chExt cx="2436120" cy="6857280"/>
          </a:xfrm>
        </p:grpSpPr>
        <p:sp>
          <p:nvSpPr>
            <p:cNvPr id="53"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4"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5"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6"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7"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58"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59" name="PlaceHolder 8"/>
          <p:cNvSpPr>
            <a:spLocks noGrp="1"/>
          </p:cNvSpPr>
          <p:nvPr>
            <p:ph type="title"/>
          </p:nvPr>
        </p:nvSpPr>
        <p:spPr>
          <a:xfrm>
            <a:off x="1484280" y="685800"/>
            <a:ext cx="10018080" cy="1751760"/>
          </a:xfrm>
          <a:prstGeom prst="rect">
            <a:avLst/>
          </a:prstGeom>
        </p:spPr>
        <p:txBody>
          <a:bodyPr lIns="0" tIns="0" rIns="0" bIns="0" anchor="ctr"/>
          <a:lstStyle/>
          <a:p>
            <a:r>
              <a:rPr lang="en-US" sz="4400" b="0" strike="noStrike" spc="-1">
                <a:solidFill>
                  <a:srgbClr val="000000"/>
                </a:solidFill>
                <a:latin typeface="Arial"/>
              </a:rPr>
              <a:t>Klik om de opmaak van de titeltekst te bewerken</a:t>
            </a:r>
          </a:p>
        </p:txBody>
      </p:sp>
      <p:sp>
        <p:nvSpPr>
          <p:cNvPr id="60" name="PlaceHolder 9"/>
          <p:cNvSpPr>
            <a:spLocks noGrp="1"/>
          </p:cNvSpPr>
          <p:nvPr>
            <p:ph type="body"/>
          </p:nvPr>
        </p:nvSpPr>
        <p:spPr>
          <a:xfrm>
            <a:off x="1484280" y="2666880"/>
            <a:ext cx="10018080" cy="3123360"/>
          </a:xfrm>
          <a:prstGeom prst="rect">
            <a:avLst/>
          </a:prstGeom>
        </p:spPr>
        <p:txBody>
          <a:bodyPr lIns="0" tIns="0" rIns="0" bIns="0" anchor="ctr">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Klik om de opmaak van de overzichtstekst te bewerken</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Tweede overzichtsniveau</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Derde overzichtsniveau</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Vierde overzichtsniveau</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Vijfde overzichtsniveau</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Zesde overzichtsniveau</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97" name="Group 1"/>
          <p:cNvGrpSpPr/>
          <p:nvPr/>
        </p:nvGrpSpPr>
        <p:grpSpPr>
          <a:xfrm>
            <a:off x="150840" y="0"/>
            <a:ext cx="2436120" cy="6857280"/>
            <a:chOff x="150840" y="0"/>
            <a:chExt cx="2436120" cy="6857280"/>
          </a:xfrm>
        </p:grpSpPr>
        <p:sp>
          <p:nvSpPr>
            <p:cNvPr id="98"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9"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0"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01"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02"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03"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04" name="PlaceHolder 8"/>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Klik om de opmaak van de titeltekst te bewerken</a:t>
            </a:r>
          </a:p>
        </p:txBody>
      </p:sp>
      <p:sp>
        <p:nvSpPr>
          <p:cNvPr id="105"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Klik om de opmaak van de overzichtstekst te bewerken</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Tweede overzichtsniveau</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Derde overzichtsniveau</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Vierde overzichtsniveau</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Vijfde overzichtsniveau</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Zesde overzichtsniveau</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42" name="Group 1"/>
          <p:cNvGrpSpPr/>
          <p:nvPr/>
        </p:nvGrpSpPr>
        <p:grpSpPr>
          <a:xfrm>
            <a:off x="150840" y="0"/>
            <a:ext cx="2436120" cy="6857280"/>
            <a:chOff x="150840" y="0"/>
            <a:chExt cx="2436120" cy="6857280"/>
          </a:xfrm>
        </p:grpSpPr>
        <p:sp>
          <p:nvSpPr>
            <p:cNvPr id="143"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44"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45"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46"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47"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48"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9" name="PlaceHolder 8"/>
          <p:cNvSpPr>
            <a:spLocks noGrp="1"/>
          </p:cNvSpPr>
          <p:nvPr>
            <p:ph type="title"/>
          </p:nvPr>
        </p:nvSpPr>
        <p:spPr>
          <a:xfrm>
            <a:off x="1484280" y="685800"/>
            <a:ext cx="10018080" cy="1751760"/>
          </a:xfrm>
          <a:prstGeom prst="rect">
            <a:avLst/>
          </a:prstGeom>
        </p:spPr>
        <p:txBody>
          <a:bodyPr lIns="0" tIns="0" rIns="0" bIns="0" anchor="ctr"/>
          <a:lstStyle/>
          <a:p>
            <a:r>
              <a:rPr lang="en-US" sz="4400" b="0" strike="noStrike" spc="-1">
                <a:solidFill>
                  <a:srgbClr val="000000"/>
                </a:solidFill>
                <a:latin typeface="Arial"/>
              </a:rPr>
              <a:t>Klik om de opmaak van de titeltekst te bewerken</a:t>
            </a:r>
          </a:p>
        </p:txBody>
      </p:sp>
      <p:sp>
        <p:nvSpPr>
          <p:cNvPr id="150"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Klik om de opmaak van de overzichtstekst te bewerken</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Tweede overzichtsniveau</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Derde overzichtsniveau</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Vierde overzichtsniveau</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Vijfde overzichtsniveau</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Zesde overzichtsniveau</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www.edx.org/course/logic-computational-thinking-microsoft-dev262x-1" TargetMode="Externa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2928240" y="1380240"/>
            <a:ext cx="8573760" cy="261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nl-BE" sz="6000" b="0" strike="noStrike" spc="-1">
                <a:solidFill>
                  <a:srgbClr val="000000"/>
                </a:solidFill>
                <a:latin typeface="Calibri"/>
                <a:ea typeface="DejaVu Sans"/>
              </a:rPr>
              <a:t>Logica</a:t>
            </a:r>
            <a:endParaRPr lang="nl-BE" sz="6000" b="0" strike="noStrike" spc="-1">
              <a:latin typeface="Arial"/>
            </a:endParaRPr>
          </a:p>
        </p:txBody>
      </p:sp>
      <p:sp>
        <p:nvSpPr>
          <p:cNvPr id="233" name="CustomShape 2"/>
          <p:cNvSpPr/>
          <p:nvPr/>
        </p:nvSpPr>
        <p:spPr>
          <a:xfrm>
            <a:off x="4515480" y="3996360"/>
            <a:ext cx="6986880" cy="138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spcBef>
                <a:spcPts val="420"/>
              </a:spcBef>
              <a:spcAft>
                <a:spcPts val="601"/>
              </a:spcAft>
            </a:pPr>
            <a:r>
              <a:rPr lang="nl-BE" sz="2100" b="0" strike="noStrike" spc="-1">
                <a:solidFill>
                  <a:srgbClr val="000000"/>
                </a:solidFill>
                <a:latin typeface="Calibri"/>
                <a:ea typeface="DejaVu Sans"/>
              </a:rPr>
              <a:t>Intro</a:t>
            </a:r>
            <a:endParaRPr lang="nl-BE"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Logica en programmeren</a:t>
            </a:r>
            <a:endParaRPr lang="en-US" sz="4400" b="0" strike="noStrike" spc="-1">
              <a:solidFill>
                <a:srgbClr val="000000"/>
              </a:solidFill>
              <a:latin typeface="Arial"/>
            </a:endParaRPr>
          </a:p>
        </p:txBody>
      </p:sp>
      <p:sp>
        <p:nvSpPr>
          <p:cNvPr id="253" name="TextShape 2"/>
          <p:cNvSpPr txBox="1"/>
          <p:nvPr/>
        </p:nvSpPr>
        <p:spPr>
          <a:xfrm>
            <a:off x="1446480" y="3272760"/>
            <a:ext cx="10018080" cy="2494800"/>
          </a:xfrm>
          <a:prstGeom prst="rect">
            <a:avLst/>
          </a:prstGeom>
          <a:noFill/>
          <a:ln>
            <a:noFill/>
          </a:ln>
        </p:spPr>
        <p:txBody>
          <a:bodyPr lIns="0" tIns="0" rIns="0" bIns="0" anchor="ctr"/>
          <a:lstStyle/>
          <a:p>
            <a:pPr marL="457200" indent="-456840">
              <a:lnSpc>
                <a:spcPct val="90000"/>
              </a:lnSpc>
              <a:spcBef>
                <a:spcPts val="1001"/>
              </a:spcBef>
              <a:buClr>
                <a:srgbClr val="000000"/>
              </a:buClr>
              <a:buFont typeface="Arial"/>
              <a:buChar char="•"/>
            </a:pPr>
            <a:r>
              <a:rPr lang="en-US" sz="2400" b="0" strike="noStrike" spc="-1">
                <a:solidFill>
                  <a:srgbClr val="000000"/>
                </a:solidFill>
                <a:latin typeface="Calibri"/>
                <a:ea typeface="DejaVu Sans"/>
              </a:rPr>
              <a:t>Oplossen van ingewikkelde puzzels</a:t>
            </a:r>
            <a:endParaRPr lang="en-US" sz="2400" b="0" strike="noStrike" spc="-1">
              <a:solidFill>
                <a:srgbClr val="000000"/>
              </a:solidFill>
              <a:latin typeface="Arial"/>
            </a:endParaRPr>
          </a:p>
          <a:p>
            <a:pPr>
              <a:lnSpc>
                <a:spcPct val="90000"/>
              </a:lnSpc>
              <a:spcBef>
                <a:spcPts val="1001"/>
              </a:spcBef>
            </a:pPr>
            <a:endParaRPr lang="en-US" sz="2400" b="0" strike="noStrike" spc="-1">
              <a:solidFill>
                <a:srgbClr val="000000"/>
              </a:solidFill>
              <a:latin typeface="Arial"/>
            </a:endParaRPr>
          </a:p>
          <a:p>
            <a:pPr marL="457200" indent="-456840">
              <a:lnSpc>
                <a:spcPct val="90000"/>
              </a:lnSpc>
              <a:spcBef>
                <a:spcPts val="1001"/>
              </a:spcBef>
              <a:buClr>
                <a:srgbClr val="000000"/>
              </a:buClr>
              <a:buFont typeface="Arial"/>
              <a:buChar char="•"/>
            </a:pPr>
            <a:r>
              <a:rPr lang="en-US" sz="2400" b="0" strike="noStrike" spc="-1">
                <a:solidFill>
                  <a:srgbClr val="000000"/>
                </a:solidFill>
                <a:latin typeface="Calibri"/>
                <a:ea typeface="DejaVu Sans"/>
              </a:rPr>
              <a:t>Programmeur: doorgronden van complexe problemen en met logisch denken een creatieve oplossing vinden</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Computational Thinking</a:t>
            </a:r>
            <a:endParaRPr lang="en-US" sz="4400" b="0" strike="noStrike" spc="-1">
              <a:solidFill>
                <a:srgbClr val="000000"/>
              </a:solidFill>
              <a:latin typeface="Arial"/>
            </a:endParaRPr>
          </a:p>
        </p:txBody>
      </p:sp>
      <p:sp>
        <p:nvSpPr>
          <p:cNvPr id="255" name="TextShape 2"/>
          <p:cNvSpPr txBox="1"/>
          <p:nvPr/>
        </p:nvSpPr>
        <p:spPr>
          <a:xfrm>
            <a:off x="1409040" y="2783520"/>
            <a:ext cx="10018080" cy="1751760"/>
          </a:xfrm>
          <a:prstGeom prst="rect">
            <a:avLst/>
          </a:prstGeom>
          <a:noFill/>
          <a:ln>
            <a:noFill/>
          </a:ln>
        </p:spPr>
        <p:txBody>
          <a:bodyPr lIns="0" tIns="0" rIns="0" bIns="0" anchor="ctr"/>
          <a:lstStyle/>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ea typeface="DejaVu Sans"/>
              </a:rPr>
              <a:t>Proces om problemen op te lossen -&gt; leren denken op een logische manier</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Computational Thinking</a:t>
            </a:r>
            <a:endParaRPr lang="en-US" sz="4400" b="0" strike="noStrike" spc="-1">
              <a:solidFill>
                <a:srgbClr val="000000"/>
              </a:solidFill>
              <a:latin typeface="Arial"/>
            </a:endParaRPr>
          </a:p>
        </p:txBody>
      </p:sp>
      <p:sp>
        <p:nvSpPr>
          <p:cNvPr id="257" name="TextShape 2"/>
          <p:cNvSpPr txBox="1"/>
          <p:nvPr/>
        </p:nvSpPr>
        <p:spPr>
          <a:xfrm>
            <a:off x="1465920" y="2988000"/>
            <a:ext cx="10018080" cy="1751760"/>
          </a:xfrm>
          <a:prstGeom prst="rect">
            <a:avLst/>
          </a:prstGeom>
          <a:noFill/>
          <a:ln>
            <a:noFill/>
          </a:ln>
        </p:spPr>
        <p:txBody>
          <a:bodyPr lIns="0" tIns="0" rIns="0" bIns="0" anchor="ctr"/>
          <a:lstStyle/>
          <a:p>
            <a:pPr>
              <a:lnSpc>
                <a:spcPct val="90000"/>
              </a:lnSpc>
              <a:spcBef>
                <a:spcPts val="1001"/>
              </a:spcBef>
            </a:pPr>
            <a:r>
              <a:rPr lang="en-US" sz="2400" b="1" strike="noStrike" spc="-1">
                <a:solidFill>
                  <a:srgbClr val="000000"/>
                </a:solidFill>
                <a:latin typeface="Calibri"/>
                <a:ea typeface="DejaVu Sans"/>
              </a:rPr>
              <a:t>1. Ontleding (Decomposition):</a:t>
            </a:r>
            <a:endParaRPr lang="en-US" sz="2400" b="0" strike="noStrike" spc="-1">
              <a:solidFill>
                <a:srgbClr val="000000"/>
              </a:solidFill>
              <a:latin typeface="Arial"/>
            </a:endParaRPr>
          </a:p>
          <a:p>
            <a:pPr>
              <a:lnSpc>
                <a:spcPct val="90000"/>
              </a:lnSpc>
              <a:spcBef>
                <a:spcPts val="1001"/>
              </a:spcBef>
            </a:pPr>
            <a:r>
              <a:rPr lang="en-US" sz="2400" b="0" strike="noStrike" spc="-1">
                <a:solidFill>
                  <a:srgbClr val="000000"/>
                </a:solidFill>
                <a:latin typeface="Calibri"/>
                <a:ea typeface="DejaVu Sans"/>
              </a:rPr>
              <a:t>De eerste groep is ‘ontleding’. Door grote problemen op te delen in kleine stukjes wordt het steeds eenvoudiger om dat deel op te lossen. Dit is een nuttige vaardigheid, want door stap voor stap kleine problemen op te lossen kun je uiteindelijk een groot probleem opgelossen.</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Computational Thinking</a:t>
            </a:r>
            <a:endParaRPr lang="en-US" sz="4400" b="0" strike="noStrike" spc="-1">
              <a:solidFill>
                <a:srgbClr val="000000"/>
              </a:solidFill>
              <a:latin typeface="Arial"/>
            </a:endParaRPr>
          </a:p>
        </p:txBody>
      </p:sp>
      <p:sp>
        <p:nvSpPr>
          <p:cNvPr id="259" name="TextShape 2"/>
          <p:cNvSpPr txBox="1"/>
          <p:nvPr/>
        </p:nvSpPr>
        <p:spPr>
          <a:xfrm>
            <a:off x="1484280" y="2971800"/>
            <a:ext cx="10018080" cy="1751760"/>
          </a:xfrm>
          <a:prstGeom prst="rect">
            <a:avLst/>
          </a:prstGeom>
          <a:noFill/>
          <a:ln>
            <a:noFill/>
          </a:ln>
        </p:spPr>
        <p:txBody>
          <a:bodyPr lIns="0" tIns="0" rIns="0" bIns="0" anchor="ctr"/>
          <a:lstStyle/>
          <a:p>
            <a:pPr>
              <a:lnSpc>
                <a:spcPct val="90000"/>
              </a:lnSpc>
              <a:spcBef>
                <a:spcPts val="1001"/>
              </a:spcBef>
            </a:pPr>
            <a:r>
              <a:rPr lang="en-US" sz="2400" b="1" strike="noStrike" spc="-1">
                <a:solidFill>
                  <a:srgbClr val="000000"/>
                </a:solidFill>
                <a:latin typeface="Calibri"/>
                <a:ea typeface="DejaVu Sans"/>
              </a:rPr>
              <a:t>2. Patronen herkennen (Pattern recognition):</a:t>
            </a:r>
            <a:endParaRPr lang="en-US" sz="2400" b="0" strike="noStrike" spc="-1">
              <a:solidFill>
                <a:srgbClr val="000000"/>
              </a:solidFill>
              <a:latin typeface="Arial"/>
            </a:endParaRPr>
          </a:p>
          <a:p>
            <a:pPr>
              <a:lnSpc>
                <a:spcPct val="90000"/>
              </a:lnSpc>
              <a:spcBef>
                <a:spcPts val="1001"/>
              </a:spcBef>
            </a:pPr>
            <a:r>
              <a:rPr lang="en-US" sz="2400" b="0" strike="noStrike" spc="-1">
                <a:solidFill>
                  <a:srgbClr val="000000"/>
                </a:solidFill>
                <a:latin typeface="Calibri"/>
                <a:ea typeface="DejaVu Sans"/>
              </a:rPr>
              <a:t>Wanneer een probleem ontleed is en opgedeeld is in verschillende stukjes, wordt het tijd om te kijken naar patronen. Door te zoeken naar verschillende onderdelen die op elkaar lijken kan een groot probleem eenvoudiger opgelost worden, omdat niet telkens hetzelfde gedaan moet worden.</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Computational Thinking</a:t>
            </a:r>
            <a:endParaRPr lang="en-US" sz="4400" b="0" strike="noStrike" spc="-1">
              <a:solidFill>
                <a:srgbClr val="000000"/>
              </a:solidFill>
              <a:latin typeface="Arial"/>
            </a:endParaRPr>
          </a:p>
        </p:txBody>
      </p:sp>
      <p:sp>
        <p:nvSpPr>
          <p:cNvPr id="261" name="TextShape 2"/>
          <p:cNvSpPr txBox="1"/>
          <p:nvPr/>
        </p:nvSpPr>
        <p:spPr>
          <a:xfrm>
            <a:off x="1484280" y="3094200"/>
            <a:ext cx="10018080" cy="1751760"/>
          </a:xfrm>
          <a:prstGeom prst="rect">
            <a:avLst/>
          </a:prstGeom>
          <a:noFill/>
          <a:ln>
            <a:noFill/>
          </a:ln>
        </p:spPr>
        <p:txBody>
          <a:bodyPr lIns="0" tIns="0" rIns="0" bIns="0" anchor="ctr"/>
          <a:lstStyle/>
          <a:p>
            <a:pPr>
              <a:lnSpc>
                <a:spcPct val="90000"/>
              </a:lnSpc>
              <a:spcBef>
                <a:spcPts val="1001"/>
              </a:spcBef>
            </a:pPr>
            <a:r>
              <a:rPr lang="en-US" sz="2400" b="1" strike="noStrike" spc="-1">
                <a:solidFill>
                  <a:srgbClr val="000000"/>
                </a:solidFill>
                <a:latin typeface="Calibri"/>
                <a:ea typeface="DejaVu Sans"/>
              </a:rPr>
              <a:t>3. Filteren (Abstraction):</a:t>
            </a:r>
            <a:endParaRPr lang="en-US" sz="2400" b="0" strike="noStrike" spc="-1">
              <a:solidFill>
                <a:srgbClr val="000000"/>
              </a:solidFill>
              <a:latin typeface="Arial"/>
            </a:endParaRPr>
          </a:p>
          <a:p>
            <a:pPr>
              <a:lnSpc>
                <a:spcPct val="90000"/>
              </a:lnSpc>
              <a:spcBef>
                <a:spcPts val="1001"/>
              </a:spcBef>
            </a:pPr>
            <a:r>
              <a:rPr lang="en-US" sz="2400" b="0" strike="noStrike" spc="-1">
                <a:solidFill>
                  <a:srgbClr val="000000"/>
                </a:solidFill>
                <a:latin typeface="Calibri"/>
                <a:ea typeface="DejaVu Sans"/>
              </a:rPr>
              <a:t>Deze groep gaat over het filteren van de informatie. Wat is echt belangrijk? Wat raakt de kern van het probleem? Door te filteren krijg je een beter idee van het probleem dat je probeert op te lossen en kan je effectiever aan de slag om het op te lossen.</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Computational Thinking</a:t>
            </a:r>
            <a:endParaRPr lang="en-US" sz="4400" b="0" strike="noStrike" spc="-1">
              <a:solidFill>
                <a:srgbClr val="000000"/>
              </a:solidFill>
              <a:latin typeface="Arial"/>
            </a:endParaRPr>
          </a:p>
        </p:txBody>
      </p:sp>
      <p:sp>
        <p:nvSpPr>
          <p:cNvPr id="263" name="TextShape 2"/>
          <p:cNvSpPr txBox="1"/>
          <p:nvPr/>
        </p:nvSpPr>
        <p:spPr>
          <a:xfrm>
            <a:off x="1484280" y="3131640"/>
            <a:ext cx="10018080" cy="1751760"/>
          </a:xfrm>
          <a:prstGeom prst="rect">
            <a:avLst/>
          </a:prstGeom>
          <a:noFill/>
          <a:ln>
            <a:noFill/>
          </a:ln>
        </p:spPr>
        <p:txBody>
          <a:bodyPr lIns="0" tIns="0" rIns="0" bIns="0" anchor="ctr"/>
          <a:lstStyle/>
          <a:p>
            <a:pPr>
              <a:lnSpc>
                <a:spcPct val="90000"/>
              </a:lnSpc>
              <a:spcBef>
                <a:spcPts val="1001"/>
              </a:spcBef>
            </a:pPr>
            <a:r>
              <a:rPr lang="en-US" sz="2800" b="1" strike="noStrike" spc="-1">
                <a:solidFill>
                  <a:srgbClr val="000000"/>
                </a:solidFill>
                <a:latin typeface="Calibri"/>
                <a:ea typeface="DejaVu Sans"/>
              </a:rPr>
              <a:t>4. Algoritmes (Algorithms):</a:t>
            </a:r>
            <a:endParaRPr lang="en-US" sz="2800" b="0" strike="noStrike" spc="-1">
              <a:solidFill>
                <a:srgbClr val="000000"/>
              </a:solidFill>
              <a:latin typeface="Arial"/>
            </a:endParaRPr>
          </a:p>
          <a:p>
            <a:pPr>
              <a:lnSpc>
                <a:spcPct val="90000"/>
              </a:lnSpc>
              <a:spcBef>
                <a:spcPts val="1001"/>
              </a:spcBef>
            </a:pPr>
            <a:r>
              <a:rPr lang="en-US" sz="2800" b="0" strike="noStrike" spc="-1">
                <a:solidFill>
                  <a:srgbClr val="000000"/>
                </a:solidFill>
                <a:latin typeface="Calibri"/>
                <a:ea typeface="DejaVu Sans"/>
              </a:rPr>
              <a:t>De laatste groep gaat over de plan van aanpak: het maken van een algoritme. Door de te volgen stappen uit te werken kan een probleem opgelost worden. Dit kan natuurlijk alleen als het probleem helder is en opgedeeld is in verschillende onderdelen.</a:t>
            </a:r>
            <a:endParaRPr lang="en-US" sz="2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600000" y="720000"/>
            <a:ext cx="5537160" cy="1751760"/>
          </a:xfrm>
          <a:prstGeom prst="rect">
            <a:avLst/>
          </a:prstGeom>
          <a:noFill/>
          <a:ln>
            <a:noFill/>
          </a:ln>
        </p:spPr>
        <p:txBody>
          <a:bodyPr lIns="0" tIns="0" rIns="0" bIns="0" anchor="ctr"/>
          <a:lstStyle/>
          <a:p>
            <a:pPr>
              <a:lnSpc>
                <a:spcPct val="90000"/>
              </a:lnSpc>
            </a:pPr>
            <a:r>
              <a:rPr lang="en-US" sz="4400" b="0" strike="noStrike" spc="-1">
                <a:solidFill>
                  <a:srgbClr val="000000"/>
                </a:solidFill>
                <a:latin typeface="Calibri"/>
                <a:ea typeface="DejaVu Sans"/>
              </a:rPr>
              <a:t>Inductie versus deductie</a:t>
            </a:r>
            <a:endParaRPr lang="en-US" sz="4400" b="0" strike="noStrike" spc="-1">
              <a:solidFill>
                <a:srgbClr val="000000"/>
              </a:solidFill>
              <a:latin typeface="Arial"/>
              <a:ea typeface="DejaVu Sans"/>
            </a:endParaRPr>
          </a:p>
        </p:txBody>
      </p:sp>
      <p:sp>
        <p:nvSpPr>
          <p:cNvPr id="265" name="CustomShape 2"/>
          <p:cNvSpPr/>
          <p:nvPr/>
        </p:nvSpPr>
        <p:spPr>
          <a:xfrm>
            <a:off x="1481760" y="2480400"/>
            <a:ext cx="10022400" cy="283536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nl-BE" sz="2000" b="0" strike="noStrike" spc="-1">
                <a:solidFill>
                  <a:srgbClr val="000000"/>
                </a:solidFill>
                <a:latin typeface="Calibri"/>
                <a:ea typeface="DejaVu Sans"/>
              </a:rPr>
              <a:t>Redeneringen</a:t>
            </a:r>
            <a:endParaRPr lang="nl-BE" sz="2000" b="0" strike="noStrike" spc="-1">
              <a:latin typeface="Arial"/>
            </a:endParaRPr>
          </a:p>
          <a:p>
            <a:pPr marL="743040" lvl="1" indent="-285480">
              <a:lnSpc>
                <a:spcPct val="100000"/>
              </a:lnSpc>
              <a:buClr>
                <a:srgbClr val="000000"/>
              </a:buClr>
              <a:buFont typeface="Arial"/>
              <a:buChar char="•"/>
            </a:pPr>
            <a:r>
              <a:rPr lang="nl-BE" sz="2000" b="0" strike="noStrike" spc="-1">
                <a:solidFill>
                  <a:srgbClr val="000000"/>
                </a:solidFill>
                <a:latin typeface="Calibri"/>
                <a:ea typeface="DejaVu Sans"/>
              </a:rPr>
              <a:t>Niet correct</a:t>
            </a:r>
            <a:endParaRPr lang="nl-BE" sz="2000" b="0" strike="noStrike" spc="-1">
              <a:latin typeface="Arial"/>
            </a:endParaRPr>
          </a:p>
          <a:p>
            <a:pPr marL="743040" lvl="1" indent="-285480">
              <a:lnSpc>
                <a:spcPct val="100000"/>
              </a:lnSpc>
              <a:buClr>
                <a:srgbClr val="000000"/>
              </a:buClr>
              <a:buFont typeface="Arial"/>
              <a:buChar char="•"/>
            </a:pPr>
            <a:r>
              <a:rPr lang="nl-BE" sz="2000" b="0" strike="noStrike" spc="-1">
                <a:solidFill>
                  <a:srgbClr val="000000"/>
                </a:solidFill>
                <a:latin typeface="Calibri"/>
                <a:ea typeface="DejaVu Sans"/>
              </a:rPr>
              <a:t>Correct</a:t>
            </a:r>
            <a:endParaRPr lang="nl-BE" sz="2000" b="0" strike="noStrike" spc="-1">
              <a:latin typeface="Arial"/>
            </a:endParaRPr>
          </a:p>
          <a:p>
            <a:pPr marL="1371600" lvl="3" indent="-285480">
              <a:lnSpc>
                <a:spcPct val="100000"/>
              </a:lnSpc>
              <a:buClr>
                <a:srgbClr val="000000"/>
              </a:buClr>
              <a:buFont typeface="Arial"/>
              <a:buChar char="•"/>
            </a:pPr>
            <a:r>
              <a:rPr lang="nl-BE" sz="2000" b="0" strike="noStrike" spc="-1">
                <a:solidFill>
                  <a:srgbClr val="000000"/>
                </a:solidFill>
                <a:latin typeface="Calibri"/>
                <a:ea typeface="DejaVu Sans"/>
              </a:rPr>
              <a:t>Deductief</a:t>
            </a:r>
            <a:endParaRPr lang="nl-BE" sz="2000" b="0" strike="noStrike" spc="-1">
              <a:latin typeface="Arial"/>
            </a:endParaRPr>
          </a:p>
          <a:p>
            <a:pPr marL="1828800" lvl="4" indent="-285480">
              <a:lnSpc>
                <a:spcPct val="100000"/>
              </a:lnSpc>
              <a:buClr>
                <a:srgbClr val="000000"/>
              </a:buClr>
              <a:buFont typeface="Arial"/>
              <a:buChar char="•"/>
            </a:pPr>
            <a:r>
              <a:rPr lang="nl-BE" sz="2000" b="0" strike="noStrike" spc="-1">
                <a:solidFill>
                  <a:srgbClr val="000000"/>
                </a:solidFill>
                <a:latin typeface="Calibri"/>
                <a:ea typeface="DejaVu Sans"/>
              </a:rPr>
              <a:t>Specifieke (theorie of hypothese) toepassen op algemene</a:t>
            </a:r>
            <a:endParaRPr lang="nl-BE" sz="2000" b="0" strike="noStrike" spc="-1">
              <a:latin typeface="Arial"/>
            </a:endParaRPr>
          </a:p>
          <a:p>
            <a:pPr marL="1828800" lvl="4" indent="-285480">
              <a:lnSpc>
                <a:spcPct val="100000"/>
              </a:lnSpc>
              <a:buClr>
                <a:srgbClr val="000000"/>
              </a:buClr>
              <a:buFont typeface="Arial"/>
              <a:buChar char="•"/>
            </a:pPr>
            <a:r>
              <a:rPr lang="nl-BE" sz="2000" b="0" strike="noStrike" spc="-1">
                <a:solidFill>
                  <a:srgbClr val="000000"/>
                </a:solidFill>
                <a:latin typeface="Calibri"/>
                <a:ea typeface="DejaVu Sans"/>
              </a:rPr>
              <a:t>Van theorie naar praktijk</a:t>
            </a:r>
            <a:endParaRPr lang="nl-BE" sz="2000" b="0" strike="noStrike" spc="-1">
              <a:latin typeface="Arial"/>
            </a:endParaRPr>
          </a:p>
          <a:p>
            <a:pPr marL="1371600" lvl="3" indent="-285480">
              <a:lnSpc>
                <a:spcPct val="100000"/>
              </a:lnSpc>
              <a:buClr>
                <a:srgbClr val="000000"/>
              </a:buClr>
              <a:buFont typeface="Arial"/>
              <a:buChar char="•"/>
            </a:pPr>
            <a:r>
              <a:rPr lang="nl-BE" sz="2000" b="0" strike="noStrike" spc="-1">
                <a:solidFill>
                  <a:srgbClr val="000000"/>
                </a:solidFill>
                <a:latin typeface="Calibri"/>
                <a:ea typeface="DejaVu Sans"/>
              </a:rPr>
              <a:t>Inductief (niet-deductief)</a:t>
            </a:r>
            <a:endParaRPr lang="nl-BE" sz="2000" b="0" strike="noStrike" spc="-1">
              <a:latin typeface="Arial"/>
            </a:endParaRPr>
          </a:p>
          <a:p>
            <a:pPr marL="1828800" lvl="4" indent="-285480">
              <a:lnSpc>
                <a:spcPct val="100000"/>
              </a:lnSpc>
              <a:buClr>
                <a:srgbClr val="000000"/>
              </a:buClr>
              <a:buFont typeface="Arial"/>
              <a:buChar char="•"/>
            </a:pPr>
            <a:r>
              <a:rPr lang="nl-BE" sz="2000" b="0" strike="noStrike" spc="-1">
                <a:solidFill>
                  <a:srgbClr val="000000"/>
                </a:solidFill>
                <a:latin typeface="Calibri"/>
                <a:ea typeface="DejaVu Sans"/>
              </a:rPr>
              <a:t>Van algemene (observaties) naar specifieke (theorie of hypothese)</a:t>
            </a:r>
            <a:endParaRPr lang="nl-BE" sz="2000" b="0" strike="noStrike" spc="-1">
              <a:latin typeface="Arial"/>
            </a:endParaRPr>
          </a:p>
          <a:p>
            <a:pPr marL="1828800" lvl="4" indent="-285480">
              <a:lnSpc>
                <a:spcPct val="100000"/>
              </a:lnSpc>
              <a:buClr>
                <a:srgbClr val="000000"/>
              </a:buClr>
              <a:buFont typeface="Arial"/>
              <a:buChar char="•"/>
            </a:pPr>
            <a:r>
              <a:rPr lang="nl-BE" sz="2000" b="0" strike="noStrike" spc="-1">
                <a:solidFill>
                  <a:srgbClr val="000000"/>
                </a:solidFill>
                <a:latin typeface="Calibri"/>
                <a:ea typeface="DejaVu Sans"/>
              </a:rPr>
              <a:t>Van de praktijk naar de theorie</a:t>
            </a:r>
            <a:endParaRPr lang="nl-BE"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Arial"/>
                <a:ea typeface="DejaVu Sans"/>
              </a:rPr>
              <a:t>Inductie versus deductie</a:t>
            </a:r>
          </a:p>
        </p:txBody>
      </p:sp>
      <p:pic>
        <p:nvPicPr>
          <p:cNvPr id="267" name="Picture 6"/>
          <p:cNvPicPr/>
          <p:nvPr/>
        </p:nvPicPr>
        <p:blipFill>
          <a:blip r:embed="rId2"/>
          <a:stretch/>
        </p:blipFill>
        <p:spPr>
          <a:xfrm>
            <a:off x="4059720" y="2792520"/>
            <a:ext cx="4874760" cy="3656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Deductie</a:t>
            </a:r>
            <a:endParaRPr lang="en-US" sz="4400" b="0" strike="noStrike" spc="-1">
              <a:solidFill>
                <a:srgbClr val="000000"/>
              </a:solidFill>
              <a:latin typeface="Arial"/>
              <a:ea typeface="DejaVu Sans"/>
            </a:endParaRPr>
          </a:p>
        </p:txBody>
      </p:sp>
      <p:sp>
        <p:nvSpPr>
          <p:cNvPr id="269" name="CustomShape 2"/>
          <p:cNvSpPr/>
          <p:nvPr/>
        </p:nvSpPr>
        <p:spPr>
          <a:xfrm>
            <a:off x="1481760" y="2588400"/>
            <a:ext cx="10022400" cy="256068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nl-BE" sz="1800" b="0" strike="noStrike" spc="-1">
                <a:solidFill>
                  <a:srgbClr val="000000"/>
                </a:solidFill>
                <a:latin typeface="Calibri"/>
                <a:ea typeface="DejaVu Sans"/>
              </a:rPr>
              <a:t>Bron van kennis: theorie </a:t>
            </a:r>
            <a:endParaRPr lang="nl-BE" sz="1800" b="0" strike="noStrike" spc="-1">
              <a:latin typeface="Arial"/>
            </a:endParaRPr>
          </a:p>
          <a:p>
            <a:pPr marL="285840" indent="-285480">
              <a:lnSpc>
                <a:spcPct val="100000"/>
              </a:lnSpc>
              <a:buClr>
                <a:srgbClr val="000000"/>
              </a:buClr>
              <a:buFont typeface="Arial"/>
              <a:buChar char="•"/>
            </a:pPr>
            <a:r>
              <a:rPr lang="nl-BE" sz="1800" b="0" strike="noStrike" spc="-1">
                <a:solidFill>
                  <a:srgbClr val="000000"/>
                </a:solidFill>
                <a:latin typeface="Calibri"/>
                <a:ea typeface="DejaVu Sans"/>
              </a:rPr>
              <a:t>Conclusie volgt uit </a:t>
            </a:r>
            <a:r>
              <a:rPr lang="nl-BE" sz="1800" b="1" strike="noStrike" spc="-1">
                <a:solidFill>
                  <a:srgbClr val="000000"/>
                </a:solidFill>
                <a:latin typeface="Calibri"/>
                <a:ea typeface="DejaVu Sans"/>
              </a:rPr>
              <a:t>aannames die waar zijn </a:t>
            </a:r>
            <a:r>
              <a:rPr lang="nl-BE" sz="1800" b="0" strike="noStrike" spc="-1">
                <a:solidFill>
                  <a:srgbClr val="000000"/>
                </a:solidFill>
                <a:latin typeface="Calibri"/>
                <a:ea typeface="DejaVu Sans"/>
              </a:rPr>
              <a:t>(premissen)</a:t>
            </a:r>
            <a:endParaRPr lang="nl-BE" sz="1800" b="0" strike="noStrike" spc="-1">
              <a:latin typeface="Arial"/>
            </a:endParaRPr>
          </a:p>
          <a:p>
            <a:pPr marL="285840" indent="-285480">
              <a:lnSpc>
                <a:spcPct val="100000"/>
              </a:lnSpc>
              <a:buClr>
                <a:srgbClr val="000000"/>
              </a:buClr>
              <a:buFont typeface="Arial"/>
              <a:buChar char="•"/>
            </a:pPr>
            <a:r>
              <a:rPr lang="nl-BE" sz="1800" b="0" strike="noStrike" spc="-1">
                <a:solidFill>
                  <a:srgbClr val="000000"/>
                </a:solidFill>
                <a:latin typeface="Calibri"/>
                <a:ea typeface="DejaVu Sans"/>
              </a:rPr>
              <a:t>Conclusie is </a:t>
            </a:r>
            <a:r>
              <a:rPr lang="nl-BE" sz="1800" b="1" strike="noStrike" spc="-1">
                <a:solidFill>
                  <a:srgbClr val="000000"/>
                </a:solidFill>
                <a:latin typeface="Calibri"/>
                <a:ea typeface="DejaVu Sans"/>
              </a:rPr>
              <a:t>onontkoombaar</a:t>
            </a:r>
            <a:endParaRPr lang="nl-BE" sz="1800" b="0" strike="noStrike" spc="-1">
              <a:latin typeface="Arial"/>
            </a:endParaRPr>
          </a:p>
          <a:p>
            <a:pPr>
              <a:lnSpc>
                <a:spcPct val="100000"/>
              </a:lnSpc>
            </a:pPr>
            <a:endParaRPr lang="nl-BE" sz="1800" b="0" strike="noStrike" spc="-1">
              <a:latin typeface="Arial"/>
            </a:endParaRPr>
          </a:p>
          <a:p>
            <a:pPr>
              <a:lnSpc>
                <a:spcPct val="100000"/>
              </a:lnSpc>
            </a:pPr>
            <a:r>
              <a:rPr lang="nl-BE" sz="1800" b="1" strike="noStrike" spc="-1">
                <a:solidFill>
                  <a:srgbClr val="000000"/>
                </a:solidFill>
                <a:latin typeface="Calibri"/>
                <a:ea typeface="DejaVu Sans"/>
              </a:rPr>
              <a:t>Voorbeeld</a:t>
            </a:r>
            <a:endParaRPr lang="nl-BE" sz="1800" b="0" strike="noStrike" spc="-1">
              <a:latin typeface="Arial"/>
            </a:endParaRPr>
          </a:p>
          <a:p>
            <a:pPr>
              <a:lnSpc>
                <a:spcPct val="100000"/>
              </a:lnSpc>
            </a:pPr>
            <a:r>
              <a:rPr lang="nl-BE" sz="1800" b="0" strike="noStrike" spc="-1">
                <a:solidFill>
                  <a:srgbClr val="000000"/>
                </a:solidFill>
                <a:latin typeface="Calibri"/>
                <a:ea typeface="DejaVu Sans"/>
              </a:rPr>
              <a:t>De algemene regel luidt: </a:t>
            </a:r>
            <a:r>
              <a:rPr lang="nl-BE" sz="1800" b="0" i="1" strike="noStrike" spc="-1">
                <a:solidFill>
                  <a:srgbClr val="000000"/>
                </a:solidFill>
                <a:latin typeface="Calibri"/>
                <a:ea typeface="DejaVu Sans"/>
              </a:rPr>
              <a:t>Als het regent, wordt alles wat buiten staat nat.</a:t>
            </a:r>
            <a:endParaRPr lang="nl-BE" sz="1800" b="0" strike="noStrike" spc="-1">
              <a:latin typeface="Arial"/>
            </a:endParaRPr>
          </a:p>
          <a:p>
            <a:pPr>
              <a:lnSpc>
                <a:spcPct val="100000"/>
              </a:lnSpc>
            </a:pPr>
            <a:r>
              <a:rPr lang="nl-BE" sz="1800" b="0" strike="noStrike" spc="-1">
                <a:solidFill>
                  <a:srgbClr val="000000"/>
                </a:solidFill>
                <a:latin typeface="Calibri"/>
                <a:ea typeface="DejaVu Sans"/>
              </a:rPr>
              <a:t>Verder is bekend: </a:t>
            </a:r>
            <a:r>
              <a:rPr lang="nl-BE" sz="1800" b="0" i="1" strike="noStrike" spc="-1">
                <a:solidFill>
                  <a:srgbClr val="000000"/>
                </a:solidFill>
                <a:latin typeface="Calibri"/>
                <a:ea typeface="DejaVu Sans"/>
              </a:rPr>
              <a:t>Het regent en de auto staat buiten.</a:t>
            </a:r>
            <a:endParaRPr lang="nl-BE" sz="1800" b="0" strike="noStrike" spc="-1">
              <a:latin typeface="Arial"/>
            </a:endParaRPr>
          </a:p>
          <a:p>
            <a:pPr>
              <a:lnSpc>
                <a:spcPct val="100000"/>
              </a:lnSpc>
            </a:pPr>
            <a:r>
              <a:rPr lang="nl-BE" sz="1800" b="0" strike="noStrike" spc="-1">
                <a:solidFill>
                  <a:srgbClr val="000000"/>
                </a:solidFill>
                <a:latin typeface="Calibri"/>
                <a:ea typeface="DejaVu Sans"/>
              </a:rPr>
              <a:t>De logisch onontkoombare conclusie luidt: </a:t>
            </a:r>
            <a:r>
              <a:rPr lang="nl-BE" sz="1800" b="0" i="1" strike="noStrike" spc="-1">
                <a:solidFill>
                  <a:srgbClr val="000000"/>
                </a:solidFill>
                <a:latin typeface="Calibri"/>
                <a:ea typeface="DejaVu Sans"/>
              </a:rPr>
              <a:t>De auto wordt nat.</a:t>
            </a:r>
            <a:endParaRPr lang="nl-BE" sz="1800" b="0" strike="noStrike" spc="-1">
              <a:latin typeface="Arial"/>
            </a:endParaRPr>
          </a:p>
          <a:p>
            <a:pPr>
              <a:lnSpc>
                <a:spcPct val="100000"/>
              </a:lnSpc>
            </a:pPr>
            <a:endParaRPr lang="nl-BE"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484280" y="685800"/>
            <a:ext cx="10018080" cy="1751760"/>
          </a:xfrm>
          <a:prstGeom prst="rect">
            <a:avLst/>
          </a:prstGeom>
          <a:noFill/>
          <a:ln>
            <a:noFill/>
          </a:ln>
        </p:spPr>
        <p:txBody>
          <a:bodyPr lIns="0" tIns="0" rIns="0" bIns="0" anchor="ctr"/>
          <a:lstStyle/>
          <a:p>
            <a:endParaRPr lang="en-US" sz="1800" b="0" strike="noStrike" spc="-1">
              <a:solidFill>
                <a:srgbClr val="000000"/>
              </a:solidFill>
              <a:latin typeface="Arial"/>
            </a:endParaRPr>
          </a:p>
        </p:txBody>
      </p:sp>
      <p:sp>
        <p:nvSpPr>
          <p:cNvPr id="271" name="TextShape 2"/>
          <p:cNvSpPr txBox="1"/>
          <p:nvPr/>
        </p:nvSpPr>
        <p:spPr>
          <a:xfrm>
            <a:off x="1484280" y="2666880"/>
            <a:ext cx="10018080" cy="3123360"/>
          </a:xfrm>
          <a:prstGeom prst="rect">
            <a:avLst/>
          </a:prstGeom>
          <a:noFill/>
          <a:ln>
            <a:noFill/>
          </a:ln>
        </p:spPr>
        <p:txBody>
          <a:bodyPr lIns="0" tIns="0" rIns="0" bIns="0" anchor="ctr">
            <a:normAutofit/>
          </a:bodyPr>
          <a:lstStyle/>
          <a:p>
            <a:pPr algn="ctr">
              <a:lnSpc>
                <a:spcPct val="90000"/>
              </a:lnSpc>
            </a:pPr>
            <a:r>
              <a:rPr lang="en-US" sz="4400" b="0" strike="noStrike" spc="-1">
                <a:solidFill>
                  <a:srgbClr val="000000"/>
                </a:solidFill>
                <a:latin typeface="Arial"/>
                <a:ea typeface="DejaVu Sans"/>
              </a:rPr>
              <a:t>Deductie</a:t>
            </a:r>
            <a:endParaRPr lang="en-US" sz="4400" b="0" strike="noStrike" spc="-1">
              <a:solidFill>
                <a:srgbClr val="000000"/>
              </a:solidFill>
              <a:latin typeface="Arial"/>
            </a:endParaRPr>
          </a:p>
        </p:txBody>
      </p:sp>
      <p:pic>
        <p:nvPicPr>
          <p:cNvPr id="272" name="Picture 4"/>
          <p:cNvPicPr/>
          <p:nvPr/>
        </p:nvPicPr>
        <p:blipFill>
          <a:blip r:embed="rId2"/>
          <a:stretch/>
        </p:blipFill>
        <p:spPr>
          <a:xfrm>
            <a:off x="4075920" y="1800000"/>
            <a:ext cx="4834440" cy="3964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1484280" y="6858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BE" sz="4000" b="0" strike="noStrike" spc="-1">
                <a:solidFill>
                  <a:srgbClr val="000000"/>
                </a:solidFill>
                <a:latin typeface="Calibri"/>
                <a:ea typeface="DejaVu Sans"/>
              </a:rPr>
              <a:t>Wat is logica?</a:t>
            </a:r>
            <a:endParaRPr lang="nl-BE" sz="4000" b="0" strike="noStrike" spc="-1">
              <a:latin typeface="Arial"/>
            </a:endParaRPr>
          </a:p>
        </p:txBody>
      </p:sp>
      <p:sp>
        <p:nvSpPr>
          <p:cNvPr id="235" name="CustomShape 2"/>
          <p:cNvSpPr/>
          <p:nvPr/>
        </p:nvSpPr>
        <p:spPr>
          <a:xfrm>
            <a:off x="1484280" y="2666880"/>
            <a:ext cx="6255000" cy="31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85840" indent="-284760">
              <a:lnSpc>
                <a:spcPct val="100000"/>
              </a:lnSpc>
              <a:spcBef>
                <a:spcPts val="479"/>
              </a:spcBef>
              <a:spcAft>
                <a:spcPts val="601"/>
              </a:spcAft>
              <a:buClr>
                <a:srgbClr val="1287C3"/>
              </a:buClr>
              <a:buSzPct val="145000"/>
              <a:buFont typeface="Arial"/>
              <a:buChar char="•"/>
            </a:pPr>
            <a:r>
              <a:rPr lang="nl-BE" sz="2400" b="0" strike="noStrike" spc="-1">
                <a:solidFill>
                  <a:srgbClr val="000000"/>
                </a:solidFill>
                <a:latin typeface="Calibri"/>
                <a:ea typeface="DejaVu Sans"/>
              </a:rPr>
              <a:t>Logica =&gt; Grieks woord 'logos' = rede</a:t>
            </a:r>
            <a:endParaRPr lang="nl-BE" sz="2400" b="0" strike="noStrike" spc="-1">
              <a:latin typeface="Arial"/>
            </a:endParaRPr>
          </a:p>
          <a:p>
            <a:pPr marL="285840" indent="-284760">
              <a:lnSpc>
                <a:spcPct val="100000"/>
              </a:lnSpc>
              <a:spcBef>
                <a:spcPts val="479"/>
              </a:spcBef>
              <a:spcAft>
                <a:spcPts val="601"/>
              </a:spcAft>
              <a:buClr>
                <a:srgbClr val="1287C3"/>
              </a:buClr>
              <a:buSzPct val="145000"/>
              <a:buFont typeface="Arial"/>
              <a:buChar char="•"/>
            </a:pPr>
            <a:r>
              <a:rPr lang="nl-BE" sz="2400" b="0" strike="noStrike" spc="-1">
                <a:solidFill>
                  <a:srgbClr val="000000"/>
                </a:solidFill>
                <a:latin typeface="Calibri"/>
                <a:ea typeface="DejaVu Sans"/>
              </a:rPr>
              <a:t>Leer van de rede , 'gezond verstand'</a:t>
            </a:r>
            <a:endParaRPr lang="nl-BE" sz="2400" b="0" strike="noStrike" spc="-1">
              <a:latin typeface="Arial"/>
            </a:endParaRPr>
          </a:p>
          <a:p>
            <a:pPr marL="285840" indent="-284760">
              <a:lnSpc>
                <a:spcPct val="100000"/>
              </a:lnSpc>
              <a:spcBef>
                <a:spcPts val="519"/>
              </a:spcBef>
              <a:spcAft>
                <a:spcPts val="601"/>
              </a:spcAft>
              <a:buClr>
                <a:srgbClr val="1287C3"/>
              </a:buClr>
              <a:buSzPct val="145000"/>
              <a:buFont typeface="Arial"/>
              <a:buChar char="•"/>
            </a:pPr>
            <a:r>
              <a:rPr lang="nl-BE" sz="2400" b="0" strike="noStrike" spc="-1">
                <a:solidFill>
                  <a:srgbClr val="000000"/>
                </a:solidFill>
                <a:latin typeface="Calibri"/>
                <a:ea typeface="DejaVu Sans"/>
              </a:rPr>
              <a:t>Het is de discipline die zich bezig houdt met de studie van het </a:t>
            </a:r>
            <a:r>
              <a:rPr lang="nl-BE" sz="2600" b="0" strike="noStrike" spc="-1">
                <a:solidFill>
                  <a:srgbClr val="000000"/>
                </a:solidFill>
                <a:latin typeface="Calibri"/>
                <a:ea typeface="DejaVu Sans"/>
              </a:rPr>
              <a:t>correct </a:t>
            </a:r>
            <a:r>
              <a:rPr lang="nl-BE" sz="2400" b="0" strike="noStrike" spc="-1">
                <a:solidFill>
                  <a:srgbClr val="000000"/>
                </a:solidFill>
                <a:latin typeface="Calibri"/>
                <a:ea typeface="DejaVu Sans"/>
              </a:rPr>
              <a:t>denken/redeneren</a:t>
            </a:r>
            <a:endParaRPr lang="nl-BE" sz="2400" b="0" strike="noStrike" spc="-1">
              <a:latin typeface="Arial"/>
            </a:endParaRPr>
          </a:p>
          <a:p>
            <a:pPr>
              <a:lnSpc>
                <a:spcPct val="100000"/>
              </a:lnSpc>
              <a:spcBef>
                <a:spcPts val="479"/>
              </a:spcBef>
              <a:spcAft>
                <a:spcPts val="601"/>
              </a:spcAft>
            </a:pPr>
            <a:endParaRPr lang="nl-BE" sz="2400" b="0" strike="noStrike" spc="-1">
              <a:latin typeface="Arial"/>
            </a:endParaRPr>
          </a:p>
        </p:txBody>
      </p:sp>
      <p:pic>
        <p:nvPicPr>
          <p:cNvPr id="236" name="Picture 8"/>
          <p:cNvPicPr/>
          <p:nvPr/>
        </p:nvPicPr>
        <p:blipFill>
          <a:blip r:embed="rId2"/>
          <a:stretch/>
        </p:blipFill>
        <p:spPr>
          <a:xfrm>
            <a:off x="8868240" y="3609720"/>
            <a:ext cx="2435760" cy="2582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Arial"/>
              </a:rPr>
              <a:t>Deductie</a:t>
            </a:r>
            <a:endParaRPr lang="en-US" sz="4400" b="0" strike="noStrike" spc="-1">
              <a:solidFill>
                <a:srgbClr val="000000"/>
              </a:solidFill>
              <a:latin typeface="Arial"/>
              <a:ea typeface="DejaVu Sans"/>
            </a:endParaRPr>
          </a:p>
        </p:txBody>
      </p:sp>
      <p:sp>
        <p:nvSpPr>
          <p:cNvPr id="274" name="CustomShape 2"/>
          <p:cNvSpPr/>
          <p:nvPr/>
        </p:nvSpPr>
        <p:spPr>
          <a:xfrm>
            <a:off x="1479960" y="2232000"/>
            <a:ext cx="10022400" cy="31086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nl-BE" sz="1800" b="1" strike="noStrike" spc="-1">
                <a:solidFill>
                  <a:srgbClr val="000000"/>
                </a:solidFill>
                <a:latin typeface="Calibri"/>
                <a:ea typeface="DejaVu Sans"/>
              </a:rPr>
              <a:t>Voorbeeld</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Theorie:</a:t>
            </a:r>
            <a:r>
              <a:rPr lang="nl-BE" sz="1800" b="0" strike="noStrike" spc="-1">
                <a:solidFill>
                  <a:srgbClr val="000000"/>
                </a:solidFill>
                <a:latin typeface="Calibri"/>
                <a:ea typeface="DejaVu Sans"/>
              </a:rPr>
              <a:t> Alle honden hebben vlooien</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Hypothese:</a:t>
            </a:r>
            <a:r>
              <a:rPr lang="nl-BE" sz="1800" b="0" strike="noStrike" spc="-1">
                <a:solidFill>
                  <a:srgbClr val="000000"/>
                </a:solidFill>
                <a:latin typeface="Calibri"/>
                <a:ea typeface="DejaVu Sans"/>
              </a:rPr>
              <a:t> Als alle honden vlooien hebben, dan hebben mijn honden ook vlooien</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Observeer/analyseer:</a:t>
            </a:r>
            <a:r>
              <a:rPr lang="nl-BE" sz="1800" b="0" strike="noStrike" spc="-1">
                <a:solidFill>
                  <a:srgbClr val="000000"/>
                </a:solidFill>
                <a:latin typeface="Calibri"/>
                <a:ea typeface="DejaVu Sans"/>
              </a:rPr>
              <a:t> Onderzoek of je honden ook vlooien hebben</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Bevestig of ontkracht:</a:t>
            </a:r>
            <a:r>
              <a:rPr lang="nl-BE" sz="1800" b="0" strike="noStrike" spc="-1">
                <a:solidFill>
                  <a:srgbClr val="000000"/>
                </a:solidFill>
                <a:latin typeface="Calibri"/>
                <a:ea typeface="DejaVu Sans"/>
              </a:rPr>
              <a:t> Als minstens één van de honden geen vlooien heeft dan hebben niet alle honden vlooien</a:t>
            </a:r>
            <a:endParaRPr lang="nl-BE" sz="1800" b="0" strike="noStrike" spc="-1">
              <a:latin typeface="Arial"/>
            </a:endParaRPr>
          </a:p>
          <a:p>
            <a:pPr>
              <a:lnSpc>
                <a:spcPct val="100000"/>
              </a:lnSpc>
            </a:pP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Theorie:</a:t>
            </a:r>
            <a:r>
              <a:rPr lang="nl-BE" sz="1800" b="0" strike="noStrike" spc="-1">
                <a:solidFill>
                  <a:srgbClr val="000000"/>
                </a:solidFill>
                <a:latin typeface="Calibri"/>
                <a:ea typeface="DejaVu Sans"/>
              </a:rPr>
              <a:t> Alle dolfijnen kunnen zwemmen</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Hypothese:</a:t>
            </a:r>
            <a:r>
              <a:rPr lang="nl-BE" sz="1800" b="0" strike="noStrike" spc="-1">
                <a:solidFill>
                  <a:srgbClr val="000000"/>
                </a:solidFill>
                <a:latin typeface="Calibri"/>
                <a:ea typeface="DejaVu Sans"/>
              </a:rPr>
              <a:t> X is een dolfijn, dus X kan zwemmen</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Observeer/analyseer:</a:t>
            </a:r>
            <a:r>
              <a:rPr lang="nl-BE" sz="1800" b="0" strike="noStrike" spc="-1">
                <a:solidFill>
                  <a:srgbClr val="000000"/>
                </a:solidFill>
                <a:latin typeface="Calibri"/>
                <a:ea typeface="DejaVu Sans"/>
              </a:rPr>
              <a:t> Onderzoek of X kan zwemmen</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Bevestig of ontkracht:</a:t>
            </a:r>
            <a:r>
              <a:rPr lang="nl-BE" sz="1800" b="0" strike="noStrike" spc="-1">
                <a:solidFill>
                  <a:srgbClr val="000000"/>
                </a:solidFill>
                <a:latin typeface="Calibri"/>
                <a:ea typeface="DejaVu Sans"/>
              </a:rPr>
              <a:t> X kan zwemmen dus alle dolfijnen kunnen zwemmen</a:t>
            </a:r>
            <a:endParaRPr lang="nl-BE"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Arial"/>
              </a:rPr>
              <a:t>Inductie</a:t>
            </a:r>
            <a:endParaRPr lang="en-US" sz="4400" b="0" strike="noStrike" spc="-1">
              <a:solidFill>
                <a:srgbClr val="000000"/>
              </a:solidFill>
              <a:latin typeface="Arial"/>
              <a:ea typeface="DejaVu Sans"/>
            </a:endParaRPr>
          </a:p>
        </p:txBody>
      </p:sp>
      <p:sp>
        <p:nvSpPr>
          <p:cNvPr id="276" name="CustomShape 2"/>
          <p:cNvSpPr/>
          <p:nvPr/>
        </p:nvSpPr>
        <p:spPr>
          <a:xfrm>
            <a:off x="1481760" y="2373120"/>
            <a:ext cx="10022400" cy="310932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nl-BE" sz="1800" b="0" strike="noStrike" spc="-1">
                <a:solidFill>
                  <a:srgbClr val="000000"/>
                </a:solidFill>
                <a:latin typeface="Arial"/>
                <a:ea typeface="DejaVu Sans"/>
              </a:rPr>
              <a:t>Bron van kennis: ervaring</a:t>
            </a:r>
            <a:endParaRPr lang="nl-BE" sz="1800" b="0" strike="noStrike" spc="-1">
              <a:latin typeface="Arial"/>
            </a:endParaRPr>
          </a:p>
          <a:p>
            <a:pPr marL="285840" indent="-285480">
              <a:lnSpc>
                <a:spcPct val="100000"/>
              </a:lnSpc>
              <a:buClr>
                <a:srgbClr val="000000"/>
              </a:buClr>
              <a:buFont typeface="Arial"/>
              <a:buChar char="•"/>
            </a:pPr>
            <a:r>
              <a:rPr lang="nl-BE" sz="1800" b="0" strike="noStrike" spc="-1">
                <a:solidFill>
                  <a:srgbClr val="000000"/>
                </a:solidFill>
                <a:latin typeface="Arial"/>
                <a:ea typeface="DejaVu Sans"/>
              </a:rPr>
              <a:t>Begin is dus </a:t>
            </a:r>
            <a:r>
              <a:rPr lang="nl-BE" sz="1800" b="1" strike="noStrike" spc="-1">
                <a:solidFill>
                  <a:srgbClr val="000000"/>
                </a:solidFill>
                <a:latin typeface="Arial"/>
                <a:ea typeface="DejaVu Sans"/>
              </a:rPr>
              <a:t>altijd </a:t>
            </a:r>
            <a:r>
              <a:rPr lang="nl-BE" sz="1800" b="0" strike="noStrike" spc="-1">
                <a:solidFill>
                  <a:srgbClr val="000000"/>
                </a:solidFill>
                <a:latin typeface="Arial"/>
                <a:ea typeface="DejaVu Sans"/>
              </a:rPr>
              <a:t>een waarneming</a:t>
            </a:r>
            <a:endParaRPr lang="nl-BE" sz="1800" b="0" strike="noStrike" spc="-1">
              <a:latin typeface="Arial"/>
            </a:endParaRPr>
          </a:p>
          <a:p>
            <a:pPr marL="285840" indent="-285480">
              <a:lnSpc>
                <a:spcPct val="100000"/>
              </a:lnSpc>
              <a:buClr>
                <a:srgbClr val="000000"/>
              </a:buClr>
              <a:buFont typeface="Arial"/>
              <a:buChar char="•"/>
            </a:pPr>
            <a:r>
              <a:rPr lang="nl-BE" sz="1800" b="0" strike="noStrike" spc="-1">
                <a:solidFill>
                  <a:srgbClr val="000000"/>
                </a:solidFill>
                <a:latin typeface="Arial"/>
                <a:ea typeface="DejaVu Sans"/>
              </a:rPr>
              <a:t>Met meerdere waarnemingen gaat men generaliseren. Zo onstaan er 'wetten' en 'theorieën'.</a:t>
            </a:r>
            <a:endParaRPr lang="nl-BE" sz="1800" b="0" strike="noStrike" spc="-1">
              <a:latin typeface="Arial"/>
            </a:endParaRPr>
          </a:p>
          <a:p>
            <a:pPr marL="285840" indent="-285480">
              <a:lnSpc>
                <a:spcPct val="100000"/>
              </a:lnSpc>
              <a:buClr>
                <a:srgbClr val="000000"/>
              </a:buClr>
              <a:buFont typeface="Arial"/>
              <a:buChar char="•"/>
            </a:pPr>
            <a:r>
              <a:rPr lang="nl-BE" sz="1800" b="0" strike="noStrike" spc="-1">
                <a:solidFill>
                  <a:srgbClr val="000000"/>
                </a:solidFill>
                <a:latin typeface="Arial"/>
                <a:ea typeface="DejaVu Sans"/>
              </a:rPr>
              <a:t>Levert geen logisch onontkoombare conclusie op, maar een conclusie die aannemelijk is.</a:t>
            </a:r>
            <a:endParaRPr lang="nl-BE" sz="1800" b="0" strike="noStrike" spc="-1">
              <a:latin typeface="Arial"/>
            </a:endParaRPr>
          </a:p>
          <a:p>
            <a:pPr>
              <a:lnSpc>
                <a:spcPct val="100000"/>
              </a:lnSpc>
            </a:pPr>
            <a:endParaRPr lang="nl-BE" sz="1800" b="0" strike="noStrike" spc="-1">
              <a:latin typeface="Arial"/>
            </a:endParaRPr>
          </a:p>
          <a:p>
            <a:pPr marL="285840" indent="-285480">
              <a:lnSpc>
                <a:spcPct val="100000"/>
              </a:lnSpc>
              <a:buClr>
                <a:srgbClr val="000000"/>
              </a:buClr>
              <a:buFont typeface="Arial"/>
              <a:buChar char="•"/>
            </a:pPr>
            <a:r>
              <a:rPr lang="nl-BE" sz="1800" b="0" strike="noStrike" spc="-1">
                <a:solidFill>
                  <a:srgbClr val="000000"/>
                </a:solidFill>
                <a:latin typeface="Arial"/>
                <a:ea typeface="DejaVu Sans"/>
              </a:rPr>
              <a:t>Voor het eerste geval geldt X, voor het tweede geldt X, voor het derde geldt X, … dus X geldt voor alle </a:t>
            </a:r>
            <a:r>
              <a:rPr lang="nl-BE" sz="1800" b="1" strike="noStrike" spc="-1">
                <a:solidFill>
                  <a:srgbClr val="000000"/>
                </a:solidFill>
                <a:latin typeface="Arial"/>
                <a:ea typeface="DejaVu Sans"/>
              </a:rPr>
              <a:t>overeenkomstige </a:t>
            </a:r>
            <a:r>
              <a:rPr lang="nl-BE" sz="1800" b="0" strike="noStrike" spc="-1">
                <a:solidFill>
                  <a:srgbClr val="000000"/>
                </a:solidFill>
                <a:latin typeface="Arial"/>
                <a:ea typeface="DejaVu Sans"/>
              </a:rPr>
              <a:t>gevallen. </a:t>
            </a:r>
            <a:endParaRPr lang="nl-BE" sz="1800" b="0" strike="noStrike" spc="-1">
              <a:latin typeface="Arial"/>
            </a:endParaRPr>
          </a:p>
          <a:p>
            <a:pPr>
              <a:lnSpc>
                <a:spcPct val="100000"/>
              </a:lnSpc>
            </a:pPr>
            <a:endParaRPr lang="nl-BE" sz="1800" b="0" strike="noStrike" spc="-1">
              <a:latin typeface="Arial"/>
            </a:endParaRPr>
          </a:p>
          <a:p>
            <a:pPr marL="285840" indent="-285480">
              <a:lnSpc>
                <a:spcPct val="100000"/>
              </a:lnSpc>
              <a:buClr>
                <a:srgbClr val="000000"/>
              </a:buClr>
              <a:buFont typeface="Arial"/>
              <a:buChar char="•"/>
            </a:pPr>
            <a:r>
              <a:rPr lang="nl-BE" sz="1800" b="0" strike="noStrike" spc="-1">
                <a:solidFill>
                  <a:srgbClr val="000000"/>
                </a:solidFill>
                <a:latin typeface="Arial"/>
                <a:ea typeface="DejaVu Sans"/>
              </a:rPr>
              <a:t>De conlusie geldt ook op gevallen die </a:t>
            </a:r>
            <a:r>
              <a:rPr lang="nl-BE" sz="1800" b="1" strike="noStrike" spc="-1">
                <a:solidFill>
                  <a:srgbClr val="000000"/>
                </a:solidFill>
                <a:latin typeface="Arial"/>
                <a:ea typeface="DejaVu Sans"/>
              </a:rPr>
              <a:t>niet </a:t>
            </a:r>
            <a:r>
              <a:rPr lang="nl-BE" sz="1800" b="0" strike="noStrike" spc="-1">
                <a:solidFill>
                  <a:srgbClr val="000000"/>
                </a:solidFill>
                <a:latin typeface="Arial"/>
                <a:ea typeface="DejaVu Sans"/>
              </a:rPr>
              <a:t>in de aannames worden genoemd.</a:t>
            </a:r>
            <a:endParaRPr lang="nl-BE" sz="1800" b="0" strike="noStrike" spc="-1">
              <a:latin typeface="Arial"/>
            </a:endParaRPr>
          </a:p>
          <a:p>
            <a:pPr marL="285840" indent="-285480">
              <a:lnSpc>
                <a:spcPct val="100000"/>
              </a:lnSpc>
              <a:buClr>
                <a:srgbClr val="000000"/>
              </a:buClr>
              <a:buFont typeface="Arial"/>
              <a:buChar char="•"/>
            </a:pPr>
            <a:r>
              <a:rPr lang="nl-BE" sz="1800" b="0" strike="noStrike" spc="-1">
                <a:solidFill>
                  <a:srgbClr val="000000"/>
                </a:solidFill>
                <a:latin typeface="Arial"/>
                <a:ea typeface="DejaVu Sans"/>
              </a:rPr>
              <a:t>Conclusie geldt enkel op de genoemde gevallen (onontkoombaar)? -&gt; </a:t>
            </a:r>
            <a:r>
              <a:rPr lang="nl-BE" sz="1800" b="1" strike="noStrike" spc="-1">
                <a:solidFill>
                  <a:srgbClr val="000000"/>
                </a:solidFill>
                <a:latin typeface="Arial"/>
                <a:ea typeface="DejaVu Sans"/>
              </a:rPr>
              <a:t>deductie</a:t>
            </a:r>
            <a:endParaRPr lang="nl-BE" sz="1800" b="0" strike="noStrike" spc="-1">
              <a:latin typeface="Arial"/>
            </a:endParaRPr>
          </a:p>
          <a:p>
            <a:pPr>
              <a:lnSpc>
                <a:spcPct val="100000"/>
              </a:lnSpc>
            </a:pPr>
            <a:endParaRPr lang="nl-BE"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Arial"/>
              </a:rPr>
              <a:t>Inductie</a:t>
            </a:r>
            <a:endParaRPr lang="en-US" sz="4400" b="0" strike="noStrike" spc="-1">
              <a:solidFill>
                <a:srgbClr val="000000"/>
              </a:solidFill>
              <a:latin typeface="Arial"/>
              <a:ea typeface="DejaVu Sans"/>
            </a:endParaRPr>
          </a:p>
        </p:txBody>
      </p:sp>
      <p:sp>
        <p:nvSpPr>
          <p:cNvPr id="278" name="CustomShape 2"/>
          <p:cNvSpPr/>
          <p:nvPr/>
        </p:nvSpPr>
        <p:spPr>
          <a:xfrm>
            <a:off x="1481760" y="2252160"/>
            <a:ext cx="10022400" cy="365796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nl-BE" sz="1800" b="0" strike="noStrike" spc="-1">
                <a:solidFill>
                  <a:srgbClr val="000000"/>
                </a:solidFill>
                <a:latin typeface="Calibri"/>
                <a:ea typeface="DejaVu Sans"/>
              </a:rPr>
              <a:t>Je observeert 100 meren met zwanen, in alle meren zijn de zwanen wit</a:t>
            </a:r>
            <a:br/>
            <a:r>
              <a:rPr lang="nl-BE" sz="1800" b="1" strike="noStrike" spc="-1">
                <a:solidFill>
                  <a:srgbClr val="000000"/>
                </a:solidFill>
                <a:latin typeface="Calibri"/>
                <a:ea typeface="DejaVu Sans"/>
              </a:rPr>
              <a:t>Conclusie </a:t>
            </a:r>
            <a:r>
              <a:rPr lang="nl-BE" sz="1800" b="0" strike="noStrike" spc="-1">
                <a:solidFill>
                  <a:srgbClr val="000000"/>
                </a:solidFill>
                <a:latin typeface="Calibri"/>
                <a:ea typeface="DejaVu Sans"/>
              </a:rPr>
              <a:t>-&gt; zwanen zijn altijd wit.</a:t>
            </a:r>
            <a:endParaRPr lang="nl-BE" sz="1800" b="0" strike="noStrike" spc="-1">
              <a:latin typeface="Arial"/>
            </a:endParaRPr>
          </a:p>
          <a:p>
            <a:pPr>
              <a:lnSpc>
                <a:spcPct val="100000"/>
              </a:lnSpc>
            </a:pPr>
            <a:endParaRPr lang="nl-BE" sz="1800" b="0" strike="noStrike" spc="-1">
              <a:latin typeface="Arial"/>
            </a:endParaRPr>
          </a:p>
          <a:p>
            <a:pPr marL="285840" indent="-285480">
              <a:lnSpc>
                <a:spcPct val="100000"/>
              </a:lnSpc>
              <a:buClr>
                <a:srgbClr val="000000"/>
              </a:buClr>
              <a:buFont typeface="Arial"/>
              <a:buChar char="•"/>
            </a:pPr>
            <a:r>
              <a:rPr lang="nl-BE" sz="1800" b="0" strike="noStrike" spc="-1">
                <a:solidFill>
                  <a:srgbClr val="000000"/>
                </a:solidFill>
                <a:latin typeface="Calibri"/>
                <a:ea typeface="DejaVu Sans"/>
              </a:rPr>
              <a:t>In een park wordt de kleur van afzonderlijke eenden bekeken.</a:t>
            </a:r>
            <a:br/>
            <a:r>
              <a:rPr lang="nl-BE" sz="1800" b="0" i="1" strike="noStrike" spc="-1">
                <a:solidFill>
                  <a:srgbClr val="000000"/>
                </a:solidFill>
                <a:latin typeface="Calibri"/>
                <a:ea typeface="DejaVu Sans"/>
              </a:rPr>
              <a:t>De eerste eend in het park is bruin.</a:t>
            </a:r>
            <a:br/>
            <a:r>
              <a:rPr lang="nl-BE" sz="1800" b="0" i="1" strike="noStrike" spc="-1">
                <a:solidFill>
                  <a:srgbClr val="000000"/>
                </a:solidFill>
                <a:latin typeface="Calibri"/>
                <a:ea typeface="DejaVu Sans"/>
              </a:rPr>
              <a:t>De tweede eend in het park is bruin.</a:t>
            </a:r>
            <a:br/>
            <a:r>
              <a:rPr lang="nl-BE" sz="1800" b="0" strike="noStrike" spc="-1">
                <a:solidFill>
                  <a:srgbClr val="000000"/>
                </a:solidFill>
                <a:latin typeface="Calibri"/>
                <a:ea typeface="DejaVu Sans"/>
              </a:rPr>
              <a:t>....</a:t>
            </a:r>
            <a:br/>
            <a:r>
              <a:rPr lang="nl-BE" sz="1800" b="0" i="1" strike="noStrike" spc="-1">
                <a:solidFill>
                  <a:srgbClr val="000000"/>
                </a:solidFill>
                <a:latin typeface="Calibri"/>
                <a:ea typeface="DejaVu Sans"/>
              </a:rPr>
              <a:t>De laatst waargenomen eend in het park is bruin.</a:t>
            </a:r>
            <a:br/>
            <a:r>
              <a:rPr lang="nl-BE" sz="1800" b="1" strike="noStrike" spc="-1">
                <a:solidFill>
                  <a:srgbClr val="000000"/>
                </a:solidFill>
                <a:latin typeface="Calibri"/>
                <a:ea typeface="DejaVu Sans"/>
              </a:rPr>
              <a:t>Conclusie </a:t>
            </a:r>
            <a:r>
              <a:rPr lang="nl-BE" sz="1800" b="0" strike="noStrike" spc="-1">
                <a:solidFill>
                  <a:srgbClr val="000000"/>
                </a:solidFill>
                <a:latin typeface="Calibri"/>
                <a:ea typeface="DejaVu Sans"/>
              </a:rPr>
              <a:t>-&gt; </a:t>
            </a:r>
            <a:r>
              <a:rPr lang="nl-BE" sz="1800" b="0" i="1" strike="noStrike" spc="-1">
                <a:solidFill>
                  <a:srgbClr val="000000"/>
                </a:solidFill>
                <a:latin typeface="Calibri"/>
                <a:ea typeface="DejaVu Sans"/>
              </a:rPr>
              <a:t>Alle eenden in het park zijn bruin.</a:t>
            </a:r>
            <a:endParaRPr lang="nl-BE" sz="1800" b="0" strike="noStrike" spc="-1">
              <a:latin typeface="Arial"/>
            </a:endParaRPr>
          </a:p>
          <a:p>
            <a:pPr>
              <a:lnSpc>
                <a:spcPct val="100000"/>
              </a:lnSpc>
            </a:pPr>
            <a:endParaRPr lang="nl-BE" sz="1800" b="0" strike="noStrike" spc="-1">
              <a:latin typeface="Arial"/>
            </a:endParaRPr>
          </a:p>
          <a:p>
            <a:pPr>
              <a:lnSpc>
                <a:spcPct val="100000"/>
              </a:lnSpc>
            </a:pPr>
            <a:r>
              <a:rPr lang="nl-BE" sz="1800" b="0" strike="noStrike" spc="-1">
                <a:solidFill>
                  <a:srgbClr val="000000"/>
                </a:solidFill>
                <a:latin typeface="Calibri"/>
                <a:ea typeface="DejaVu Sans"/>
              </a:rPr>
              <a:t>De conclusies in de voorbeelden zijn </a:t>
            </a:r>
            <a:r>
              <a:rPr lang="nl-BE" sz="1800" b="1" strike="noStrike" spc="-1">
                <a:solidFill>
                  <a:srgbClr val="000000"/>
                </a:solidFill>
                <a:latin typeface="Calibri"/>
                <a:ea typeface="DejaVu Sans"/>
              </a:rPr>
              <a:t>aannemelijk</a:t>
            </a:r>
            <a:r>
              <a:rPr lang="nl-BE" sz="1800" b="0" strike="noStrike" spc="-1">
                <a:solidFill>
                  <a:srgbClr val="000000"/>
                </a:solidFill>
                <a:latin typeface="Calibri"/>
                <a:ea typeface="DejaVu Sans"/>
              </a:rPr>
              <a:t>, maar niet logisch onontkoombaar: er kan een zwaan of een eend met een ander kleur over het hoofd gezien zijn.</a:t>
            </a:r>
            <a:endParaRPr lang="nl-BE"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1484280" y="685800"/>
            <a:ext cx="10018080" cy="1751760"/>
          </a:xfrm>
          <a:prstGeom prst="rect">
            <a:avLst/>
          </a:prstGeom>
          <a:noFill/>
          <a:ln>
            <a:noFill/>
          </a:ln>
        </p:spPr>
        <p:txBody>
          <a:bodyPr lIns="0" tIns="0" rIns="0" bIns="0" anchor="ctr"/>
          <a:lstStyle/>
          <a:p>
            <a:endParaRPr lang="en-US" sz="1800" b="0" strike="noStrike" spc="-1">
              <a:solidFill>
                <a:srgbClr val="000000"/>
              </a:solidFill>
              <a:latin typeface="Arial"/>
            </a:endParaRPr>
          </a:p>
        </p:txBody>
      </p:sp>
      <p:sp>
        <p:nvSpPr>
          <p:cNvPr id="280" name="TextShape 2"/>
          <p:cNvSpPr txBox="1"/>
          <p:nvPr/>
        </p:nvSpPr>
        <p:spPr>
          <a:xfrm>
            <a:off x="1484280" y="2666880"/>
            <a:ext cx="10018080" cy="3123360"/>
          </a:xfrm>
          <a:prstGeom prst="rect">
            <a:avLst/>
          </a:prstGeom>
          <a:noFill/>
          <a:ln>
            <a:noFill/>
          </a:ln>
        </p:spPr>
        <p:txBody>
          <a:bodyPr lIns="0" tIns="0" rIns="0" bIns="0" anchor="ctr">
            <a:normAutofit/>
          </a:bodyPr>
          <a:lstStyle/>
          <a:p>
            <a:pPr algn="ctr">
              <a:lnSpc>
                <a:spcPct val="90000"/>
              </a:lnSpc>
            </a:pPr>
            <a:r>
              <a:rPr lang="en-US" sz="4400" b="0" strike="noStrike" spc="-1">
                <a:solidFill>
                  <a:srgbClr val="000000"/>
                </a:solidFill>
                <a:latin typeface="Arial"/>
                <a:ea typeface="DejaVu Sans"/>
              </a:rPr>
              <a:t>Inductie</a:t>
            </a:r>
            <a:endParaRPr lang="en-US" sz="4400" b="0" strike="noStrike" spc="-1">
              <a:solidFill>
                <a:srgbClr val="000000"/>
              </a:solidFill>
              <a:latin typeface="Arial"/>
            </a:endParaRPr>
          </a:p>
        </p:txBody>
      </p:sp>
      <p:pic>
        <p:nvPicPr>
          <p:cNvPr id="281" name="Picture 4"/>
          <p:cNvPicPr/>
          <p:nvPr/>
        </p:nvPicPr>
        <p:blipFill>
          <a:blip r:embed="rId2"/>
          <a:stretch/>
        </p:blipFill>
        <p:spPr>
          <a:xfrm>
            <a:off x="4339800" y="1728000"/>
            <a:ext cx="4372200" cy="390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Arial"/>
              </a:rPr>
              <a:t>Inductie</a:t>
            </a:r>
            <a:endParaRPr lang="en-US" sz="4400" b="0" strike="noStrike" spc="-1">
              <a:solidFill>
                <a:srgbClr val="000000"/>
              </a:solidFill>
              <a:latin typeface="Arial"/>
              <a:ea typeface="DejaVu Sans"/>
            </a:endParaRPr>
          </a:p>
        </p:txBody>
      </p:sp>
      <p:sp>
        <p:nvSpPr>
          <p:cNvPr id="283" name="CustomShape 2"/>
          <p:cNvSpPr/>
          <p:nvPr/>
        </p:nvSpPr>
        <p:spPr>
          <a:xfrm>
            <a:off x="1481760" y="3200400"/>
            <a:ext cx="10022400" cy="1737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nl-BE" sz="1800" b="1" strike="noStrike" spc="-1">
                <a:solidFill>
                  <a:srgbClr val="000000"/>
                </a:solidFill>
                <a:latin typeface="Calibri"/>
                <a:ea typeface="DejaVu Sans"/>
              </a:rPr>
              <a:t>Voorbeeld</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Observatie:</a:t>
            </a:r>
            <a:r>
              <a:rPr lang="nl-BE" sz="1800" b="0" strike="noStrike" spc="-1">
                <a:solidFill>
                  <a:srgbClr val="000000"/>
                </a:solidFill>
                <a:latin typeface="Calibri"/>
                <a:ea typeface="DejaVu Sans"/>
              </a:rPr>
              <a:t> Hond A en B hebben vlooien</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Patroon:</a:t>
            </a:r>
            <a:r>
              <a:rPr lang="nl-BE" sz="1800" b="0" strike="noStrike" spc="-1">
                <a:solidFill>
                  <a:srgbClr val="000000"/>
                </a:solidFill>
                <a:latin typeface="Calibri"/>
                <a:ea typeface="DejaVu Sans"/>
              </a:rPr>
              <a:t> Onderzoek een groot aantal honden of ze ook vlooien hebben</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Hypothese:</a:t>
            </a:r>
            <a:r>
              <a:rPr lang="nl-BE" sz="1800" b="0" strike="noStrike" spc="-1">
                <a:solidFill>
                  <a:srgbClr val="000000"/>
                </a:solidFill>
                <a:latin typeface="Calibri"/>
                <a:ea typeface="DejaVu Sans"/>
              </a:rPr>
              <a:t> Als ik X honden controleer en iedere hond heeft vlooien, dan kan je concluderen dat alle honden vlooien hebben</a:t>
            </a:r>
            <a:endParaRPr lang="nl-BE" sz="1800" b="0" strike="noStrike" spc="-1">
              <a:latin typeface="Arial"/>
            </a:endParaRPr>
          </a:p>
          <a:p>
            <a:pPr marL="343080" indent="-342720">
              <a:lnSpc>
                <a:spcPct val="100000"/>
              </a:lnSpc>
              <a:buClr>
                <a:srgbClr val="000000"/>
              </a:buClr>
              <a:buFont typeface="StarSymbol"/>
              <a:buAutoNum type="arabicPeriod"/>
            </a:pPr>
            <a:r>
              <a:rPr lang="nl-BE" sz="1800" b="1" strike="noStrike" spc="-1">
                <a:solidFill>
                  <a:srgbClr val="000000"/>
                </a:solidFill>
                <a:latin typeface="Calibri"/>
                <a:ea typeface="DejaVu Sans"/>
              </a:rPr>
              <a:t>Theorie:</a:t>
            </a:r>
            <a:r>
              <a:rPr lang="nl-BE" sz="1800" b="0" strike="noStrike" spc="-1">
                <a:solidFill>
                  <a:srgbClr val="000000"/>
                </a:solidFill>
                <a:latin typeface="Calibri"/>
                <a:ea typeface="DejaVu Sans"/>
              </a:rPr>
              <a:t> Alle honden hebben vlooien</a:t>
            </a:r>
            <a:endParaRPr lang="nl-BE"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Arial"/>
              </a:rPr>
              <a:t>Inductief vs deductief</a:t>
            </a:r>
            <a:endParaRPr lang="en-US" sz="4400" b="0" strike="noStrike" spc="-1">
              <a:solidFill>
                <a:srgbClr val="000000"/>
              </a:solidFill>
              <a:latin typeface="Arial"/>
              <a:ea typeface="DejaVu Sans"/>
            </a:endParaRPr>
          </a:p>
        </p:txBody>
      </p:sp>
      <p:sp>
        <p:nvSpPr>
          <p:cNvPr id="285" name="CustomShape 2"/>
          <p:cNvSpPr/>
          <p:nvPr/>
        </p:nvSpPr>
        <p:spPr>
          <a:xfrm>
            <a:off x="1481760" y="3200400"/>
            <a:ext cx="10022400" cy="118908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nl-BE" sz="1800" b="1" strike="noStrike" spc="-1">
                <a:solidFill>
                  <a:srgbClr val="000000"/>
                </a:solidFill>
                <a:latin typeface="Arial"/>
                <a:ea typeface="DejaVu Sans"/>
              </a:rPr>
              <a:t>Deductie</a:t>
            </a:r>
            <a:r>
              <a:rPr lang="nl-BE" sz="1800" b="0" strike="noStrike" spc="-1">
                <a:solidFill>
                  <a:srgbClr val="000000"/>
                </a:solidFill>
                <a:latin typeface="Arial"/>
                <a:ea typeface="DejaVu Sans"/>
              </a:rPr>
              <a:t>: Als de aannames waar zijn, dan is de conclusie ook noodzakelijk waar</a:t>
            </a:r>
            <a:endParaRPr lang="nl-BE" sz="1800" b="0" strike="noStrike" spc="-1">
              <a:latin typeface="Arial"/>
            </a:endParaRPr>
          </a:p>
          <a:p>
            <a:pPr>
              <a:lnSpc>
                <a:spcPct val="100000"/>
              </a:lnSpc>
            </a:pPr>
            <a:endParaRPr lang="nl-BE" sz="1800" b="0" strike="noStrike" spc="-1">
              <a:latin typeface="Arial"/>
            </a:endParaRPr>
          </a:p>
          <a:p>
            <a:pPr marL="285840" indent="-285480">
              <a:lnSpc>
                <a:spcPct val="100000"/>
              </a:lnSpc>
              <a:buClr>
                <a:srgbClr val="000000"/>
              </a:buClr>
              <a:buFont typeface="Arial"/>
              <a:buChar char="•"/>
            </a:pPr>
            <a:r>
              <a:rPr lang="nl-BE" sz="1800" b="1" strike="noStrike" spc="-1">
                <a:solidFill>
                  <a:srgbClr val="000000"/>
                </a:solidFill>
                <a:latin typeface="Arial"/>
                <a:ea typeface="DejaVu Sans"/>
              </a:rPr>
              <a:t>Inductie</a:t>
            </a:r>
            <a:r>
              <a:rPr lang="nl-BE" sz="1800" b="0" strike="noStrike" spc="-1">
                <a:solidFill>
                  <a:srgbClr val="000000"/>
                </a:solidFill>
                <a:latin typeface="Arial"/>
                <a:ea typeface="DejaVu Sans"/>
              </a:rPr>
              <a:t>: Als de aannames waar zijn, dan is er een zeer hoge waarschijnlijkheid dat de conclusie waar is.</a:t>
            </a:r>
            <a:endParaRPr lang="nl-BE"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E-leren logica</a:t>
            </a:r>
            <a:endParaRPr lang="en-US" sz="4400" b="0" strike="noStrike" spc="-1">
              <a:solidFill>
                <a:srgbClr val="000000"/>
              </a:solidFill>
              <a:latin typeface="Arial"/>
            </a:endParaRPr>
          </a:p>
        </p:txBody>
      </p:sp>
      <p:sp>
        <p:nvSpPr>
          <p:cNvPr id="288" name="TextShape 2"/>
          <p:cNvSpPr txBox="1"/>
          <p:nvPr/>
        </p:nvSpPr>
        <p:spPr>
          <a:xfrm>
            <a:off x="1578240" y="3357360"/>
            <a:ext cx="10018080" cy="1751760"/>
          </a:xfrm>
          <a:prstGeom prst="rect">
            <a:avLst/>
          </a:prstGeom>
          <a:noFill/>
          <a:ln>
            <a:noFill/>
          </a:ln>
        </p:spPr>
        <p:txBody>
          <a:bodyPr lIns="0" tIns="0" rIns="0" bIns="0" anchor="ctr"/>
          <a:lstStyle/>
          <a:p>
            <a:pPr marL="228600" indent="-228240">
              <a:lnSpc>
                <a:spcPct val="90000"/>
              </a:lnSpc>
              <a:spcBef>
                <a:spcPts val="1001"/>
              </a:spcBef>
              <a:buClr>
                <a:srgbClr val="000000"/>
              </a:buClr>
              <a:buFont typeface="Arial"/>
              <a:buChar char="•"/>
            </a:pPr>
            <a:r>
              <a:rPr lang="nl-BE" sz="3200" b="0" u="sng" strike="noStrike" spc="-1">
                <a:solidFill>
                  <a:srgbClr val="3085ED"/>
                </a:solidFill>
                <a:uFillTx/>
                <a:latin typeface="Arial"/>
                <a:ea typeface="DejaVu Sans"/>
                <a:hlinkClick r:id="rId2"/>
              </a:rPr>
              <a:t>https://www.edx.org/course/logic-computational-thinking-microsoft-dev262x-1</a:t>
            </a:r>
            <a:r>
              <a:rPr lang="nl-BE" sz="3200" b="0" strike="noStrike" spc="-1">
                <a:solidFill>
                  <a:srgbClr val="000000"/>
                </a:solidFill>
                <a:latin typeface="Arial"/>
                <a:ea typeface="DejaVu Sans"/>
              </a:rPr>
              <a:t> </a:t>
            </a:r>
            <a:endParaRPr lang="nl-BE" sz="3200" b="0" strike="noStrike" spc="-1">
              <a:latin typeface="Arial"/>
            </a:endParaRPr>
          </a:p>
          <a:p>
            <a:pPr>
              <a:lnSpc>
                <a:spcPct val="90000"/>
              </a:lnSpc>
              <a:spcBef>
                <a:spcPts val="1001"/>
              </a:spcBef>
            </a:pPr>
            <a:endParaRPr lang="nl-BE"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1484280" y="6858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BE" sz="4000" b="0" strike="noStrike" spc="-1">
                <a:solidFill>
                  <a:srgbClr val="000000"/>
                </a:solidFill>
                <a:latin typeface="Calibri"/>
                <a:ea typeface="DejaVu Sans"/>
              </a:rPr>
              <a:t>Wat is logica?</a:t>
            </a:r>
            <a:endParaRPr lang="nl-BE" sz="4000" b="0" strike="noStrike" spc="-1">
              <a:latin typeface="Arial"/>
            </a:endParaRPr>
          </a:p>
        </p:txBody>
      </p:sp>
      <p:pic>
        <p:nvPicPr>
          <p:cNvPr id="238" name="Picture 4"/>
          <p:cNvPicPr/>
          <p:nvPr/>
        </p:nvPicPr>
        <p:blipFill>
          <a:blip r:embed="rId2"/>
          <a:stretch/>
        </p:blipFill>
        <p:spPr>
          <a:xfrm>
            <a:off x="2498400" y="2102040"/>
            <a:ext cx="7990200" cy="4037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1484280" y="6858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BE" sz="4000" b="0" strike="noStrike" spc="-1">
                <a:solidFill>
                  <a:srgbClr val="000000"/>
                </a:solidFill>
                <a:latin typeface="Calibri"/>
                <a:ea typeface="DejaVu Sans"/>
              </a:rPr>
              <a:t>Logisch redeneren</a:t>
            </a:r>
            <a:endParaRPr lang="nl-BE" sz="4000" b="0" strike="noStrike" spc="-1">
              <a:latin typeface="Arial"/>
            </a:endParaRPr>
          </a:p>
        </p:txBody>
      </p:sp>
      <p:sp>
        <p:nvSpPr>
          <p:cNvPr id="240" name="CustomShape 2"/>
          <p:cNvSpPr/>
          <p:nvPr/>
        </p:nvSpPr>
        <p:spPr>
          <a:xfrm>
            <a:off x="1484280" y="2666880"/>
            <a:ext cx="10018080" cy="31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4760">
              <a:lnSpc>
                <a:spcPct val="100000"/>
              </a:lnSpc>
              <a:spcBef>
                <a:spcPts val="479"/>
              </a:spcBef>
              <a:spcAft>
                <a:spcPts val="601"/>
              </a:spcAft>
              <a:buClr>
                <a:srgbClr val="1287C3"/>
              </a:buClr>
              <a:buSzPct val="145000"/>
              <a:buFont typeface="Arial"/>
              <a:buChar char="•"/>
            </a:pPr>
            <a:r>
              <a:rPr lang="nl-BE" sz="2400" b="0" strike="noStrike" spc="-1">
                <a:solidFill>
                  <a:srgbClr val="000000"/>
                </a:solidFill>
                <a:latin typeface="Calibri"/>
                <a:ea typeface="DejaVu Sans"/>
              </a:rPr>
              <a:t>Logisch redeneren is het maken van de juiste gevolgtrekking uit twee of meer bekende feiten of veronderstellingen</a:t>
            </a:r>
            <a:endParaRPr lang="nl-BE"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1484280" y="6858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BE" sz="4000" b="0" strike="noStrike" spc="-1">
                <a:solidFill>
                  <a:srgbClr val="000000"/>
                </a:solidFill>
                <a:latin typeface="Calibri"/>
                <a:ea typeface="DejaVu Sans"/>
              </a:rPr>
              <a:t>Logisch redeneren</a:t>
            </a:r>
            <a:endParaRPr lang="nl-BE" sz="4000" b="0" strike="noStrike" spc="-1">
              <a:latin typeface="Arial"/>
            </a:endParaRPr>
          </a:p>
        </p:txBody>
      </p:sp>
      <p:sp>
        <p:nvSpPr>
          <p:cNvPr id="242" name="CustomShape 2"/>
          <p:cNvSpPr/>
          <p:nvPr/>
        </p:nvSpPr>
        <p:spPr>
          <a:xfrm>
            <a:off x="1484280" y="2666880"/>
            <a:ext cx="10018080" cy="31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79"/>
              </a:spcBef>
              <a:spcAft>
                <a:spcPts val="601"/>
              </a:spcAft>
            </a:pPr>
            <a:endParaRPr lang="nl-BE" sz="1800" b="0" strike="noStrike" spc="-1">
              <a:latin typeface="Arial"/>
            </a:endParaRPr>
          </a:p>
          <a:p>
            <a:pPr marL="457200" indent="-456120">
              <a:lnSpc>
                <a:spcPct val="100000"/>
              </a:lnSpc>
              <a:spcBef>
                <a:spcPts val="479"/>
              </a:spcBef>
              <a:spcAft>
                <a:spcPts val="601"/>
              </a:spcAft>
              <a:buClr>
                <a:srgbClr val="1287C3"/>
              </a:buClr>
              <a:buSzPct val="145000"/>
              <a:buFont typeface="Arial"/>
              <a:buAutoNum type="arabicPeriod"/>
            </a:pPr>
            <a:r>
              <a:rPr lang="nl-BE" sz="2400" b="0" strike="noStrike" spc="-1">
                <a:solidFill>
                  <a:srgbClr val="000000"/>
                </a:solidFill>
                <a:latin typeface="Calibri"/>
                <a:ea typeface="DejaVu Sans"/>
              </a:rPr>
              <a:t>Alle katten hebben vlooien.</a:t>
            </a:r>
            <a:endParaRPr lang="nl-BE" sz="2400" b="0" strike="noStrike" spc="-1">
              <a:latin typeface="Arial"/>
            </a:endParaRPr>
          </a:p>
          <a:p>
            <a:pPr marL="457200" indent="-456120">
              <a:lnSpc>
                <a:spcPct val="100000"/>
              </a:lnSpc>
              <a:spcBef>
                <a:spcPts val="479"/>
              </a:spcBef>
              <a:spcAft>
                <a:spcPts val="601"/>
              </a:spcAft>
              <a:buClr>
                <a:srgbClr val="1287C3"/>
              </a:buClr>
              <a:buSzPct val="145000"/>
              <a:buFont typeface="Arial"/>
              <a:buAutoNum type="arabicPeriod"/>
            </a:pPr>
            <a:r>
              <a:rPr lang="nl-BE" sz="2400" b="0" strike="noStrike" spc="-1">
                <a:solidFill>
                  <a:srgbClr val="000000"/>
                </a:solidFill>
                <a:latin typeface="Calibri"/>
                <a:ea typeface="DejaVu Sans"/>
              </a:rPr>
              <a:t>Vlooien zijn rood.</a:t>
            </a:r>
            <a:endParaRPr lang="nl-BE" sz="2400" b="0" strike="noStrike" spc="-1">
              <a:latin typeface="Arial"/>
            </a:endParaRPr>
          </a:p>
          <a:p>
            <a:pPr>
              <a:lnSpc>
                <a:spcPct val="100000"/>
              </a:lnSpc>
              <a:spcBef>
                <a:spcPts val="479"/>
              </a:spcBef>
              <a:spcAft>
                <a:spcPts val="601"/>
              </a:spcAft>
            </a:pPr>
            <a:r>
              <a:rPr lang="nl-BE" sz="2400" b="0" strike="noStrike" spc="-1">
                <a:solidFill>
                  <a:srgbClr val="000000"/>
                </a:solidFill>
                <a:latin typeface="Calibri"/>
                <a:ea typeface="DejaVu Sans"/>
              </a:rPr>
              <a:t>Conclusie?</a:t>
            </a:r>
            <a:endParaRPr lang="nl-BE" sz="2400" b="0" strike="noStrike" spc="-1">
              <a:latin typeface="Arial"/>
            </a:endParaRPr>
          </a:p>
          <a:p>
            <a:pPr marL="743040" lvl="1" indent="-284760">
              <a:lnSpc>
                <a:spcPct val="100000"/>
              </a:lnSpc>
              <a:spcBef>
                <a:spcPts val="400"/>
              </a:spcBef>
              <a:spcAft>
                <a:spcPts val="601"/>
              </a:spcAft>
              <a:buClr>
                <a:srgbClr val="1287C3"/>
              </a:buClr>
              <a:buSzPct val="145000"/>
              <a:buFont typeface="Arial"/>
              <a:buChar char="•"/>
            </a:pPr>
            <a:r>
              <a:rPr lang="nl-BE" sz="2000" b="0" strike="noStrike" spc="-1">
                <a:solidFill>
                  <a:srgbClr val="000000"/>
                </a:solidFill>
                <a:latin typeface="Calibri"/>
                <a:ea typeface="DejaVu Sans"/>
              </a:rPr>
              <a:t>Alle vlooien zitten op katten</a:t>
            </a:r>
            <a:endParaRPr lang="nl-BE" sz="2000" b="0" strike="noStrike" spc="-1">
              <a:latin typeface="Arial"/>
            </a:endParaRPr>
          </a:p>
          <a:p>
            <a:pPr marL="743040" lvl="1" indent="-284760">
              <a:lnSpc>
                <a:spcPct val="100000"/>
              </a:lnSpc>
              <a:spcBef>
                <a:spcPts val="400"/>
              </a:spcBef>
              <a:spcAft>
                <a:spcPts val="601"/>
              </a:spcAft>
              <a:buClr>
                <a:srgbClr val="1287C3"/>
              </a:buClr>
              <a:buSzPct val="145000"/>
              <a:buFont typeface="Arial"/>
              <a:buChar char="•"/>
            </a:pPr>
            <a:r>
              <a:rPr lang="nl-BE" sz="2000" b="0" strike="noStrike" spc="-1">
                <a:solidFill>
                  <a:srgbClr val="000000"/>
                </a:solidFill>
                <a:latin typeface="Calibri"/>
                <a:ea typeface="DejaVu Sans"/>
              </a:rPr>
              <a:t>Alle katten hebben rode vlooien</a:t>
            </a:r>
            <a:endParaRPr lang="nl-BE" sz="2000" b="0" strike="noStrike" spc="-1">
              <a:latin typeface="Arial"/>
            </a:endParaRPr>
          </a:p>
          <a:p>
            <a:pPr marL="743040" lvl="1" indent="-284760">
              <a:lnSpc>
                <a:spcPct val="100000"/>
              </a:lnSpc>
              <a:spcBef>
                <a:spcPts val="400"/>
              </a:spcBef>
              <a:spcAft>
                <a:spcPts val="601"/>
              </a:spcAft>
              <a:buClr>
                <a:srgbClr val="1287C3"/>
              </a:buClr>
              <a:buSzPct val="145000"/>
              <a:buFont typeface="Arial"/>
              <a:buChar char="•"/>
            </a:pPr>
            <a:r>
              <a:rPr lang="nl-BE" sz="2000" b="0" strike="noStrike" spc="-1">
                <a:solidFill>
                  <a:srgbClr val="000000"/>
                </a:solidFill>
                <a:latin typeface="Calibri"/>
                <a:ea typeface="DejaVu Sans"/>
              </a:rPr>
              <a:t>Zwarte vlooien zitten soms op katten</a:t>
            </a:r>
            <a:endParaRPr lang="nl-BE" sz="2000" b="0" strike="noStrike" spc="-1">
              <a:latin typeface="Arial"/>
            </a:endParaRPr>
          </a:p>
          <a:p>
            <a:pPr marL="743040" lvl="1" indent="-284760">
              <a:lnSpc>
                <a:spcPct val="100000"/>
              </a:lnSpc>
              <a:spcBef>
                <a:spcPts val="400"/>
              </a:spcBef>
              <a:spcAft>
                <a:spcPts val="601"/>
              </a:spcAft>
              <a:buClr>
                <a:srgbClr val="1287C3"/>
              </a:buClr>
              <a:buSzPct val="145000"/>
              <a:buFont typeface="Arial"/>
              <a:buChar char="•"/>
            </a:pPr>
            <a:r>
              <a:rPr lang="nl-BE" sz="2000" b="0" strike="noStrike" spc="-1">
                <a:solidFill>
                  <a:srgbClr val="000000"/>
                </a:solidFill>
                <a:latin typeface="Calibri"/>
                <a:ea typeface="DejaVu Sans"/>
              </a:rPr>
              <a:t>Honden hebben nooit rode vlooien</a:t>
            </a:r>
            <a:endParaRPr lang="nl-BE"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484280" y="6858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BE" sz="4000" b="0" strike="noStrike" spc="-1">
                <a:solidFill>
                  <a:srgbClr val="000000"/>
                </a:solidFill>
                <a:latin typeface="Calibri"/>
                <a:ea typeface="DejaVu Sans"/>
              </a:rPr>
              <a:t>Logisch redeneren</a:t>
            </a:r>
            <a:endParaRPr lang="nl-BE" sz="4000" b="0" strike="noStrike" spc="-1">
              <a:latin typeface="Arial"/>
            </a:endParaRPr>
          </a:p>
        </p:txBody>
      </p:sp>
      <p:sp>
        <p:nvSpPr>
          <p:cNvPr id="244" name="CustomShape 2"/>
          <p:cNvSpPr/>
          <p:nvPr/>
        </p:nvSpPr>
        <p:spPr>
          <a:xfrm>
            <a:off x="1484280" y="2666880"/>
            <a:ext cx="10018080" cy="31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720">
              <a:lnSpc>
                <a:spcPct val="100000"/>
              </a:lnSpc>
              <a:spcBef>
                <a:spcPts val="479"/>
              </a:spcBef>
              <a:spcAft>
                <a:spcPts val="601"/>
              </a:spcAft>
            </a:pPr>
            <a:r>
              <a:rPr lang="nl-BE" sz="2400" b="0" strike="noStrike" spc="-1">
                <a:solidFill>
                  <a:srgbClr val="000000"/>
                </a:solidFill>
                <a:latin typeface="Calibri"/>
                <a:ea typeface="DejaVu Sans"/>
              </a:rPr>
              <a:t>Antwoord: Alle katten hebben rode vlooien. </a:t>
            </a:r>
            <a:endParaRPr lang="nl-BE" sz="2400" b="0" strike="noStrike" spc="-1">
              <a:latin typeface="Arial"/>
            </a:endParaRPr>
          </a:p>
          <a:p>
            <a:pPr marL="720">
              <a:lnSpc>
                <a:spcPct val="100000"/>
              </a:lnSpc>
              <a:spcBef>
                <a:spcPts val="479"/>
              </a:spcBef>
              <a:spcAft>
                <a:spcPts val="601"/>
              </a:spcAft>
            </a:pPr>
            <a:r>
              <a:rPr lang="nl-BE" sz="2400" b="0" strike="noStrike" spc="-1">
                <a:solidFill>
                  <a:srgbClr val="000000"/>
                </a:solidFill>
                <a:latin typeface="Calibri"/>
                <a:ea typeface="DejaVu Sans"/>
              </a:rPr>
              <a:t>Immers: Alle katten hebben vlooien en alle vlooien zijn rood. De overige stellingen zijn niet of niet met zekerheid waar. Bijvoorbeeld omdat er ook vlooien op andere dieren kunnen zitten of omdat vlooien geen andere kleur kunnen zijn dan rood.</a:t>
            </a:r>
            <a:endParaRPr lang="nl-BE"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Logisch redeneren</a:t>
            </a:r>
            <a:endParaRPr lang="en-US" sz="4400" b="0" strike="noStrike" spc="-1">
              <a:solidFill>
                <a:srgbClr val="000000"/>
              </a:solidFill>
              <a:latin typeface="Arial"/>
            </a:endParaRPr>
          </a:p>
        </p:txBody>
      </p:sp>
      <p:sp>
        <p:nvSpPr>
          <p:cNvPr id="246" name="TextShape 2"/>
          <p:cNvSpPr txBox="1"/>
          <p:nvPr/>
        </p:nvSpPr>
        <p:spPr>
          <a:xfrm>
            <a:off x="1484280" y="2332080"/>
            <a:ext cx="10018080" cy="3407400"/>
          </a:xfrm>
          <a:prstGeom prst="rect">
            <a:avLst/>
          </a:prstGeom>
          <a:noFill/>
          <a:ln>
            <a:noFill/>
          </a:ln>
        </p:spPr>
        <p:txBody>
          <a:bodyPr lIns="0" tIns="0" rIns="0" bIns="0" anchor="ctr"/>
          <a:lstStyle/>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ea typeface="DejaVu Sans"/>
              </a:rPr>
              <a:t>Er liggen vier kaarten op tafel, elk met een letter en een cijfer op iedere zijde.</a:t>
            </a:r>
            <a:endParaRPr lang="en-US" sz="2400" b="0" strike="noStrike" spc="-1">
              <a:solidFill>
                <a:srgbClr val="000000"/>
              </a:solidFill>
              <a:latin typeface="Arial"/>
            </a:endParaRP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ea typeface="DejaVu Sans"/>
              </a:rPr>
              <a:t>Welke twee kaarten moet je omdraaien om de volgende bewering op juistheid te controleren:</a:t>
            </a:r>
            <a:endParaRPr lang="en-US" sz="2400" b="0" strike="noStrike" spc="-1">
              <a:solidFill>
                <a:srgbClr val="000000"/>
              </a:solidFill>
              <a:latin typeface="Arial"/>
            </a:endParaRPr>
          </a:p>
          <a:p>
            <a:pPr marL="457200">
              <a:lnSpc>
                <a:spcPct val="90000"/>
              </a:lnSpc>
              <a:spcBef>
                <a:spcPts val="499"/>
              </a:spcBef>
            </a:pPr>
            <a:r>
              <a:rPr lang="en-US" sz="2000" b="0" strike="noStrike" spc="-1">
                <a:solidFill>
                  <a:srgbClr val="000000"/>
                </a:solidFill>
                <a:latin typeface="Calibri"/>
                <a:ea typeface="DejaVu Sans"/>
              </a:rPr>
              <a:t>Van alle kaarten op tafel hebben die met een klinker op de ene zijde een even getal op de andere zijde?</a:t>
            </a:r>
            <a:endParaRPr lang="en-US" sz="2000" b="0" strike="noStrike" spc="-1">
              <a:solidFill>
                <a:srgbClr val="000000"/>
              </a:solidFill>
              <a:latin typeface="Arial"/>
            </a:endParaRPr>
          </a:p>
          <a:p>
            <a:pPr marL="457200">
              <a:lnSpc>
                <a:spcPct val="90000"/>
              </a:lnSpc>
              <a:spcBef>
                <a:spcPts val="499"/>
              </a:spcBef>
            </a:pPr>
            <a:endParaRPr lang="en-US" sz="2000" b="0" strike="noStrike" spc="-1">
              <a:solidFill>
                <a:srgbClr val="000000"/>
              </a:solidFill>
              <a:latin typeface="Arial"/>
            </a:endParaRPr>
          </a:p>
          <a:p>
            <a:pPr marL="457200">
              <a:lnSpc>
                <a:spcPct val="90000"/>
              </a:lnSpc>
              <a:spcBef>
                <a:spcPts val="499"/>
              </a:spcBef>
            </a:pPr>
            <a:endParaRPr lang="en-US" sz="2000" b="0" strike="noStrike" spc="-1">
              <a:solidFill>
                <a:srgbClr val="000000"/>
              </a:solidFill>
              <a:latin typeface="Arial"/>
            </a:endParaRPr>
          </a:p>
          <a:p>
            <a:pPr marL="457200">
              <a:lnSpc>
                <a:spcPct val="90000"/>
              </a:lnSpc>
              <a:spcBef>
                <a:spcPts val="499"/>
              </a:spcBef>
            </a:pPr>
            <a:endParaRPr lang="en-US" sz="2000" b="0" strike="noStrike" spc="-1">
              <a:solidFill>
                <a:srgbClr val="000000"/>
              </a:solidFill>
              <a:latin typeface="Arial"/>
            </a:endParaRPr>
          </a:p>
          <a:p>
            <a:pPr marL="457200">
              <a:lnSpc>
                <a:spcPct val="90000"/>
              </a:lnSpc>
              <a:spcBef>
                <a:spcPts val="499"/>
              </a:spcBef>
            </a:pPr>
            <a:endParaRPr lang="en-US" sz="2000" b="0" strike="noStrike" spc="-1">
              <a:solidFill>
                <a:srgbClr val="000000"/>
              </a:solidFill>
              <a:latin typeface="Arial"/>
            </a:endParaRPr>
          </a:p>
        </p:txBody>
      </p:sp>
      <p:pic>
        <p:nvPicPr>
          <p:cNvPr id="247" name="Picture 4"/>
          <p:cNvPicPr/>
          <p:nvPr/>
        </p:nvPicPr>
        <p:blipFill>
          <a:blip r:embed="rId2"/>
          <a:stretch/>
        </p:blipFill>
        <p:spPr>
          <a:xfrm>
            <a:off x="3528360" y="4628520"/>
            <a:ext cx="5925240" cy="2003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Logisch redeneren</a:t>
            </a:r>
            <a:endParaRPr lang="en-US" sz="4400" b="0" strike="noStrike" spc="-1">
              <a:solidFill>
                <a:srgbClr val="000000"/>
              </a:solidFill>
              <a:latin typeface="Arial"/>
            </a:endParaRPr>
          </a:p>
        </p:txBody>
      </p:sp>
      <p:sp>
        <p:nvSpPr>
          <p:cNvPr id="249" name="TextShape 2"/>
          <p:cNvSpPr txBox="1"/>
          <p:nvPr/>
        </p:nvSpPr>
        <p:spPr>
          <a:xfrm>
            <a:off x="1531440" y="2473200"/>
            <a:ext cx="10018080" cy="3078360"/>
          </a:xfrm>
          <a:prstGeom prst="rect">
            <a:avLst/>
          </a:prstGeom>
          <a:noFill/>
          <a:ln>
            <a:noFill/>
          </a:ln>
        </p:spPr>
        <p:txBody>
          <a:bodyPr lIns="0" tIns="0" rIns="0" bIns="0" anchor="ctr">
            <a:normAutofit/>
          </a:bodyPr>
          <a:lstStyle/>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ea typeface="DejaVu Sans"/>
              </a:rPr>
              <a:t>Antwoord:</a:t>
            </a:r>
            <a:endParaRPr lang="en-US" sz="2400" b="0" strike="noStrike" spc="-1">
              <a:solidFill>
                <a:srgbClr val="000000"/>
              </a:solidFill>
              <a:latin typeface="Arial"/>
            </a:endParaRPr>
          </a:p>
          <a:p>
            <a:pPr marL="457200">
              <a:lnSpc>
                <a:spcPct val="90000"/>
              </a:lnSpc>
              <a:spcBef>
                <a:spcPts val="499"/>
              </a:spcBef>
            </a:pPr>
            <a:r>
              <a:rPr lang="en-US" sz="2400" b="0" strike="noStrike" spc="-1">
                <a:solidFill>
                  <a:srgbClr val="000000"/>
                </a:solidFill>
                <a:latin typeface="Calibri"/>
                <a:ea typeface="DejaVu Sans"/>
              </a:rPr>
              <a:t>Kaart 'I': controleren of op de andere zijde inderdaad een even getal staat.</a:t>
            </a:r>
            <a:endParaRPr lang="en-US" sz="2400" b="0" strike="noStrike" spc="-1">
              <a:solidFill>
                <a:srgbClr val="000000"/>
              </a:solidFill>
              <a:latin typeface="Arial"/>
            </a:endParaRPr>
          </a:p>
          <a:p>
            <a:pPr marL="457200">
              <a:lnSpc>
                <a:spcPct val="90000"/>
              </a:lnSpc>
              <a:spcBef>
                <a:spcPts val="499"/>
              </a:spcBef>
            </a:pPr>
            <a:r>
              <a:rPr lang="en-US" sz="2400" b="0" strike="noStrike" spc="-1">
                <a:solidFill>
                  <a:srgbClr val="000000"/>
                </a:solidFill>
                <a:latin typeface="Calibri"/>
                <a:ea typeface="DejaVu Sans"/>
              </a:rPr>
              <a:t>Kaart '7': De enige manier om de bewering te ontkrachten, is door een kaart te vinden met een oneven getal en een klinker. Je moet deze dus omdraaien om er zeker van te zijn dat er geen klinker op de andere zijde staat.</a:t>
            </a:r>
            <a:endParaRPr lang="en-US" sz="2400" b="0" strike="noStrike" spc="-1">
              <a:solidFill>
                <a:srgbClr val="000000"/>
              </a:solidFill>
              <a:latin typeface="Arial"/>
            </a:endParaRPr>
          </a:p>
          <a:p>
            <a:pPr marL="457200">
              <a:lnSpc>
                <a:spcPct val="90000"/>
              </a:lnSpc>
              <a:spcBef>
                <a:spcPts val="499"/>
              </a:spcBef>
            </a:pPr>
            <a:r>
              <a:rPr lang="en-US" sz="2400" b="0" strike="noStrike" spc="-1">
                <a:solidFill>
                  <a:srgbClr val="000000"/>
                </a:solidFill>
                <a:latin typeface="Calibri"/>
                <a:ea typeface="DejaVu Sans"/>
              </a:rPr>
              <a:t>Er is namelijk niet gezegd dat een kaart met een even getal </a:t>
            </a:r>
            <a:r>
              <a:rPr lang="en-US" sz="2400" b="1" strike="noStrike" spc="-1">
                <a:solidFill>
                  <a:srgbClr val="000000"/>
                </a:solidFill>
                <a:latin typeface="Calibri"/>
                <a:ea typeface="DejaVu Sans"/>
              </a:rPr>
              <a:t>altijd </a:t>
            </a:r>
            <a:r>
              <a:rPr lang="en-US" sz="2400" b="0" strike="noStrike" spc="-1">
                <a:solidFill>
                  <a:srgbClr val="000000"/>
                </a:solidFill>
                <a:latin typeface="Calibri"/>
                <a:ea typeface="DejaVu Sans"/>
              </a:rPr>
              <a:t>een klinker moet bevatten en voor </a:t>
            </a:r>
            <a:r>
              <a:rPr lang="en-US" sz="2400" b="1" strike="noStrike" spc="-1">
                <a:solidFill>
                  <a:srgbClr val="000000"/>
                </a:solidFill>
                <a:latin typeface="Calibri"/>
                <a:ea typeface="DejaVu Sans"/>
              </a:rPr>
              <a:t>medeklinkers</a:t>
            </a:r>
            <a:r>
              <a:rPr lang="en-US" sz="2400" b="0" strike="noStrike" spc="-1">
                <a:solidFill>
                  <a:srgbClr val="000000"/>
                </a:solidFill>
                <a:latin typeface="Calibri"/>
                <a:ea typeface="DejaVu Sans"/>
              </a:rPr>
              <a:t> is er zelf geen eis.</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484280" y="685800"/>
            <a:ext cx="10018080" cy="1751760"/>
          </a:xfrm>
          <a:prstGeom prst="rect">
            <a:avLst/>
          </a:prstGeom>
          <a:noFill/>
          <a:ln>
            <a:noFill/>
          </a:ln>
        </p:spPr>
        <p:txBody>
          <a:bodyPr lIns="0" tIns="0" rIns="0" bIns="0" anchor="ctr"/>
          <a:lstStyle/>
          <a:p>
            <a:pPr algn="ctr">
              <a:lnSpc>
                <a:spcPct val="90000"/>
              </a:lnSpc>
            </a:pPr>
            <a:r>
              <a:rPr lang="en-US" sz="4400" b="0" strike="noStrike" spc="-1">
                <a:solidFill>
                  <a:srgbClr val="000000"/>
                </a:solidFill>
                <a:latin typeface="Calibri"/>
                <a:ea typeface="DejaVu Sans"/>
              </a:rPr>
              <a:t>Logica en programmeren</a:t>
            </a:r>
            <a:endParaRPr lang="en-US" sz="4400" b="0" strike="noStrike" spc="-1">
              <a:solidFill>
                <a:srgbClr val="000000"/>
              </a:solidFill>
              <a:latin typeface="Arial"/>
            </a:endParaRPr>
          </a:p>
        </p:txBody>
      </p:sp>
      <p:sp>
        <p:nvSpPr>
          <p:cNvPr id="251" name="TextShape 2"/>
          <p:cNvSpPr txBox="1"/>
          <p:nvPr/>
        </p:nvSpPr>
        <p:spPr>
          <a:xfrm>
            <a:off x="1531440" y="3065760"/>
            <a:ext cx="10018080" cy="2871360"/>
          </a:xfrm>
          <a:prstGeom prst="rect">
            <a:avLst/>
          </a:prstGeom>
          <a:noFill/>
          <a:ln>
            <a:noFill/>
          </a:ln>
        </p:spPr>
        <p:txBody>
          <a:bodyPr lIns="0" tIns="0" rIns="0" bIns="0" anchor="ctr"/>
          <a:lstStyle/>
          <a:p>
            <a:pPr marL="343080" indent="-342720">
              <a:lnSpc>
                <a:spcPct val="90000"/>
              </a:lnSpc>
              <a:spcBef>
                <a:spcPts val="1001"/>
              </a:spcBef>
              <a:buClr>
                <a:srgbClr val="000000"/>
              </a:buClr>
              <a:buFont typeface="Arial"/>
              <a:buChar char="•"/>
            </a:pPr>
            <a:r>
              <a:rPr lang="en-US" sz="2400" b="0" strike="noStrike" spc="-1">
                <a:solidFill>
                  <a:srgbClr val="000000"/>
                </a:solidFill>
                <a:latin typeface="Calibri"/>
                <a:ea typeface="DejaVu Sans"/>
              </a:rPr>
              <a:t>Het is belangrijk dat je tijdens het programmeren verbanden kan leggen</a:t>
            </a:r>
            <a:endParaRPr lang="en-US" sz="2400" b="0" strike="noStrike" spc="-1">
              <a:solidFill>
                <a:srgbClr val="000000"/>
              </a:solidFill>
              <a:latin typeface="Arial"/>
            </a:endParaRPr>
          </a:p>
          <a:p>
            <a:pPr marL="343080" indent="-342720">
              <a:lnSpc>
                <a:spcPct val="90000"/>
              </a:lnSpc>
              <a:spcBef>
                <a:spcPts val="1001"/>
              </a:spcBef>
              <a:buClr>
                <a:srgbClr val="000000"/>
              </a:buClr>
              <a:buFont typeface="Arial"/>
              <a:buChar char="•"/>
            </a:pPr>
            <a:r>
              <a:rPr lang="en-US" sz="2400" b="0" strike="noStrike" spc="-1">
                <a:solidFill>
                  <a:srgbClr val="000000"/>
                </a:solidFill>
                <a:latin typeface="Calibri"/>
                <a:ea typeface="DejaVu Sans"/>
              </a:rPr>
              <a:t>Kritisch denken: er niet van uit gaan dat een beschrijving/oplossing 100% correct is. Een probleem kan meerdere oplossingen hebben</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21</TotalTime>
  <Words>1106</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26</vt:i4>
      </vt:variant>
    </vt:vector>
  </HeadingPairs>
  <TitlesOfParts>
    <vt:vector size="35" baseType="lpstr">
      <vt:lpstr>Arial</vt:lpstr>
      <vt:lpstr>Calibri</vt:lpstr>
      <vt:lpstr>StarSymbol</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Lowie Delneste</cp:lastModifiedBy>
  <cp:revision>394</cp:revision>
  <dcterms:created xsi:type="dcterms:W3CDTF">2012-07-27T01:16:44Z</dcterms:created>
  <dcterms:modified xsi:type="dcterms:W3CDTF">2020-09-12T12:26:04Z</dcterms:modified>
  <dc:language>nl-BE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