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Klik om de dia te verplaatsen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nl-BE" sz="2000" spc="-1" strike="noStrike">
                <a:latin typeface="Arial"/>
              </a:rPr>
              <a:t>Klik om het formaat van de notities te bewerken</a:t>
            </a:r>
            <a:endParaRPr b="0" lang="nl-BE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nl-BE" sz="1400" spc="-1" strike="noStrike">
                <a:latin typeface="Times New Roman"/>
              </a:rPr>
              <a:t> 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nl-BE" sz="1400" spc="-1" strike="noStrike">
                <a:latin typeface="Times New Roman"/>
              </a:rPr>
              <a:t> 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nl-BE" sz="1400" spc="-1" strike="noStrike">
                <a:latin typeface="Times New Roman"/>
              </a:rPr>
              <a:t> </a:t>
            </a:r>
            <a:endParaRPr b="0" lang="nl-BE" sz="1400" spc="-1" strike="noStrike"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7DC07F-8CAA-4D04-895F-65CD649CCF73}" type="slidenum">
              <a:rPr b="0" lang="nl-BE" sz="1400" spc="-1" strike="noStrike">
                <a:latin typeface="Times New Roman"/>
              </a:rPr>
              <a:t>1</a:t>
            </a:fld>
            <a:endParaRPr b="0" lang="nl-B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E439E2-5D63-457D-86BA-9A7F886C5A63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87F94B-C2E7-4FAA-BBCA-5564565449BB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EA402A-97D9-4A5E-89DD-748BD78A2C2F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176D0C-93B7-4E7D-AE2C-71DE9AC24411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1C474F-62A7-4640-9413-FF6C9B1EDBBA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4CC790-4219-4D08-BBC7-D89E8715B05C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DB4DD6-EAF5-415D-AB7F-DD359D371207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&lt;getal&gt;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0871B2-7353-429D-ACFF-E279D637DAB6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563FEE-FD67-4F31-905F-ADF28B49BAAA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F667CC-6776-4528-B7F9-3EE9180EE8E3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FA9A24-C38C-42CC-AC56-B8885CCDEFCC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nl-BE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0D9A7A-BCE4-4A97-9D6B-B37B7659133A}" type="slidenum">
              <a:rPr b="0" lang="nl-B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nl-B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59152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611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2572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559152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611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2572200" y="2666880"/>
            <a:ext cx="8930520" cy="97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59152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611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2572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559152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611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2572200" y="2666880"/>
            <a:ext cx="8930520" cy="97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59152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611200" y="477756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2572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559152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8611200" y="5226840"/>
            <a:ext cx="28753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2572200" y="2666880"/>
            <a:ext cx="8930520" cy="978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86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148160" y="522684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7220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48160" y="4777560"/>
            <a:ext cx="435780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572200" y="5226840"/>
            <a:ext cx="8930520" cy="41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Klik om de stijl te bewerken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976314-8C6C-493D-9376-95B3C632A59C}" type="datetime1">
              <a:rPr b="0" lang="nl-BE" sz="1000" spc="-1" strike="noStrike">
                <a:solidFill>
                  <a:srgbClr val="000000"/>
                </a:solidFill>
                <a:latin typeface="Corbel"/>
              </a:rPr>
              <a:t>16/09/2018</a:t>
            </a:fld>
            <a:endParaRPr b="0" lang="nl-BE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186015-70E7-4AFB-A1A1-C577956E56FD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&lt;getal&gt;</a:t>
            </a:fld>
            <a:endParaRPr b="0" lang="nl-BE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Klik om de opmaak van de overzichtstekst te bewerken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Tweede overzichtsniveau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Derde overzichtsniveau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Vierde overzichtsniveau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Vijfde overzichtsniveau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Zesde overzichtsniveau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Zevende overzichtsniveau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Klik om de stijl te bewerken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Tekststijl van het model bewerken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Tweede niveau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Derde niveau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Vierde niveau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Vijfde niveau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3F47F4-A519-44B5-A875-420DEFEF4F67}" type="datetime1">
              <a:rPr b="0" lang="nl-BE" sz="1000" spc="-1" strike="noStrike">
                <a:solidFill>
                  <a:srgbClr val="000000"/>
                </a:solidFill>
                <a:latin typeface="Corbel"/>
              </a:rPr>
              <a:t>16/09/2018</a:t>
            </a:fld>
            <a:endParaRPr b="0" lang="nl-BE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8D789A-7773-4656-AA76-6137508FF0AF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4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8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Klik om de stijl te bewerken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9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Tekststijl van het model bewerken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3E0A17-8DDD-4614-81F8-B9898BD60DBA}" type="datetime1">
              <a:rPr b="0" lang="nl-BE" sz="1000" spc="-1" strike="noStrike">
                <a:solidFill>
                  <a:srgbClr val="000000"/>
                </a:solidFill>
                <a:latin typeface="Corbel"/>
              </a:rPr>
              <a:t>16/09/2018</a:t>
            </a:fld>
            <a:endParaRPr b="0" lang="nl-BE" sz="1000" spc="-1" strike="noStrike">
              <a:latin typeface="Times New Roman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nl-BE" sz="2400" spc="-1" strike="noStrike">
              <a:latin typeface="Times New Roman"/>
            </a:endParaRPr>
          </a:p>
        </p:txBody>
      </p:sp>
      <p:sp>
        <p:nvSpPr>
          <p:cNvPr id="114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7E0BE5-55CB-4DF6-827D-2D09C8950EFD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C#.net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nl-BE" sz="2100" spc="-1" strike="noStrike">
                <a:solidFill>
                  <a:srgbClr val="000000"/>
                </a:solidFill>
                <a:latin typeface="Corbel"/>
              </a:rPr>
              <a:t>Inleiding</a:t>
            </a:r>
            <a:endParaRPr b="0" lang="nl-BE" sz="21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BC714B-7BA4-4E6D-BBF7-AE29C58C2A34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C#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Uitspreken als 'C Sharp' 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Object georiënteerde taal (OOP)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Type-safe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Animal &lt;&gt; Dog / int &lt;&gt; string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Case-sensitive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Eindigen lijn met </a:t>
            </a: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;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4B3D080-384A-4E32-90FE-3B970359D502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9" name="Tijdelijke aanduiding voor inhoud 4" descr=""/>
          <p:cNvPicPr/>
          <p:nvPr/>
        </p:nvPicPr>
        <p:blipFill>
          <a:blip r:embed="rId1"/>
          <a:stretch/>
        </p:blipFill>
        <p:spPr>
          <a:xfrm>
            <a:off x="3158640" y="527040"/>
            <a:ext cx="6397200" cy="5727600"/>
          </a:xfrm>
          <a:prstGeom prst="rect">
            <a:avLst/>
          </a:prstGeom>
          <a:ln>
            <a:noFill/>
          </a:ln>
        </p:spPr>
      </p:pic>
      <p:sp>
        <p:nvSpPr>
          <p:cNvPr id="190" name="TextShape 2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30DAF5-5536-4ED8-95B5-8330B9C31356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Visual Studio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IDE -&gt; Integrated Development Environment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Schrijven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Debuggen (testen)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IntelliSense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Tab gebruiken!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93" name="Afbeelding 3" descr=""/>
          <p:cNvPicPr/>
          <p:nvPr/>
        </p:nvPicPr>
        <p:blipFill>
          <a:blip r:embed="rId1"/>
          <a:stretch/>
        </p:blipFill>
        <p:spPr>
          <a:xfrm>
            <a:off x="4242240" y="4627080"/>
            <a:ext cx="1628280" cy="847440"/>
          </a:xfrm>
          <a:prstGeom prst="rect">
            <a:avLst/>
          </a:prstGeom>
          <a:ln>
            <a:noFill/>
          </a:ln>
        </p:spPr>
      </p:pic>
      <p:sp>
        <p:nvSpPr>
          <p:cNvPr id="194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A2FCC0-DAB8-48D1-A764-4B2C2195A0A8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Visual Studio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Project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Programma (exe) of library (dll) -&gt; assembly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Bestaat uit objecten (klasse)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Solution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Verzameling van één of meerdere projecten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8FD4D2-D4A6-47DE-B207-ECCE4D38B802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Project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Kies een duidelijke naam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Achteraf hernoemen is delicaat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Kies de juiste .NET versie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Kies het juiste projecttype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298A25-D06E-4D79-BED0-FB6550E23D53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572200" y="2666880"/>
            <a:ext cx="8930520" cy="2109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Hello world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572200" y="4777560"/>
            <a:ext cx="8930520" cy="86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958EA1-9823-4D82-9AF6-427CED75BC1D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Algoritmes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Algoritme?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Een </a:t>
            </a:r>
            <a:r>
              <a:rPr b="1" lang="en-US" sz="2000" spc="-1" strike="noStrike">
                <a:solidFill>
                  <a:srgbClr val="000000"/>
                </a:solidFill>
                <a:latin typeface="Corbel"/>
              </a:rPr>
              <a:t>eindige 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reeks van instructies 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Leidt van een begintoestand naar een beoogd doel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Oplossen van een probleem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451D973-9EE3-4951-B8E3-E9B9272397D5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Algoritmes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Algoritme?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Stappen die zich herhalen (iteratie) om een taak te voltooien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Stappen die een beslissing vereisen (logica) om een taak te voltooien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376AFC-02F3-438E-B31F-725E9E378C96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Algoritmes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Voorbeeld: grootste gemene dele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r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Zolang a en b niet gelijk zijn: Trek van het grootste van de twee het andere af.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Zodra ze gelijk zijn, is de grootste gemene deler a (of b).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Corbel"/>
              </a:rPr>
              <a:t>Pseudocode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ggd(a,b)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a = b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   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a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else if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a &lt; b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   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ggd(a, b-a)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else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    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 ggd(a-b, b)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  </a:t>
            </a:r>
            <a:r>
              <a:rPr b="1" lang="en-US" sz="1400" spc="-1" strike="noStrike">
                <a:solidFill>
                  <a:srgbClr val="000000"/>
                </a:solidFill>
                <a:latin typeface="Corbel"/>
              </a:rPr>
              <a:t>end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00D7E25-5287-4A7B-B889-6191935BA856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8526240" y="938520"/>
            <a:ext cx="2533320" cy="569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.NET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Software framework van Microsoft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Niet enkel  C#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Cross-platform: desktop, web, mobile, ...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8B2BA93-F437-4B89-98AA-57B9FBA12D8A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.NET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Wat?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Geheugenmanagement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Type system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Development frameworks en technologieën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Uitgebreide standaardlibraries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015CBF-FDB3-485B-8364-8F83A5460988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.NET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.NET Framework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Enkel Windows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.NET Standard 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.NET Core (open-source)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Windows, Linux, MacOS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5AB40DE-7B22-4182-AF3E-185714519FEA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.NET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0" name="Afbeelding 3" descr=""/>
          <p:cNvPicPr/>
          <p:nvPr/>
        </p:nvPicPr>
        <p:blipFill>
          <a:blip r:embed="rId1"/>
          <a:stretch/>
        </p:blipFill>
        <p:spPr>
          <a:xfrm>
            <a:off x="2075760" y="1927800"/>
            <a:ext cx="8530920" cy="460260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7687F4-CAD2-40B2-AA7A-56FDF17A4364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.NET Standard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3" name="Tijdelijke aanduiding voor inhoud 4" descr=""/>
          <p:cNvPicPr/>
          <p:nvPr/>
        </p:nvPicPr>
        <p:blipFill>
          <a:blip r:embed="rId1"/>
          <a:stretch/>
        </p:blipFill>
        <p:spPr>
          <a:xfrm>
            <a:off x="2033280" y="1966680"/>
            <a:ext cx="8326440" cy="4492080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09BBEEE-D0A7-433F-A3D2-09AF1C477046}" type="slidenum">
              <a:rPr b="0" lang="nl-BE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nl-BE" sz="10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533</TotalTime>
  <Application>LibreOffice/6.0.5.2$Windows_X86_64 LibreOffice_project/54c8cbb85f300ac59db32fe8a675ff7683cd5a16</Application>
  <Words>540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2014-09-12T02:13:28Z</dcterms:created>
  <dc:creator> </dc:creator>
  <dc:description/>
  <dc:language>nl-BE</dc:language>
  <cp:lastModifiedBy/>
  <dcterms:modified xsi:type="dcterms:W3CDTF">2018-09-16T15:09:21Z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