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BE" sz="1800" spc="-1" strike="noStrike">
                <a:latin typeface="Arial"/>
              </a:rPr>
              <a:t>Klik om de opmaak van de titeltekst te bewerken</a:t>
            </a:r>
            <a:endParaRPr b="0" lang="nl-BE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latin typeface="Arial"/>
              </a:rPr>
              <a:t>Klik om de opmaak van de overzichtstekst te bewerken</a:t>
            </a:r>
            <a:endParaRPr b="0" lang="nl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latin typeface="Arial"/>
              </a:rPr>
              <a:t>Tweede overzichtsniveau</a:t>
            </a:r>
            <a:endParaRPr b="0" lang="nl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latin typeface="Arial"/>
              </a:rPr>
              <a:t>Derde overzichtsniveau</a:t>
            </a:r>
            <a:endParaRPr b="0" lang="nl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latin typeface="Arial"/>
              </a:rPr>
              <a:t>Vierde overzichtsniveau</a:t>
            </a:r>
            <a:endParaRPr b="0" lang="nl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Vijfde overzichtsniveau</a:t>
            </a:r>
            <a:endParaRPr b="0" lang="nl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Zesde overzichtsniveau</a:t>
            </a:r>
            <a:endParaRPr b="0" lang="nl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Zevende overzichtsniveau</a:t>
            </a:r>
            <a:endParaRPr b="0" lang="nl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BE" sz="4400" spc="-1" strike="noStrike">
                <a:latin typeface="Arial"/>
              </a:rPr>
              <a:t>Klik om de opmaak van de titeltekst te bewerken</a:t>
            </a:r>
            <a:endParaRPr b="0" lang="nl-BE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latin typeface="Arial"/>
              </a:rPr>
              <a:t>Klik om de opmaak van de overzichtstekst te bewerken</a:t>
            </a:r>
            <a:endParaRPr b="0" lang="nl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latin typeface="Arial"/>
              </a:rPr>
              <a:t>Tweede overzichtsniveau</a:t>
            </a:r>
            <a:endParaRPr b="0" lang="nl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latin typeface="Arial"/>
              </a:rPr>
              <a:t>Derde overzichtsniveau</a:t>
            </a:r>
            <a:endParaRPr b="0" lang="nl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latin typeface="Arial"/>
              </a:rPr>
              <a:t>Vierde overzichtsniveau</a:t>
            </a:r>
            <a:endParaRPr b="0" lang="nl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Vijfde overzichtsniveau</a:t>
            </a:r>
            <a:endParaRPr b="0" lang="nl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Zesde overzichtsniveau</a:t>
            </a:r>
            <a:endParaRPr b="0" lang="nl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Zevende overzichtsniveau</a:t>
            </a:r>
            <a:endParaRPr b="0" lang="nl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BE" sz="4400" spc="-1" strike="noStrike">
                <a:latin typeface="Arial"/>
              </a:rPr>
              <a:t>Klik om de opmaak van de titeltekst te bewerken</a:t>
            </a:r>
            <a:endParaRPr b="0" lang="nl-BE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latin typeface="Arial"/>
              </a:rPr>
              <a:t>Klik om de opmaak van de overzichtstekst te bewerken</a:t>
            </a:r>
            <a:endParaRPr b="0" lang="nl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latin typeface="Arial"/>
              </a:rPr>
              <a:t>Tweede overzichtsniveau</a:t>
            </a:r>
            <a:endParaRPr b="0" lang="nl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latin typeface="Arial"/>
              </a:rPr>
              <a:t>Derde overzichtsniveau</a:t>
            </a:r>
            <a:endParaRPr b="0" lang="nl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latin typeface="Arial"/>
              </a:rPr>
              <a:t>Vierde overzichtsniveau</a:t>
            </a:r>
            <a:endParaRPr b="0" lang="nl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Vijfde overzichtsniveau</a:t>
            </a:r>
            <a:endParaRPr b="0" lang="nl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Zesde overzichtsniveau</a:t>
            </a:r>
            <a:endParaRPr b="0" lang="nl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Zevende overzichtsniveau</a:t>
            </a:r>
            <a:endParaRPr b="0" lang="nl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43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BE" sz="4400" spc="-1" strike="noStrike">
                <a:latin typeface="Arial"/>
              </a:rPr>
              <a:t>Klik om de opmaak van de titeltekst te bewerken</a:t>
            </a:r>
            <a:endParaRPr b="0" lang="nl-BE" sz="4400" spc="-1" strike="noStrike">
              <a:latin typeface="Arial"/>
            </a:endParaRPr>
          </a:p>
        </p:txBody>
      </p:sp>
      <p:sp>
        <p:nvSpPr>
          <p:cNvPr id="15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latin typeface="Arial"/>
              </a:rPr>
              <a:t>Klik om de opmaak van de overzichtstekst te bewerken</a:t>
            </a:r>
            <a:endParaRPr b="0" lang="nl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latin typeface="Arial"/>
              </a:rPr>
              <a:t>Tweede overzichtsniveau</a:t>
            </a:r>
            <a:endParaRPr b="0" lang="nl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latin typeface="Arial"/>
              </a:rPr>
              <a:t>Derde overzichtsniveau</a:t>
            </a:r>
            <a:endParaRPr b="0" lang="nl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latin typeface="Arial"/>
              </a:rPr>
              <a:t>Vierde overzichtsniveau</a:t>
            </a:r>
            <a:endParaRPr b="0" lang="nl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Vijfde overzichtsniveau</a:t>
            </a:r>
            <a:endParaRPr b="0" lang="nl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Zesde overzichtsniveau</a:t>
            </a:r>
            <a:endParaRPr b="0" lang="nl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Zevende overzichtsniveau</a:t>
            </a:r>
            <a:endParaRPr b="0" lang="nl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88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BE" sz="4400" spc="-1" strike="noStrike">
                <a:latin typeface="Arial"/>
              </a:rPr>
              <a:t>Klik om de opmaak van de titeltekst te bewerken</a:t>
            </a:r>
            <a:endParaRPr b="0" lang="nl-BE" sz="4400" spc="-1" strike="noStrike">
              <a:latin typeface="Arial"/>
            </a:endParaRPr>
          </a:p>
        </p:txBody>
      </p:sp>
      <p:sp>
        <p:nvSpPr>
          <p:cNvPr id="1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3200" spc="-1" strike="noStrike">
                <a:latin typeface="Arial"/>
              </a:rPr>
              <a:t>Klik om de opmaak van de overzichtstekst te bewerken</a:t>
            </a:r>
            <a:endParaRPr b="0" lang="nl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latin typeface="Arial"/>
              </a:rPr>
              <a:t>Tweede overzichtsniveau</a:t>
            </a:r>
            <a:endParaRPr b="0" lang="nl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400" spc="-1" strike="noStrike">
                <a:latin typeface="Arial"/>
              </a:rPr>
              <a:t>Derde overzichtsniveau</a:t>
            </a:r>
            <a:endParaRPr b="0" lang="nl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latin typeface="Arial"/>
              </a:rPr>
              <a:t>Vierde overzichtsniveau</a:t>
            </a:r>
            <a:endParaRPr b="0" lang="nl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Vijfde overzichtsniveau</a:t>
            </a:r>
            <a:endParaRPr b="0" lang="nl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Zesde overzichtsniveau</a:t>
            </a:r>
            <a:endParaRPr b="0" lang="nl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latin typeface="Arial"/>
              </a:rPr>
              <a:t>Zevende overzichtsniveau</a:t>
            </a:r>
            <a:endParaRPr b="0" lang="nl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nl-BE" sz="6000" spc="-1" strike="noStrike">
                <a:solidFill>
                  <a:srgbClr val="000000"/>
                </a:solidFill>
                <a:latin typeface="Corbel"/>
              </a:rPr>
              <a:t>C#.net</a:t>
            </a:r>
            <a:endParaRPr b="0" lang="nl-BE" sz="6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15480" y="3996360"/>
            <a:ext cx="698688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nl-BE" sz="2100" spc="-1" strike="noStrike">
                <a:solidFill>
                  <a:srgbClr val="000000"/>
                </a:solidFill>
                <a:latin typeface="Corbel"/>
              </a:rPr>
              <a:t>Controlestructuren</a:t>
            </a:r>
            <a:endParaRPr b="0" lang="nl-BE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</a:t>
            </a:r>
            <a:br/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Nested loops zijn ook mogelijk!</a:t>
            </a: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</p:txBody>
      </p:sp>
      <p:pic>
        <p:nvPicPr>
          <p:cNvPr id="263" name="Afbeelding 4" descr=""/>
          <p:cNvPicPr/>
          <p:nvPr/>
        </p:nvPicPr>
        <p:blipFill>
          <a:blip r:embed="rId1"/>
          <a:stretch/>
        </p:blipFill>
        <p:spPr>
          <a:xfrm>
            <a:off x="1878840" y="3228480"/>
            <a:ext cx="5013720" cy="3093120"/>
          </a:xfrm>
          <a:prstGeom prst="rect">
            <a:avLst/>
          </a:prstGeom>
          <a:ln>
            <a:noFill/>
          </a:ln>
        </p:spPr>
      </p:pic>
      <p:pic>
        <p:nvPicPr>
          <p:cNvPr id="264" name="Afbeelding 5" descr=""/>
          <p:cNvPicPr/>
          <p:nvPr/>
        </p:nvPicPr>
        <p:blipFill>
          <a:blip r:embed="rId2"/>
          <a:stretch/>
        </p:blipFill>
        <p:spPr>
          <a:xfrm>
            <a:off x="7183440" y="3228480"/>
            <a:ext cx="4530600" cy="182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 </a:t>
            </a:r>
            <a:br/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Lus of iteratie (loop)</a:t>
            </a:r>
            <a:endParaRPr b="0" lang="nl-BE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Herhalen van één of meerdere statements</a:t>
            </a:r>
            <a:endParaRPr b="0" lang="nl-BE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Vb.: de getallen 1 tot en met 100 weergeven in de console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nl-BE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 </a:t>
            </a:r>
            <a:br/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For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loop</a:t>
            </a:r>
            <a:endParaRPr b="0" lang="nl-BE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for (init; test; controle) {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   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body;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}</a:t>
            </a:r>
            <a:endParaRPr b="0" lang="nl-BE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Begrensde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 herhaling</a:t>
            </a:r>
            <a:endParaRPr b="0" lang="nl-BE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Init: initialisatie van de teller</a:t>
            </a:r>
            <a:endParaRPr b="0" lang="nl-BE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Test: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lusvoorwaarde</a:t>
            </a:r>
            <a:endParaRPr b="0" lang="nl-BE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Controle: controlestatement </a:t>
            </a:r>
            <a:br/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Meestal ophogen teller</a:t>
            </a:r>
            <a:endParaRPr b="0" lang="nl-BE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nl-BE" sz="2400" spc="-1" strike="noStrike">
              <a:latin typeface="Arial"/>
            </a:endParaRPr>
          </a:p>
        </p:txBody>
      </p:sp>
      <p:pic>
        <p:nvPicPr>
          <p:cNvPr id="238" name="Afbeelding 5" descr=""/>
          <p:cNvPicPr/>
          <p:nvPr/>
        </p:nvPicPr>
        <p:blipFill>
          <a:blip r:embed="rId1"/>
          <a:stretch/>
        </p:blipFill>
        <p:spPr>
          <a:xfrm>
            <a:off x="5616000" y="2508480"/>
            <a:ext cx="3709440" cy="1854360"/>
          </a:xfrm>
          <a:prstGeom prst="rect">
            <a:avLst/>
          </a:prstGeom>
          <a:ln>
            <a:noFill/>
          </a:ln>
        </p:spPr>
      </p:pic>
      <p:pic>
        <p:nvPicPr>
          <p:cNvPr id="239" name="Picture 4" descr=""/>
          <p:cNvPicPr/>
          <p:nvPr/>
        </p:nvPicPr>
        <p:blipFill>
          <a:blip r:embed="rId2"/>
          <a:stretch/>
        </p:blipFill>
        <p:spPr>
          <a:xfrm>
            <a:off x="5616720" y="4562640"/>
            <a:ext cx="3685680" cy="121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 </a:t>
            </a:r>
            <a:br/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While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loop</a:t>
            </a:r>
            <a:endParaRPr b="0" lang="nl-BE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while ( condition ) {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    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body ;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}</a:t>
            </a:r>
            <a:endParaRPr b="0" lang="nl-BE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Herhaling met aanvangsvoorwaarde</a:t>
            </a:r>
            <a:endParaRPr b="0" lang="nl-BE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Body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wordt uitgevoerd zolang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conditie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 waar is</a:t>
            </a:r>
            <a:endParaRPr b="0" lang="nl-BE" sz="2400" spc="-1" strike="noStrike">
              <a:latin typeface="Arial"/>
            </a:endParaRPr>
          </a:p>
        </p:txBody>
      </p:sp>
      <p:pic>
        <p:nvPicPr>
          <p:cNvPr id="242" name="Afbeelding 5" descr=""/>
          <p:cNvPicPr/>
          <p:nvPr/>
        </p:nvPicPr>
        <p:blipFill>
          <a:blip r:embed="rId1"/>
          <a:stretch/>
        </p:blipFill>
        <p:spPr>
          <a:xfrm>
            <a:off x="8100360" y="2438280"/>
            <a:ext cx="3060000" cy="1783440"/>
          </a:xfrm>
          <a:prstGeom prst="rect">
            <a:avLst/>
          </a:prstGeom>
          <a:ln>
            <a:noFill/>
          </a:ln>
        </p:spPr>
      </p:pic>
      <p:pic>
        <p:nvPicPr>
          <p:cNvPr id="243" name="Picture 4" descr=""/>
          <p:cNvPicPr/>
          <p:nvPr/>
        </p:nvPicPr>
        <p:blipFill>
          <a:blip r:embed="rId2"/>
          <a:stretch/>
        </p:blipFill>
        <p:spPr>
          <a:xfrm>
            <a:off x="8101080" y="4286160"/>
            <a:ext cx="3002040" cy="210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 </a:t>
            </a:r>
            <a:br/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While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loop</a:t>
            </a:r>
            <a:endParaRPr b="0" lang="nl-BE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while ( condition ) {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    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body ;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}</a:t>
            </a:r>
            <a:endParaRPr b="0" lang="nl-BE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Herhaling met aanvangsvoorwaarde</a:t>
            </a:r>
            <a:endParaRPr b="0" lang="nl-BE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Body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wordt uitgevoerd zolang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conditie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 waar is</a:t>
            </a:r>
            <a:endParaRPr b="0" lang="nl-BE" sz="2400" spc="-1" strike="noStrike">
              <a:latin typeface="Arial"/>
            </a:endParaRPr>
          </a:p>
        </p:txBody>
      </p:sp>
      <p:pic>
        <p:nvPicPr>
          <p:cNvPr id="246" name="Afbeelding 5" descr=""/>
          <p:cNvPicPr/>
          <p:nvPr/>
        </p:nvPicPr>
        <p:blipFill>
          <a:blip r:embed="rId1"/>
          <a:stretch/>
        </p:blipFill>
        <p:spPr>
          <a:xfrm>
            <a:off x="8100360" y="2438280"/>
            <a:ext cx="3060000" cy="1783440"/>
          </a:xfrm>
          <a:prstGeom prst="rect">
            <a:avLst/>
          </a:prstGeom>
          <a:ln>
            <a:noFill/>
          </a:ln>
        </p:spPr>
      </p:pic>
      <p:pic>
        <p:nvPicPr>
          <p:cNvPr id="247" name="Picture 4" descr=""/>
          <p:cNvPicPr/>
          <p:nvPr/>
        </p:nvPicPr>
        <p:blipFill>
          <a:blip r:embed="rId2"/>
          <a:stretch/>
        </p:blipFill>
        <p:spPr>
          <a:xfrm>
            <a:off x="8101080" y="4286160"/>
            <a:ext cx="3002040" cy="210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 </a:t>
            </a:r>
            <a:br/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While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loop</a:t>
            </a:r>
            <a:endParaRPr b="0" lang="nl-BE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while ( condition ) {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    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body ;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}</a:t>
            </a:r>
            <a:endParaRPr b="0" lang="nl-BE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Herhaling met aanvangsvoorwaarde</a:t>
            </a:r>
            <a:endParaRPr b="0" lang="nl-BE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Body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wordt uitgevoerd zolang </a:t>
            </a: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conditie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 waar is</a:t>
            </a:r>
            <a:endParaRPr b="0" lang="nl-BE" sz="2400" spc="-1" strike="noStrike">
              <a:latin typeface="Arial"/>
            </a:endParaRPr>
          </a:p>
        </p:txBody>
      </p:sp>
      <p:pic>
        <p:nvPicPr>
          <p:cNvPr id="250" name="Afbeelding 5" descr=""/>
          <p:cNvPicPr/>
          <p:nvPr/>
        </p:nvPicPr>
        <p:blipFill>
          <a:blip r:embed="rId1"/>
          <a:stretch/>
        </p:blipFill>
        <p:spPr>
          <a:xfrm>
            <a:off x="8100360" y="2438280"/>
            <a:ext cx="3060000" cy="1783440"/>
          </a:xfrm>
          <a:prstGeom prst="rect">
            <a:avLst/>
          </a:prstGeom>
          <a:ln>
            <a:noFill/>
          </a:ln>
        </p:spPr>
      </p:pic>
      <p:pic>
        <p:nvPicPr>
          <p:cNvPr id="251" name="Picture 4" descr=""/>
          <p:cNvPicPr/>
          <p:nvPr/>
        </p:nvPicPr>
        <p:blipFill>
          <a:blip r:embed="rId2"/>
          <a:stretch/>
        </p:blipFill>
        <p:spPr>
          <a:xfrm>
            <a:off x="8101080" y="4286160"/>
            <a:ext cx="3002040" cy="210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 </a:t>
            </a:r>
            <a:br/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Do-while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 loop</a:t>
            </a:r>
            <a:endParaRPr b="0" lang="nl-BE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do {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    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body ;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}</a:t>
            </a: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while ( condition ) ;</a:t>
            </a:r>
            <a:endParaRPr b="0" lang="nl-BE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Herhaling met afbreekvoorwaarde</a:t>
            </a:r>
            <a:endParaRPr b="0" lang="nl-BE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400" spc="-1" strike="noStrike">
                <a:solidFill>
                  <a:srgbClr val="000000"/>
                </a:solidFill>
                <a:latin typeface="Corbel"/>
              </a:rPr>
              <a:t>Body </a:t>
            </a: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wordt minstens één keer uitgevoerd</a:t>
            </a:r>
            <a:endParaRPr b="0" lang="nl-BE" sz="2400" spc="-1" strike="noStrike">
              <a:latin typeface="Arial"/>
            </a:endParaRPr>
          </a:p>
        </p:txBody>
      </p:sp>
      <p:pic>
        <p:nvPicPr>
          <p:cNvPr id="254" name="Afbeelding 4" descr=""/>
          <p:cNvPicPr/>
          <p:nvPr/>
        </p:nvPicPr>
        <p:blipFill>
          <a:blip r:embed="rId1"/>
          <a:stretch/>
        </p:blipFill>
        <p:spPr>
          <a:xfrm>
            <a:off x="7682400" y="2438280"/>
            <a:ext cx="2086200" cy="1963440"/>
          </a:xfrm>
          <a:prstGeom prst="rect">
            <a:avLst/>
          </a:prstGeom>
          <a:ln>
            <a:noFill/>
          </a:ln>
        </p:spPr>
      </p:pic>
      <p:pic>
        <p:nvPicPr>
          <p:cNvPr id="255" name="Picture 6" descr=""/>
          <p:cNvPicPr/>
          <p:nvPr/>
        </p:nvPicPr>
        <p:blipFill>
          <a:blip r:embed="rId2"/>
          <a:stretch/>
        </p:blipFill>
        <p:spPr>
          <a:xfrm>
            <a:off x="7682040" y="4583160"/>
            <a:ext cx="2876400" cy="192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 </a:t>
            </a:r>
            <a:br/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0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3768480" y="2286720"/>
            <a:ext cx="5807160" cy="43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l-BE" sz="4000" spc="-1" strike="noStrike">
                <a:solidFill>
                  <a:srgbClr val="000000"/>
                </a:solidFill>
                <a:latin typeface="Corbel"/>
              </a:rPr>
              <a:t>Controlestructuren</a:t>
            </a:r>
            <a:br/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Lussen</a:t>
            </a:r>
            <a:endParaRPr b="0" lang="nl-BE" sz="2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orbel"/>
              </a:rPr>
              <a:t>Onderbreken van lussen</a:t>
            </a:r>
            <a:endParaRPr b="0" lang="nl-BE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000" spc="-1" strike="noStrike">
                <a:solidFill>
                  <a:srgbClr val="000000"/>
                </a:solidFill>
                <a:latin typeface="Corbel"/>
              </a:rPr>
              <a:t>Break;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 -&gt; stopt het uitvoeren van de huidige lus </a:t>
            </a:r>
            <a:endParaRPr b="0" lang="nl-BE" sz="20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nl-BE" sz="1800" spc="-1" strike="noStrike">
                <a:solidFill>
                  <a:srgbClr val="000000"/>
                </a:solidFill>
                <a:latin typeface="Corbel"/>
              </a:rPr>
              <a:t>Net als het switch statement</a:t>
            </a:r>
            <a:endParaRPr b="0" lang="nl-BE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nl-BE" sz="2000" spc="-1" strike="noStrike">
                <a:solidFill>
                  <a:srgbClr val="000000"/>
                </a:solidFill>
                <a:latin typeface="Corbel"/>
              </a:rPr>
              <a:t>Continue; </a:t>
            </a:r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-&gt; Stopt de huidige iteratie en </a:t>
            </a:r>
            <a:br/>
            <a:r>
              <a:rPr b="0" lang="nl-BE" sz="2000" spc="-1" strike="noStrike">
                <a:solidFill>
                  <a:srgbClr val="000000"/>
                </a:solidFill>
                <a:latin typeface="Corbel"/>
              </a:rPr>
              <a:t>start de volgende iteratie van de huidige lus</a:t>
            </a:r>
            <a:endParaRPr b="0" lang="nl-B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nl-BE" sz="2000" spc="-1" strike="noStrike">
              <a:latin typeface="Arial"/>
            </a:endParaRPr>
          </a:p>
        </p:txBody>
      </p:sp>
      <p:pic>
        <p:nvPicPr>
          <p:cNvPr id="260" name="Afbeelding 3" descr=""/>
          <p:cNvPicPr/>
          <p:nvPr/>
        </p:nvPicPr>
        <p:blipFill>
          <a:blip r:embed="rId1"/>
          <a:stretch/>
        </p:blipFill>
        <p:spPr>
          <a:xfrm>
            <a:off x="7593840" y="2438280"/>
            <a:ext cx="4322160" cy="38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69</TotalTime>
  <Application>LibreOffice/6.0.5.2$Windows_X86_64 LibreOffice_project/54c8cbb85f300ac59db32fe8a675ff7683cd5a16</Application>
  <Words>140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nl-BE</dc:language>
  <cp:lastModifiedBy/>
  <dcterms:modified xsi:type="dcterms:W3CDTF">2019-10-20T12:51:37Z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