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notes'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E9B4896-9959-4802-899F-2B2489F21E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3D4813-62B5-4A87-8C7A-542245B90B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2640" cy="6860520"/>
            <a:chOff x="546120" y="-4680"/>
            <a:chExt cx="5012640" cy="68605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1640" cy="27806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2840" cy="26712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1720" cy="42728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0000" cy="41634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520" cy="41680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360" cy="42778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4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928240" y="1380240"/>
            <a:ext cx="857232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  <a:ea typeface="DejaVu Sans"/>
              </a:rPr>
              <a:t>C#.net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15480" y="3996360"/>
            <a:ext cx="6985440" cy="13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en types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484280" y="2666880"/>
            <a:ext cx="10016640" cy="35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Getallen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Gehele getallen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Rationale getallen (kommagetallen)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Negatieve en positieve getallen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Financiële getallen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Assigned (positief en negatief)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Unassigned (enkel positief)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Te grote of kleine waarde voor het type -&gt;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OutOfRangeException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Teken veranderen: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+x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-y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Product en deling: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 * y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 / y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Som en verschil: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 + y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 – y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Rest na deling: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 % y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Gehele deling: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 \ y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Verhoog met 1: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x++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Verminder met 1: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x--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Zelfde volgorde als in wiskunde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Vermenigvuldigen, delen en rest hebben voorrang op op- en aftellen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Expressie wordt uitgevoerd van links naar rechts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Vb.: 1+2+3-4 wordt uitgevoerd als ((1+2)+3)-4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Belangrijk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!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int x / int y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resulteert in een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int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als uitkomst, zonder komma!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Als beide variabelen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hetzelfde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type hebben, dan is de uitkomst ook van dat type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Vb.: int/int → int; double/double → double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Als beide variabelen een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verschillend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type hebben, promoot de compiler de waarde van het kleinere type naar het grotere type (impliciete conversie) en is de uitkomst in het grotere type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Vb.: 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int/double → double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Vb.: 1/2 → 0, 1.0/2.0 → 0.5, 1.0/2 → 0.5, 1/2.0 → 0.5.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1484280" y="2666880"/>
          <a:ext cx="10000440" cy="360000"/>
        </p:xfrm>
        <a:graphic>
          <a:graphicData uri="http://schemas.openxmlformats.org/drawingml/2006/table">
            <a:tbl>
              <a:tblPr/>
              <a:tblGrid>
                <a:gridCol w="1209600"/>
                <a:gridCol w="2000160"/>
                <a:gridCol w="679104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Example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Operation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2 + 3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int 2 + int 3 → int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double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2.2 + 3.3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double 2.2 + double 3.3 → double 5.5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mix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2 + 3.3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int 2 + double 3.3 → double 2.0 + double 3.3 → double 5.3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1 /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int 1 / int 2 → int 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double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1.0 / 2.0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double 1.0 / double 2.0 → double 0.5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mix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1 / 2.0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int 1 / double 2.0 → double 1.0 + double 2.0 → double 0.5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Overflow/underflow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Bij overschreiden bereik van het type -&gt; terug bij kleinste waarde starten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Verantwoordelijkheid controle ligt bij programmeur!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30" name="Picture 6" descr=""/>
          <p:cNvPicPr/>
          <p:nvPr/>
        </p:nvPicPr>
        <p:blipFill>
          <a:blip r:embed="rId1"/>
          <a:stretch/>
        </p:blipFill>
        <p:spPr>
          <a:xfrm>
            <a:off x="2286000" y="4456800"/>
            <a:ext cx="5413680" cy="12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429200" y="221940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Samengestelde assignment operator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33" name="Table 3"/>
          <p:cNvGraphicFramePr/>
          <p:nvPr/>
        </p:nvGraphicFramePr>
        <p:xfrm>
          <a:off x="1505160" y="3086280"/>
          <a:ext cx="9752400" cy="360000"/>
        </p:xfrm>
        <a:graphic>
          <a:graphicData uri="http://schemas.openxmlformats.org/drawingml/2006/table">
            <a:tbl>
              <a:tblPr/>
              <a:tblGrid>
                <a:gridCol w="1523880"/>
                <a:gridCol w="1952280"/>
                <a:gridCol w="3724200"/>
                <a:gridCol w="255240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Usage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Example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var =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Assign the value of the LHS to the variable at the RHS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 = 5;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+=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var +=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same as var = var +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 += 5; same as x = x + 5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-=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var -=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same as var = var -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 -= 5; same as x = x - 5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*=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var *=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same as var = var *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 *= 5; same as x = x *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/=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var /=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same as var = var /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 /= 5; same as x = x /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%=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var %=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same as var = var % 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 %= 5; same as x = x %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Rekenkundige operatoren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Increment / decrement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36" name="Table 3"/>
          <p:cNvGraphicFramePr/>
          <p:nvPr/>
        </p:nvGraphicFramePr>
        <p:xfrm>
          <a:off x="1447920" y="3552840"/>
          <a:ext cx="9743400" cy="360000"/>
        </p:xfrm>
        <a:graphic>
          <a:graphicData uri="http://schemas.openxmlformats.org/drawingml/2006/table">
            <a:tbl>
              <a:tblPr/>
              <a:tblGrid>
                <a:gridCol w="1819080"/>
                <a:gridCol w="3247920"/>
                <a:gridCol w="467676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Example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x++; ++x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Increment by 1, same as x +=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--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x--; --x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Decrement by 1, same as x -=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omzetten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Omzetten of converteren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Impliciete conversie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Expliciete conversie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omzetten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Impliciet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De compiler doet het voor ons, we moeten geen conversie specifiëren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41" name="Picture 4" descr=""/>
          <p:cNvPicPr/>
          <p:nvPr/>
        </p:nvPicPr>
        <p:blipFill>
          <a:blip r:embed="rId1"/>
          <a:stretch/>
        </p:blipFill>
        <p:spPr>
          <a:xfrm>
            <a:off x="1819440" y="3895560"/>
            <a:ext cx="5777640" cy="12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Heeft een type =&gt;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type-safe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Hoofdlettergevoelig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Bewaard data om later te gebruiken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Naam: verwijzing naar adres in het RAM-geheugen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omzetten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Expliciet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Van getal naar getal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Van type X naar type Y, waarbij de waarde van type X niet past in type Y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We moeten de conversie specifiëren</a:t>
            </a:r>
            <a:endParaRPr b="0" lang="en-US" sz="18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 compiler kan dit niet zelf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4" name="Picture 5" descr=""/>
          <p:cNvPicPr/>
          <p:nvPr/>
        </p:nvPicPr>
        <p:blipFill>
          <a:blip r:embed="rId1"/>
          <a:stretch/>
        </p:blipFill>
        <p:spPr>
          <a:xfrm>
            <a:off x="6571080" y="3674520"/>
            <a:ext cx="5257440" cy="287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omzetten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Expliciet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Van getal naar tekst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Via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.ToString()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7" name="Picture 4" descr=""/>
          <p:cNvPicPr/>
          <p:nvPr/>
        </p:nvPicPr>
        <p:blipFill>
          <a:blip r:embed="rId1"/>
          <a:stretch/>
        </p:blipFill>
        <p:spPr>
          <a:xfrm>
            <a:off x="1829160" y="4270320"/>
            <a:ext cx="4804200" cy="119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omzetten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Expliciet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Van tekst naar getal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Via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type.Parse("")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0" name="Picture 5" descr=""/>
          <p:cNvPicPr/>
          <p:nvPr/>
        </p:nvPicPr>
        <p:blipFill>
          <a:blip r:embed="rId1"/>
          <a:stretch/>
        </p:blipFill>
        <p:spPr>
          <a:xfrm>
            <a:off x="1810080" y="4272480"/>
            <a:ext cx="5538240" cy="92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Logische variabelen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Bool: ja of neen 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True: 1 -&gt; ja</a:t>
            </a:r>
            <a:endParaRPr b="0" lang="en-US" sz="18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False: 0 -&gt; neen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Relationele operatoren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1484280" y="2666880"/>
          <a:ext cx="9999360" cy="360000"/>
        </p:xfrm>
        <a:graphic>
          <a:graphicData uri="http://schemas.openxmlformats.org/drawingml/2006/table">
            <a:tbl>
              <a:tblPr/>
              <a:tblGrid>
                <a:gridCol w="1885680"/>
                <a:gridCol w="3105000"/>
                <a:gridCol w="2504520"/>
                <a:gridCol w="250452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Usage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Example (x=5, y=8)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==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(x == y) → 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!=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Not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!=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(x != y) → 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Greater 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&gt;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(x &gt; y) → 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&gt;=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Greater than or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&gt;=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(x &gt;= 5) → 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&lt;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Less 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&lt;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(y &lt; 8) → 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&lt;=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Less than or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&gt;=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(y &lt;= 8) → 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Logische operatoren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1484280" y="2666880"/>
          <a:ext cx="10017720" cy="360000"/>
        </p:xfrm>
        <a:graphic>
          <a:graphicData uri="http://schemas.openxmlformats.org/drawingml/2006/table">
            <a:tbl>
              <a:tblPr/>
              <a:tblGrid>
                <a:gridCol w="3339360"/>
                <a:gridCol w="3339360"/>
                <a:gridCol w="333936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Usage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&amp;&amp;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Logical 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&amp;&amp;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||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Logical 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expr1 || expr2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Logical 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!expr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Logische operatoren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1810080" y="2666880"/>
          <a:ext cx="3650040" cy="360000"/>
        </p:xfrm>
        <a:graphic>
          <a:graphicData uri="http://schemas.openxmlformats.org/drawingml/2006/table">
            <a:tbl>
              <a:tblPr/>
              <a:tblGrid>
                <a:gridCol w="1216800"/>
                <a:gridCol w="1216800"/>
                <a:gridCol w="121680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AND (&amp;&amp;)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Table 3"/>
          <p:cNvGraphicFramePr/>
          <p:nvPr/>
        </p:nvGraphicFramePr>
        <p:xfrm>
          <a:off x="6354360" y="2695680"/>
          <a:ext cx="3656520" cy="36000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896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OR (||)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Table 4"/>
          <p:cNvGraphicFramePr/>
          <p:nvPr/>
        </p:nvGraphicFramePr>
        <p:xfrm>
          <a:off x="1752840" y="4467240"/>
          <a:ext cx="3656880" cy="64044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932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NOT (!)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20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rbe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4706280" y="3842280"/>
            <a:ext cx="60937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Teksten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Char: één teken-&gt;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'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'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'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'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'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'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Enkele aanhalingstekens (')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String: combinatie letters, cijfers en tekens -&gt;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abc123$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"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Dubbele aanhalingstekens (")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Teksten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Verschillende </a:t>
            </a:r>
            <a:r>
              <a:rPr b="0" i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strings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samenvoegen tot één </a:t>
            </a:r>
            <a:r>
              <a:rPr b="0" i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string? =&gt;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Concateneren 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+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1"/>
          <a:stretch/>
        </p:blipFill>
        <p:spPr>
          <a:xfrm>
            <a:off x="2572200" y="4400640"/>
            <a:ext cx="4851360" cy="10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Datum en tijd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DateTime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Ticks sinds begin 1/01/0001 (nanoseconden)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Aanmaken van de variabele =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declareren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Eerste keer toewijzen van een waarde =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initializeren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9" name="Picture 6" descr=""/>
          <p:cNvPicPr/>
          <p:nvPr/>
        </p:nvPicPr>
        <p:blipFill>
          <a:blip r:embed="rId1"/>
          <a:stretch/>
        </p:blipFill>
        <p:spPr>
          <a:xfrm>
            <a:off x="1857600" y="4381560"/>
            <a:ext cx="7515360" cy="6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class &lt;&gt; keyword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String &lt;&gt; string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Int32 &lt;&gt; int 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UInt32 &lt;&gt; uint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Double &lt;&gt; double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Standaardwaarde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Getallen: </a:t>
            </a:r>
            <a:r>
              <a:rPr b="0" i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0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Teksten: </a:t>
            </a:r>
            <a:r>
              <a:rPr b="0" i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null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Logische variabelen: </a:t>
            </a:r>
            <a:r>
              <a:rPr b="0" i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false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Datum en tijd: </a:t>
            </a:r>
            <a:r>
              <a:rPr b="0" i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1/01/0001 12:00:00 am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Null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 heeft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geen 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waarde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Nullable (null waarde)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Getallen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Logische variabelen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Datum en tijd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Teksten zijn reeds nullable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Mogelijk via '</a:t>
            </a:r>
            <a:r>
              <a:rPr b="1" i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?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' of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Nullable&lt;</a:t>
            </a:r>
            <a:r>
              <a:rPr b="1" i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&gt;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75" name="Picture 4" descr=""/>
          <p:cNvPicPr/>
          <p:nvPr/>
        </p:nvPicPr>
        <p:blipFill>
          <a:blip r:embed="rId1"/>
          <a:stretch/>
        </p:blipFill>
        <p:spPr>
          <a:xfrm>
            <a:off x="6306480" y="2666880"/>
            <a:ext cx="4446000" cy="22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Constante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variabele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Waarde wordt bepaald bij declaratie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Waarde kan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niet 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aangepast worden tijdens het uitvoeren van het programma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Klasse variabele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Naamgeving: hoofdletters met _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Vb.: MIN_VALUE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78" name="Picture 4" descr=""/>
          <p:cNvPicPr/>
          <p:nvPr/>
        </p:nvPicPr>
        <p:blipFill>
          <a:blip r:embed="rId1"/>
          <a:stretch/>
        </p:blipFill>
        <p:spPr>
          <a:xfrm>
            <a:off x="2210040" y="5514840"/>
            <a:ext cx="6951960" cy="40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Value vs Reference 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Picture 284" descr=""/>
          <p:cNvPicPr/>
          <p:nvPr/>
        </p:nvPicPr>
        <p:blipFill>
          <a:blip r:embed="rId1"/>
          <a:stretch/>
        </p:blipFill>
        <p:spPr>
          <a:xfrm>
            <a:off x="3744000" y="2363400"/>
            <a:ext cx="4827600" cy="382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Value vs Reference types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Value types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Bevatten hun waarde 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Voorbeelden: int, double, char, …</a:t>
            </a:r>
            <a:endParaRPr b="0" lang="en-US" sz="24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Waarde in variabele toewijzen aan een nieuwe variabele → waarde wordt gekopieerd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Reference types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Bevatten een referentie naar hun waarde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Voorbeelden: classes, arrays, …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Waarde in variabele toewijzen aan een nieuwe variabele → referentie wordt gekopieerd. 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String: reference type met value type eigenschappen.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Boxing en unboxing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484280" y="2459880"/>
            <a:ext cx="10016640" cy="33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-&gt; meest algemene type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Value type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-&gt; waarde wordt bewaard in eigen geheugenadres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Boxing: converteren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value type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naar het type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Unboxing: converteren van type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object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naar het juiste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value type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6" name="Picture 4" descr=""/>
          <p:cNvPicPr/>
          <p:nvPr/>
        </p:nvPicPr>
        <p:blipFill>
          <a:blip r:embed="rId1"/>
          <a:stretch/>
        </p:blipFill>
        <p:spPr>
          <a:xfrm>
            <a:off x="1905480" y="4122720"/>
            <a:ext cx="2827800" cy="1006200"/>
          </a:xfrm>
          <a:prstGeom prst="rect">
            <a:avLst/>
          </a:prstGeom>
          <a:ln>
            <a:noFill/>
          </a:ln>
        </p:spPr>
      </p:pic>
      <p:pic>
        <p:nvPicPr>
          <p:cNvPr id="287" name="Picture 6" descr=""/>
          <p:cNvPicPr/>
          <p:nvPr/>
        </p:nvPicPr>
        <p:blipFill>
          <a:blip r:embed="rId2"/>
          <a:stretch/>
        </p:blipFill>
        <p:spPr>
          <a:xfrm>
            <a:off x="1905480" y="5657760"/>
            <a:ext cx="3565080" cy="72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Heeft een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unieke en duidelijke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naam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number, firstName, address, …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Heeft een type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int: gehele getallen. 345 of –78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double: rationale getallen. 345,66 of –7,67634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Kan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een waarde bevatten van het type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7487280" y="3036240"/>
            <a:ext cx="3945600" cy="238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Naming conventions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camelCasing -&gt;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yName (versus PascalCasing)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 naam start met kleine letter, per nieuw woord: hoofdletter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Beschrijvende naam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Naam beschrijft wat de waarde is van de variabele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Probeer geen type in de naam te beschrijven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Niet enkel cijfers: hoe minder cijfers, hoe beter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int 3 &lt;&gt; int number &lt;&gt; int number3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7773840" y="4226400"/>
            <a:ext cx="3259080" cy="21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Type aanduiding -&gt; expliciet type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int, string, double, ...</a:t>
            </a:r>
            <a:endParaRPr b="0" lang="en-US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Var -&gt; impliciet type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Enkel gebruiken wanneer type duidelijk is adhv de waarde.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08" name="Picture 6" descr=""/>
          <p:cNvPicPr/>
          <p:nvPr/>
        </p:nvPicPr>
        <p:blipFill>
          <a:blip r:embed="rId1"/>
          <a:stretch/>
        </p:blipFill>
        <p:spPr>
          <a:xfrm>
            <a:off x="2095200" y="4572000"/>
            <a:ext cx="4022280" cy="167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Assignment operator -&gt;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=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Assignment -&gt; toewijzen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Wijs een waarde (rechts) toe aan een variabele (links)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variable =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waarde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Uitvoeren van een expressie (rechts) en wijs het resultaat toe aan een variabele (links)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variable = </a:t>
            </a:r>
            <a:r>
              <a:rPr b="0" i="1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expressie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1" name="Picture 8" descr=""/>
          <p:cNvPicPr/>
          <p:nvPr/>
        </p:nvPicPr>
        <p:blipFill>
          <a:blip r:embed="rId1"/>
          <a:stretch/>
        </p:blipFill>
        <p:spPr>
          <a:xfrm>
            <a:off x="2028960" y="5441400"/>
            <a:ext cx="3729600" cy="6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Toewijzen van een expressie?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Stap 1: de expressie wordt geëvalueerd </a:t>
            </a:r>
            <a:endParaRPr b="0" lang="en-US" sz="20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Stap 2: het resultaat van de expressie wordt toegewezen aan de variabele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1543320" y="4143240"/>
            <a:ext cx="7156800" cy="86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Scope of bereik</a:t>
            </a:r>
            <a:endParaRPr b="0" lang="en-US" sz="24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Klasse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Algemene variabele</a:t>
            </a:r>
            <a:endParaRPr b="0" lang="en-US" sz="18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Bruikbaar in alle onderliggende programmaonderdelen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binnen de klasse</a:t>
            </a: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Methode</a:t>
            </a:r>
            <a:endParaRPr b="0" lang="en-US" sz="2000" spc="-1" strike="noStrike">
              <a:latin typeface="Arial"/>
            </a:endParaRPr>
          </a:p>
          <a:p>
            <a:pPr lvl="2" marL="1200240" indent="-2836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Enkel bruikbaar binnen de huidige methode</a:t>
            </a: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Gekend binnen de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accolades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waartussen de variabele is definieerd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/>
        </p:blipFill>
        <p:spPr>
          <a:xfrm>
            <a:off x="8067600" y="2666880"/>
            <a:ext cx="3875400" cy="238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</TotalTime>
  <Application>LibreOffice/6.1.1.2$Windows_X86_64 LibreOffice_project/5d19a1bfa650b796764388cd8b33a5af1f5baa1b</Application>
  <Words>1233</Words>
  <Paragraphs>322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2012-07-27T01:16:44Z</dcterms:created>
  <dc:creator/>
  <dc:description/>
  <dc:language>nl-BE</dc:language>
  <cp:lastModifiedBy/>
  <dcterms:modified xsi:type="dcterms:W3CDTF">2018-10-16T18:58:36Z</dcterms:modified>
  <cp:revision>33</cp:revision>
  <dc:subject/>
  <dc:title>C#.net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