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82" r:id="rId7"/>
    <p:sldId id="28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6" r:id="rId19"/>
    <p:sldId id="273" r:id="rId20"/>
    <p:sldId id="277" r:id="rId21"/>
    <p:sldId id="274" r:id="rId22"/>
    <p:sldId id="278" r:id="rId23"/>
    <p:sldId id="281" r:id="rId24"/>
    <p:sldId id="275" r:id="rId25"/>
  </p:sldIdLst>
  <p:sldSz cx="12192000" cy="6858000"/>
  <p:notesSz cx="6858000" cy="9144000"/>
  <p:embeddedFontLst>
    <p:embeddedFont>
      <p:font typeface="Play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jFHYtaUp4DF4XPpqrZ6x+eHe3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266f43dc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g3266f43dcf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g3266f43dcf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>
          <a:extLst>
            <a:ext uri="{FF2B5EF4-FFF2-40B4-BE49-F238E27FC236}">
              <a16:creationId xmlns:a16="http://schemas.microsoft.com/office/drawing/2014/main" id="{F766E5A3-90DC-800C-C4C6-D3E54615B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5:notes">
            <a:extLst>
              <a:ext uri="{FF2B5EF4-FFF2-40B4-BE49-F238E27FC236}">
                <a16:creationId xmlns:a16="http://schemas.microsoft.com/office/drawing/2014/main" id="{E47BDAED-4694-C7A3-4A94-7C19B6E799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5:notes">
            <a:extLst>
              <a:ext uri="{FF2B5EF4-FFF2-40B4-BE49-F238E27FC236}">
                <a16:creationId xmlns:a16="http://schemas.microsoft.com/office/drawing/2014/main" id="{5C06B390-64CE-49D0-90AC-24EC27BD22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833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>
          <a:extLst>
            <a:ext uri="{FF2B5EF4-FFF2-40B4-BE49-F238E27FC236}">
              <a16:creationId xmlns:a16="http://schemas.microsoft.com/office/drawing/2014/main" id="{6EAC8F1D-365F-903F-9F5A-7BED97D1E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:notes">
            <a:extLst>
              <a:ext uri="{FF2B5EF4-FFF2-40B4-BE49-F238E27FC236}">
                <a16:creationId xmlns:a16="http://schemas.microsoft.com/office/drawing/2014/main" id="{67CCAFEB-A6E8-9453-5536-1DC228419B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5" name="Google Shape;395;p16:notes">
            <a:extLst>
              <a:ext uri="{FF2B5EF4-FFF2-40B4-BE49-F238E27FC236}">
                <a16:creationId xmlns:a16="http://schemas.microsoft.com/office/drawing/2014/main" id="{EA41CF28-3CD2-1BF7-9BEF-196C960836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49771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3" name="Google Shape;41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>
          <a:extLst>
            <a:ext uri="{FF2B5EF4-FFF2-40B4-BE49-F238E27FC236}">
              <a16:creationId xmlns:a16="http://schemas.microsoft.com/office/drawing/2014/main" id="{04E271CB-45DB-3DB0-6CD5-AC7452558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7:notes">
            <a:extLst>
              <a:ext uri="{FF2B5EF4-FFF2-40B4-BE49-F238E27FC236}">
                <a16:creationId xmlns:a16="http://schemas.microsoft.com/office/drawing/2014/main" id="{716C3CD8-D380-6443-D470-2735ECC7F4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3" name="Google Shape;413;p17:notes">
            <a:extLst>
              <a:ext uri="{FF2B5EF4-FFF2-40B4-BE49-F238E27FC236}">
                <a16:creationId xmlns:a16="http://schemas.microsoft.com/office/drawing/2014/main" id="{7D18D551-05CB-42A4-92F3-BE4FAD5156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3883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>
          <a:extLst>
            <a:ext uri="{FF2B5EF4-FFF2-40B4-BE49-F238E27FC236}">
              <a16:creationId xmlns:a16="http://schemas.microsoft.com/office/drawing/2014/main" id="{AAD2B405-212E-B1AE-BFC0-9DC70092E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7:notes">
            <a:extLst>
              <a:ext uri="{FF2B5EF4-FFF2-40B4-BE49-F238E27FC236}">
                <a16:creationId xmlns:a16="http://schemas.microsoft.com/office/drawing/2014/main" id="{57A6B6F0-259D-6E9E-66A5-E437A7C9C5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3" name="Google Shape;413;p17:notes">
            <a:extLst>
              <a:ext uri="{FF2B5EF4-FFF2-40B4-BE49-F238E27FC236}">
                <a16:creationId xmlns:a16="http://schemas.microsoft.com/office/drawing/2014/main" id="{BA372CE8-BA84-CD12-B9A0-140E86DE17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5043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1" name="Google Shape;4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3F49394E-69A3-3589-3CD7-8A280E649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>
            <a:extLst>
              <a:ext uri="{FF2B5EF4-FFF2-40B4-BE49-F238E27FC236}">
                <a16:creationId xmlns:a16="http://schemas.microsoft.com/office/drawing/2014/main" id="{10D40EA2-86ED-E188-FF73-38C68299DD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:notes">
            <a:extLst>
              <a:ext uri="{FF2B5EF4-FFF2-40B4-BE49-F238E27FC236}">
                <a16:creationId xmlns:a16="http://schemas.microsoft.com/office/drawing/2014/main" id="{CE20EE24-C640-912B-D9F3-29D85A7B0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162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E37E3C8-B636-E4C9-38B5-CCD3A5662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>
            <a:extLst>
              <a:ext uri="{FF2B5EF4-FFF2-40B4-BE49-F238E27FC236}">
                <a16:creationId xmlns:a16="http://schemas.microsoft.com/office/drawing/2014/main" id="{CC41B2A4-9D72-EB2C-8EFD-1B41EBDFDB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:notes">
            <a:extLst>
              <a:ext uri="{FF2B5EF4-FFF2-40B4-BE49-F238E27FC236}">
                <a16:creationId xmlns:a16="http://schemas.microsoft.com/office/drawing/2014/main" id="{6FE70A35-5BF6-7149-8CF3-55C2755551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3440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gradFill>
            <a:gsLst>
              <a:gs pos="0">
                <a:srgbClr val="4EA72E">
                  <a:alpha val="20000"/>
                </a:srgbClr>
              </a:gs>
              <a:gs pos="16000">
                <a:srgbClr val="4EA72E">
                  <a:alpha val="20000"/>
                </a:srgbClr>
              </a:gs>
              <a:gs pos="85000">
                <a:srgbClr val="156082">
                  <a:alpha val="40000"/>
                </a:srgbClr>
              </a:gs>
              <a:gs pos="100000">
                <a:srgbClr val="156082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91" name="Google Shape;91;p1"/>
            <p:cNvSpPr/>
            <p:nvPr/>
          </p:nvSpPr>
          <p:spPr>
            <a:xfrm>
              <a:off x="1560551" y="3985"/>
              <a:ext cx="9313016" cy="6858000"/>
            </a:xfrm>
            <a:custGeom>
              <a:avLst/>
              <a:gdLst/>
              <a:ahLst/>
              <a:cxnLst/>
              <a:rect l="l" t="t" r="r" b="b"/>
              <a:pathLst>
                <a:path w="9313016" h="6858000" extrusionOk="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1659468" y="3985"/>
              <a:ext cx="9065550" cy="6858000"/>
            </a:xfrm>
            <a:custGeom>
              <a:avLst/>
              <a:gdLst/>
              <a:ahLst/>
              <a:cxnLst/>
              <a:rect l="l" t="t" r="r" b="b"/>
              <a:pathLst>
                <a:path w="9065550" h="6858000" extrusionOk="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1648217" y="3985"/>
              <a:ext cx="9088051" cy="6858000"/>
            </a:xfrm>
            <a:custGeom>
              <a:avLst/>
              <a:gdLst/>
              <a:ahLst/>
              <a:cxnLst/>
              <a:rect l="l" t="t" r="r" b="b"/>
              <a:pathLst>
                <a:path w="9088051" h="6858000" extrusionOk="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629061" y="3985"/>
              <a:ext cx="9107210" cy="6858000"/>
            </a:xfrm>
            <a:custGeom>
              <a:avLst/>
              <a:gdLst/>
              <a:ahLst/>
              <a:cxnLst/>
              <a:rect l="l" t="t" r="r" b="b"/>
              <a:pathLst>
                <a:path w="9107210" h="6858000" extrusionOk="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1303402" y="3985"/>
              <a:ext cx="9767847" cy="6858000"/>
            </a:xfrm>
            <a:custGeom>
              <a:avLst/>
              <a:gdLst/>
              <a:ahLst/>
              <a:cxnLst/>
              <a:rect l="l" t="t" r="r" b="b"/>
              <a:pathLst>
                <a:path w="9767847" h="6858000" extrusionOk="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lt1">
                <a:alpha val="5098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1318434" y="3985"/>
              <a:ext cx="9747620" cy="6858000"/>
            </a:xfrm>
            <a:custGeom>
              <a:avLst/>
              <a:gdLst/>
              <a:ahLst/>
              <a:cxnLst/>
              <a:rect l="l" t="t" r="r" b="b"/>
              <a:pathLst>
                <a:path w="9747620" h="6858000" extrusionOk="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1308320" y="3985"/>
              <a:ext cx="9767847" cy="6858000"/>
            </a:xfrm>
            <a:custGeom>
              <a:avLst/>
              <a:gdLst/>
              <a:ahLst/>
              <a:cxnLst/>
              <a:rect l="l" t="t" r="r" b="b"/>
              <a:pathLst>
                <a:path w="9767847" h="6858000" extrusionOk="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SG" sz="4000" dirty="0">
                <a:solidFill>
                  <a:schemeClr val="dk2"/>
                </a:solidFill>
              </a:rPr>
              <a:t>SCTP – Capstone Project</a:t>
            </a:r>
            <a:br>
              <a:rPr lang="en-SG" sz="4000" dirty="0">
                <a:solidFill>
                  <a:schemeClr val="dk2"/>
                </a:solidFill>
              </a:rPr>
            </a:br>
            <a:r>
              <a:rPr lang="en-SG" sz="4000" dirty="0">
                <a:solidFill>
                  <a:schemeClr val="dk2"/>
                </a:solidFill>
              </a:rPr>
              <a:t> (Associate Data Analyst)</a:t>
            </a:r>
            <a:endParaRPr sz="4000" dirty="0">
              <a:solidFill>
                <a:schemeClr val="dk2"/>
              </a:solidFill>
            </a:endParaRPr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3302243" y="4443241"/>
            <a:ext cx="5760846" cy="68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rPr lang="en-SG" sz="1500" dirty="0">
                <a:solidFill>
                  <a:schemeClr val="dk2"/>
                </a:solidFill>
              </a:rPr>
              <a:t>Presented By: </a:t>
            </a:r>
            <a:r>
              <a:rPr lang="en-SG" sz="1500" dirty="0" err="1">
                <a:solidFill>
                  <a:schemeClr val="dk2"/>
                </a:solidFill>
              </a:rPr>
              <a:t>Mathanky</a:t>
            </a:r>
            <a:r>
              <a:rPr lang="en-SG" sz="1500" dirty="0">
                <a:solidFill>
                  <a:schemeClr val="dk2"/>
                </a:solidFill>
              </a:rPr>
              <a:t> Kaneshalingam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</a:pPr>
            <a:r>
              <a:rPr lang="en-SG" sz="1500" dirty="0">
                <a:solidFill>
                  <a:schemeClr val="dk2"/>
                </a:solidFill>
              </a:rPr>
              <a:t>20/01/2025</a:t>
            </a:r>
            <a:endParaRPr sz="15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9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9"/>
          <p:cNvSpPr txBox="1">
            <a:spLocks noGrp="1"/>
          </p:cNvSpPr>
          <p:nvPr>
            <p:ph type="title"/>
          </p:nvPr>
        </p:nvSpPr>
        <p:spPr>
          <a:xfrm>
            <a:off x="-1723463" y="429356"/>
            <a:ext cx="983354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r>
              <a:rPr lang="en-SG" sz="3500" dirty="0">
                <a:solidFill>
                  <a:schemeClr val="dk2"/>
                </a:solidFill>
                <a:latin typeface="+mj-lt"/>
              </a:rPr>
              <a:t>Subplots</a:t>
            </a:r>
            <a:endParaRPr sz="3500" dirty="0">
              <a:solidFill>
                <a:schemeClr val="dk2"/>
              </a:solidFill>
              <a:latin typeface="+mj-lt"/>
            </a:endParaRPr>
          </a:p>
        </p:txBody>
      </p:sp>
      <p:grpSp>
        <p:nvGrpSpPr>
          <p:cNvPr id="235" name="Google Shape;235;p9"/>
          <p:cNvGrpSpPr/>
          <p:nvPr/>
        </p:nvGrpSpPr>
        <p:grpSpPr>
          <a:xfrm>
            <a:off x="8289890" y="0"/>
            <a:ext cx="3902110" cy="2382977"/>
            <a:chOff x="6867015" y="-1"/>
            <a:chExt cx="5324985" cy="3251912"/>
          </a:xfrm>
        </p:grpSpPr>
        <p:sp>
          <p:nvSpPr>
            <p:cNvPr id="236" name="Google Shape;236;p9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40" name="Google Shape;240;p9" descr="A screenshot of a graph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93311" y="2612119"/>
            <a:ext cx="6957828" cy="3388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9"/>
          <p:cNvGrpSpPr/>
          <p:nvPr/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42" name="Google Shape;242;p9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/>
              <a:ahLst/>
              <a:cxnLst/>
              <a:rect l="l" t="t" r="r" b="b"/>
              <a:pathLst>
                <a:path w="3815424" h="2653659" extrusionOk="0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/>
              <a:ahLst/>
              <a:cxnLst/>
              <a:rect l="l" t="t" r="r" b="b"/>
              <a:pathLst>
                <a:path w="3815424" h="2653660" extrusionOk="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/>
              <a:ahLst/>
              <a:cxnLst/>
              <a:rect l="l" t="t" r="r" b="b"/>
              <a:pathLst>
                <a:path w="3815986" h="2675935" extrusionOk="0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/>
              <a:ahLst/>
              <a:cxnLst/>
              <a:rect l="l" t="t" r="r" b="b"/>
              <a:pathLst>
                <a:path w="3832270" h="2876136" extrusionOk="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0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0"/>
          <p:cNvSpPr txBox="1">
            <a:spLocks noGrp="1"/>
          </p:cNvSpPr>
          <p:nvPr>
            <p:ph type="title"/>
          </p:nvPr>
        </p:nvSpPr>
        <p:spPr>
          <a:xfrm>
            <a:off x="-2422618" y="-113278"/>
            <a:ext cx="983354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r>
              <a:rPr lang="en-SG" sz="3500" dirty="0">
                <a:solidFill>
                  <a:schemeClr val="dk2"/>
                </a:solidFill>
                <a:latin typeface="+mj-lt"/>
              </a:rPr>
              <a:t>Box plot</a:t>
            </a:r>
            <a:endParaRPr sz="3500" dirty="0">
              <a:solidFill>
                <a:schemeClr val="dk2"/>
              </a:solidFill>
              <a:latin typeface="+mj-lt"/>
            </a:endParaRPr>
          </a:p>
        </p:txBody>
      </p:sp>
      <p:grpSp>
        <p:nvGrpSpPr>
          <p:cNvPr id="253" name="Google Shape;253;p10"/>
          <p:cNvGrpSpPr/>
          <p:nvPr/>
        </p:nvGrpSpPr>
        <p:grpSpPr>
          <a:xfrm>
            <a:off x="8289890" y="0"/>
            <a:ext cx="3902110" cy="2382977"/>
            <a:chOff x="6867015" y="-1"/>
            <a:chExt cx="5324985" cy="3251912"/>
          </a:xfrm>
        </p:grpSpPr>
        <p:sp>
          <p:nvSpPr>
            <p:cNvPr id="254" name="Google Shape;254;p10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8" name="Google Shape;258;p10" descr="A comparison of a chart&#10;&#10;Description automatically generated with medium confide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93470" y="1988683"/>
            <a:ext cx="6785428" cy="36271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p10"/>
          <p:cNvGrpSpPr/>
          <p:nvPr/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60" name="Google Shape;260;p10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/>
              <a:ahLst/>
              <a:cxnLst/>
              <a:rect l="l" t="t" r="r" b="b"/>
              <a:pathLst>
                <a:path w="3815424" h="2653659" extrusionOk="0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/>
              <a:ahLst/>
              <a:cxnLst/>
              <a:rect l="l" t="t" r="r" b="b"/>
              <a:pathLst>
                <a:path w="3815424" h="2653660" extrusionOk="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/>
              <a:ahLst/>
              <a:cxnLst/>
              <a:rect l="l" t="t" r="r" b="b"/>
              <a:pathLst>
                <a:path w="3815986" h="2675935" extrusionOk="0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/>
              <a:ahLst/>
              <a:cxnLst/>
              <a:rect l="l" t="t" r="r" b="b"/>
              <a:pathLst>
                <a:path w="3832270" h="2876136" extrusionOk="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>
            <a:gsLst>
              <a:gs pos="0">
                <a:srgbClr val="4EA72E">
                  <a:alpha val="20000"/>
                </a:srgbClr>
              </a:gs>
              <a:gs pos="16000">
                <a:srgbClr val="4EA72E">
                  <a:alpha val="20000"/>
                </a:srgbClr>
              </a:gs>
              <a:gs pos="85000">
                <a:srgbClr val="156082">
                  <a:alpha val="40000"/>
                </a:srgbClr>
              </a:gs>
              <a:gs pos="100000">
                <a:srgbClr val="156082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11"/>
          <p:cNvGrpSpPr/>
          <p:nvPr/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</p:grpSpPr>
        <p:sp>
          <p:nvSpPr>
            <p:cNvPr id="271" name="Google Shape;271;p11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11"/>
          <p:cNvSpPr txBox="1">
            <a:spLocks noGrp="1"/>
          </p:cNvSpPr>
          <p:nvPr>
            <p:ph type="title"/>
          </p:nvPr>
        </p:nvSpPr>
        <p:spPr>
          <a:xfrm>
            <a:off x="4617573" y="627639"/>
            <a:ext cx="5754696" cy="183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SG" sz="3500" b="1" dirty="0">
                <a:latin typeface="Arial"/>
                <a:ea typeface="Arial"/>
                <a:cs typeface="Arial"/>
                <a:sym typeface="Arial"/>
              </a:rPr>
              <a:t>Correlation</a:t>
            </a:r>
            <a:r>
              <a:rPr lang="en-SG" sz="3600" b="1" dirty="0">
                <a:latin typeface="Arial"/>
                <a:ea typeface="Arial"/>
                <a:cs typeface="Arial"/>
                <a:sym typeface="Arial"/>
              </a:rPr>
              <a:t> Analysis</a:t>
            </a:r>
            <a:br>
              <a:rPr lang="en-SG" sz="3600" dirty="0">
                <a:latin typeface="Arial"/>
                <a:ea typeface="Arial"/>
                <a:cs typeface="Arial"/>
                <a:sym typeface="Arial"/>
              </a:rPr>
            </a:b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276" name="Google Shape;276;p11"/>
          <p:cNvSpPr txBox="1">
            <a:spLocks noGrp="1"/>
          </p:cNvSpPr>
          <p:nvPr>
            <p:ph type="body" idx="1"/>
          </p:nvPr>
        </p:nvSpPr>
        <p:spPr>
          <a:xfrm>
            <a:off x="1545923" y="2946010"/>
            <a:ext cx="8718697" cy="2430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>
              <a:lnSpc>
                <a:spcPct val="115000"/>
              </a:lnSpc>
              <a:spcBef>
                <a:spcPts val="0"/>
              </a:spcBef>
            </a:pPr>
            <a:r>
              <a:rPr lang="en-SG" sz="2000" dirty="0"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SG" sz="2000" dirty="0" err="1">
                <a:latin typeface="Arial"/>
                <a:ea typeface="Arial"/>
                <a:cs typeface="Arial"/>
                <a:sym typeface="Arial"/>
              </a:rPr>
              <a:t>analyzing</a:t>
            </a:r>
            <a:r>
              <a:rPr lang="en-SG" sz="2000" dirty="0">
                <a:latin typeface="Arial"/>
                <a:ea typeface="Arial"/>
                <a:cs typeface="Arial"/>
                <a:sym typeface="Arial"/>
              </a:rPr>
              <a:t> the correlation matrix and visualizing the relationships between selected features and the transaction Amount, </a:t>
            </a:r>
            <a:r>
              <a:rPr lang="en-SG" sz="2000" dirty="0"/>
              <a:t>I</a:t>
            </a:r>
            <a:r>
              <a:rPr lang="en-SG" sz="2000" dirty="0">
                <a:latin typeface="Arial"/>
                <a:ea typeface="Arial"/>
                <a:cs typeface="Arial"/>
                <a:sym typeface="Arial"/>
              </a:rPr>
              <a:t> identified key features that have significant correlations with Amount. </a:t>
            </a:r>
          </a:p>
          <a:p>
            <a:pPr marL="342900">
              <a:lnSpc>
                <a:spcPct val="115000"/>
              </a:lnSpc>
              <a:spcBef>
                <a:spcPts val="0"/>
              </a:spcBef>
            </a:pPr>
            <a:endParaRPr lang="en-SG" sz="2000" dirty="0"/>
          </a:p>
          <a:p>
            <a:pPr marL="342900">
              <a:lnSpc>
                <a:spcPct val="115000"/>
              </a:lnSpc>
              <a:spcBef>
                <a:spcPts val="0"/>
              </a:spcBef>
            </a:pPr>
            <a:r>
              <a:rPr lang="en-SG" sz="2000" dirty="0">
                <a:latin typeface="Arial"/>
                <a:ea typeface="Arial"/>
                <a:cs typeface="Arial"/>
                <a:sym typeface="Arial"/>
              </a:rPr>
              <a:t>These features (V1, V5, V7, and V20) can provide valuable insights for further analysis and model building in the context of credit card fraud detection.</a:t>
            </a: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chemeClr val="dk2"/>
              </a:solidFill>
            </a:endParaRPr>
          </a:p>
        </p:txBody>
      </p:sp>
      <p:grpSp>
        <p:nvGrpSpPr>
          <p:cNvPr id="277" name="Google Shape;277;p11"/>
          <p:cNvGrpSpPr/>
          <p:nvPr/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</p:grpSpPr>
        <p:sp>
          <p:nvSpPr>
            <p:cNvPr id="278" name="Google Shape;278;p11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2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2"/>
          <p:cNvSpPr txBox="1">
            <a:spLocks noGrp="1"/>
          </p:cNvSpPr>
          <p:nvPr>
            <p:ph type="title"/>
          </p:nvPr>
        </p:nvSpPr>
        <p:spPr>
          <a:xfrm>
            <a:off x="2495069" y="25298"/>
            <a:ext cx="983354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r>
              <a:rPr lang="en-SG" sz="3500" dirty="0">
                <a:solidFill>
                  <a:schemeClr val="dk2"/>
                </a:solidFill>
                <a:latin typeface="+mj-lt"/>
              </a:rPr>
              <a:t>Correlation matrix</a:t>
            </a:r>
            <a:endParaRPr sz="3500" dirty="0">
              <a:solidFill>
                <a:schemeClr val="dk2"/>
              </a:solidFill>
              <a:latin typeface="+mj-lt"/>
            </a:endParaRPr>
          </a:p>
        </p:txBody>
      </p:sp>
      <p:grpSp>
        <p:nvGrpSpPr>
          <p:cNvPr id="289" name="Google Shape;289;p12"/>
          <p:cNvGrpSpPr/>
          <p:nvPr/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290" name="Google Shape;290;p12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/>
              <a:ahLst/>
              <a:cxnLst/>
              <a:rect l="l" t="t" r="r" b="b"/>
              <a:pathLst>
                <a:path w="3815424" h="2653659" extrusionOk="0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2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/>
              <a:ahLst/>
              <a:cxnLst/>
              <a:rect l="l" t="t" r="r" b="b"/>
              <a:pathLst>
                <a:path w="3815424" h="2653660" extrusionOk="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2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/>
              <a:ahLst/>
              <a:cxnLst/>
              <a:rect l="l" t="t" r="r" b="b"/>
              <a:pathLst>
                <a:path w="3815986" h="2675935" extrusionOk="0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2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/>
              <a:ahLst/>
              <a:cxnLst/>
              <a:rect l="l" t="t" r="r" b="b"/>
              <a:pathLst>
                <a:path w="3832270" h="2876136" extrusionOk="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4" name="Google Shape;294;p12" descr="A graph of a number of credit card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83934" y="1615889"/>
            <a:ext cx="6824131" cy="5005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5" name="Google Shape;295;p12"/>
          <p:cNvGrpSpPr/>
          <p:nvPr/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</p:grpSpPr>
        <p:sp>
          <p:nvSpPr>
            <p:cNvPr id="296" name="Google Shape;296;p12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2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2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2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3"/>
          <p:cNvSpPr/>
          <p:nvPr/>
        </p:nvSpPr>
        <p:spPr>
          <a:xfrm>
            <a:off x="0" y="0"/>
            <a:ext cx="12191700" cy="6858000"/>
          </a:xfrm>
          <a:prstGeom prst="rect">
            <a:avLst/>
          </a:prstGeom>
          <a:gradFill>
            <a:gsLst>
              <a:gs pos="0">
                <a:srgbClr val="4EA72E">
                  <a:alpha val="20000"/>
                </a:srgbClr>
              </a:gs>
              <a:gs pos="16000">
                <a:srgbClr val="4EA72E">
                  <a:alpha val="20000"/>
                </a:srgbClr>
              </a:gs>
              <a:gs pos="85000">
                <a:srgbClr val="156082">
                  <a:alpha val="40000"/>
                </a:srgbClr>
              </a:gs>
              <a:gs pos="100000">
                <a:srgbClr val="156082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" name="Google Shape;306;p13"/>
          <p:cNvGrpSpPr/>
          <p:nvPr/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</p:grpSpPr>
        <p:sp>
          <p:nvSpPr>
            <p:cNvPr id="307" name="Google Shape;307;p13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13"/>
          <p:cNvSpPr txBox="1">
            <a:spLocks noGrp="1"/>
          </p:cNvSpPr>
          <p:nvPr>
            <p:ph type="title"/>
          </p:nvPr>
        </p:nvSpPr>
        <p:spPr>
          <a:xfrm>
            <a:off x="5196849" y="536836"/>
            <a:ext cx="5754600" cy="18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SG" sz="36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Confusion </a:t>
            </a:r>
            <a:r>
              <a:rPr lang="en-SG" sz="35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matrix</a:t>
            </a:r>
            <a:r>
              <a:rPr lang="en-SG" sz="36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SG" sz="36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312" name="Google Shape;312;p13"/>
          <p:cNvSpPr txBox="1">
            <a:spLocks noGrp="1"/>
          </p:cNvSpPr>
          <p:nvPr>
            <p:ph type="body" idx="1"/>
          </p:nvPr>
        </p:nvSpPr>
        <p:spPr>
          <a:xfrm>
            <a:off x="1444896" y="3094147"/>
            <a:ext cx="9262090" cy="230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2000"/>
            </a:pPr>
            <a:r>
              <a:rPr lang="en-SG" sz="2000" dirty="0">
                <a:latin typeface="Arial"/>
                <a:ea typeface="Arial"/>
                <a:cs typeface="Arial"/>
                <a:sym typeface="Arial"/>
              </a:rPr>
              <a:t>It is a table that is often used to describe the performance of a classification model (or classifier) on a set of test data for which the true values are known. </a:t>
            </a:r>
          </a:p>
          <a:p>
            <a:pPr marL="0" indent="0">
              <a:spcBef>
                <a:spcPts val="0"/>
              </a:spcBef>
              <a:buSzPts val="2000"/>
              <a:buNone/>
            </a:pPr>
            <a:endParaRPr lang="en-SG" sz="2000" dirty="0">
              <a:latin typeface="Arial"/>
              <a:ea typeface="Arial"/>
              <a:cs typeface="Arial"/>
              <a:sym typeface="Arial"/>
            </a:endParaRPr>
          </a:p>
          <a:p>
            <a:pPr marL="342900">
              <a:spcBef>
                <a:spcPts val="0"/>
              </a:spcBef>
              <a:buSzPts val="2000"/>
            </a:pPr>
            <a:r>
              <a:rPr lang="en-SG" sz="2000" dirty="0">
                <a:latin typeface="Arial"/>
                <a:ea typeface="Arial"/>
                <a:cs typeface="Arial"/>
                <a:sym typeface="Arial"/>
              </a:rPr>
              <a:t>A confusion matrix allows the visualization of the performance of an algorithm.</a:t>
            </a:r>
            <a:endParaRPr sz="2000" dirty="0"/>
          </a:p>
          <a:p>
            <a:pPr marL="228600" lvl="0" indent="-1968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endParaRPr sz="500" dirty="0">
              <a:solidFill>
                <a:schemeClr val="dk2"/>
              </a:solidFill>
            </a:endParaRPr>
          </a:p>
        </p:txBody>
      </p:sp>
      <p:grpSp>
        <p:nvGrpSpPr>
          <p:cNvPr id="313" name="Google Shape;313;p13"/>
          <p:cNvGrpSpPr/>
          <p:nvPr/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</p:grpSpPr>
        <p:sp>
          <p:nvSpPr>
            <p:cNvPr id="314" name="Google Shape;314;p13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4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>
            <a:gsLst>
              <a:gs pos="0">
                <a:srgbClr val="4EA72E">
                  <a:alpha val="20000"/>
                </a:srgbClr>
              </a:gs>
              <a:gs pos="16000">
                <a:srgbClr val="4EA72E">
                  <a:alpha val="20000"/>
                </a:srgbClr>
              </a:gs>
              <a:gs pos="85000">
                <a:srgbClr val="156082">
                  <a:alpha val="40000"/>
                </a:srgbClr>
              </a:gs>
              <a:gs pos="100000">
                <a:srgbClr val="156082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14"/>
          <p:cNvGrpSpPr/>
          <p:nvPr/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</p:grpSpPr>
        <p:sp>
          <p:nvSpPr>
            <p:cNvPr id="326" name="Google Shape;326;p14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14"/>
          <p:cNvSpPr txBox="1">
            <a:spLocks noGrp="1"/>
          </p:cNvSpPr>
          <p:nvPr>
            <p:ph type="title"/>
          </p:nvPr>
        </p:nvSpPr>
        <p:spPr>
          <a:xfrm>
            <a:off x="4271933" y="223264"/>
            <a:ext cx="5754600" cy="18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r>
              <a:rPr lang="en-SG" sz="3500" b="1" dirty="0">
                <a:solidFill>
                  <a:schemeClr val="dk2"/>
                </a:solidFill>
                <a:latin typeface="+mj-lt"/>
              </a:rPr>
              <a:t>Metrics</a:t>
            </a:r>
            <a:endParaRPr sz="3500" b="1" dirty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331" name="Google Shape;331;p14"/>
          <p:cNvSpPr txBox="1">
            <a:spLocks noGrp="1"/>
          </p:cNvSpPr>
          <p:nvPr>
            <p:ph type="body" idx="1"/>
          </p:nvPr>
        </p:nvSpPr>
        <p:spPr>
          <a:xfrm>
            <a:off x="1427025" y="2624450"/>
            <a:ext cx="9777300" cy="29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SG" sz="2000" dirty="0">
                <a:latin typeface="Arial"/>
                <a:ea typeface="Arial"/>
                <a:cs typeface="Arial"/>
                <a:sym typeface="Arial"/>
              </a:rPr>
              <a:t>True positive – The fraud cases that the model predicted as fraud</a:t>
            </a:r>
            <a:endParaRPr sz="2000" dirty="0"/>
          </a:p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SG" sz="2000" dirty="0">
                <a:latin typeface="Arial"/>
                <a:ea typeface="Arial"/>
                <a:cs typeface="Arial"/>
                <a:sym typeface="Arial"/>
              </a:rPr>
              <a:t>False positive – The non-fraud cases that the model predicted as fraud</a:t>
            </a:r>
            <a:endParaRPr sz="2000" dirty="0"/>
          </a:p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SG" sz="2000" dirty="0">
                <a:latin typeface="Arial"/>
                <a:ea typeface="Arial"/>
                <a:cs typeface="Arial"/>
                <a:sym typeface="Arial"/>
              </a:rPr>
              <a:t>True Negative – The non-fraud cases that the model predicted as non-fraud</a:t>
            </a:r>
            <a:endParaRPr sz="2000" dirty="0"/>
          </a:p>
          <a:p>
            <a:pPr marL="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SG" sz="2000" dirty="0">
                <a:latin typeface="Arial"/>
                <a:ea typeface="Arial"/>
                <a:cs typeface="Arial"/>
                <a:sym typeface="Arial"/>
              </a:rPr>
              <a:t>False Negative – The fraud cases that the model predicted as non-fraud</a:t>
            </a:r>
            <a:endParaRPr sz="2000" dirty="0"/>
          </a:p>
          <a:p>
            <a:pPr marL="228600" lvl="0" indent="-1968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chemeClr val="dk2"/>
              </a:solidFill>
            </a:endParaRPr>
          </a:p>
        </p:txBody>
      </p:sp>
      <p:grpSp>
        <p:nvGrpSpPr>
          <p:cNvPr id="332" name="Google Shape;332;p14"/>
          <p:cNvGrpSpPr/>
          <p:nvPr/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</p:grpSpPr>
        <p:sp>
          <p:nvSpPr>
            <p:cNvPr id="333" name="Google Shape;333;p14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266f43dcf3_0_0"/>
          <p:cNvSpPr/>
          <p:nvPr/>
        </p:nvSpPr>
        <p:spPr>
          <a:xfrm>
            <a:off x="0" y="1"/>
            <a:ext cx="12191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3266f43dcf3_0_0"/>
          <p:cNvSpPr/>
          <p:nvPr/>
        </p:nvSpPr>
        <p:spPr>
          <a:xfrm>
            <a:off x="0" y="0"/>
            <a:ext cx="12191700" cy="6858000"/>
          </a:xfrm>
          <a:prstGeom prst="rect">
            <a:avLst/>
          </a:prstGeom>
          <a:gradFill>
            <a:gsLst>
              <a:gs pos="0">
                <a:srgbClr val="4EA72E">
                  <a:alpha val="20000"/>
                </a:srgbClr>
              </a:gs>
              <a:gs pos="16000">
                <a:srgbClr val="4EA72E">
                  <a:alpha val="20000"/>
                </a:srgbClr>
              </a:gs>
              <a:gs pos="85000">
                <a:srgbClr val="156082">
                  <a:alpha val="40000"/>
                </a:srgbClr>
              </a:gs>
              <a:gs pos="100000">
                <a:srgbClr val="156082">
                  <a:alpha val="40000"/>
                </a:srgbClr>
              </a:gs>
            </a:gsLst>
            <a:lin ang="12000143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" name="Google Shape;344;g3266f43dcf3_0_0"/>
          <p:cNvGrpSpPr/>
          <p:nvPr/>
        </p:nvGrpSpPr>
        <p:grpSpPr>
          <a:xfrm flipH="1">
            <a:off x="-18119" y="-8167"/>
            <a:ext cx="4834021" cy="2488038"/>
            <a:chOff x="6867015" y="-1"/>
            <a:chExt cx="5324985" cy="3251912"/>
          </a:xfrm>
        </p:grpSpPr>
        <p:sp>
          <p:nvSpPr>
            <p:cNvPr id="345" name="Google Shape;345;g3266f43dcf3_0_0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g3266f43dcf3_0_0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g3266f43dcf3_0_0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g3266f43dcf3_0_0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9" name="Google Shape;349;g3266f43dcf3_0_0"/>
          <p:cNvSpPr txBox="1">
            <a:spLocks noGrp="1"/>
          </p:cNvSpPr>
          <p:nvPr>
            <p:ph type="title"/>
          </p:nvPr>
        </p:nvSpPr>
        <p:spPr>
          <a:xfrm>
            <a:off x="4271933" y="223264"/>
            <a:ext cx="5754600" cy="18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r>
              <a:rPr lang="en-SG" sz="3500" b="1" dirty="0">
                <a:solidFill>
                  <a:schemeClr val="dk2"/>
                </a:solidFill>
                <a:latin typeface="+mj-lt"/>
              </a:rPr>
              <a:t>Metrics</a:t>
            </a:r>
            <a:endParaRPr sz="3500" b="1" dirty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350" name="Google Shape;350;g3266f43dcf3_0_0"/>
          <p:cNvSpPr txBox="1">
            <a:spLocks noGrp="1"/>
          </p:cNvSpPr>
          <p:nvPr>
            <p:ph type="body" idx="1"/>
          </p:nvPr>
        </p:nvSpPr>
        <p:spPr>
          <a:xfrm>
            <a:off x="1413860" y="2111126"/>
            <a:ext cx="9777300" cy="46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413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SG" sz="2000" dirty="0"/>
              <a:t>Accuracy – The measure of the correct prediction made by the model. That is the ratio of fraud transactions classified as fraud and non-fraud classified as non-fraud to the total transactions in the test data.</a:t>
            </a:r>
            <a:endParaRPr sz="2000" dirty="0"/>
          </a:p>
          <a:p>
            <a:pPr marL="228600" lvl="0" indent="-2413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SG" sz="2000" dirty="0"/>
              <a:t>Sensitivity/Recall or True Positive Rate – It is the ratio of correctly identified fraud cases to total fraud cases.</a:t>
            </a:r>
            <a:endParaRPr sz="2000" dirty="0"/>
          </a:p>
          <a:p>
            <a:pPr marL="228600" lvl="0" indent="-2413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SG" sz="2000" dirty="0"/>
              <a:t>Specificity or True Negative Rate – It is the ratio of correctly identifies non-fraud cases to total non-fraud cases.</a:t>
            </a:r>
            <a:endParaRPr sz="2000" dirty="0"/>
          </a:p>
          <a:p>
            <a:pPr marL="228600" lvl="0" indent="-2413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SG" sz="2000" dirty="0"/>
              <a:t>Precision – Precision is the ratio of correctly predicted fraud cases to total predicted fraud cases.</a:t>
            </a:r>
            <a:endParaRPr sz="2000" dirty="0"/>
          </a:p>
          <a:p>
            <a:pPr marL="228600" lvl="0" indent="-24130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000"/>
              <a:buChar char="•"/>
            </a:pPr>
            <a:r>
              <a:rPr lang="en-SG" sz="2000" dirty="0"/>
              <a:t>F1-Score - It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+mn-lt"/>
              </a:rPr>
              <a:t> combines precision and recall into a single value.</a:t>
            </a:r>
            <a:endParaRPr sz="2000" dirty="0">
              <a:latin typeface="+mn-lt"/>
            </a:endParaRPr>
          </a:p>
          <a:p>
            <a:pPr marL="228600" marR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dirty="0"/>
          </a:p>
          <a:p>
            <a:pPr marL="228600" lvl="0" indent="-19685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chemeClr val="dk2"/>
              </a:solidFill>
            </a:endParaRPr>
          </a:p>
        </p:txBody>
      </p:sp>
      <p:grpSp>
        <p:nvGrpSpPr>
          <p:cNvPr id="351" name="Google Shape;351;g3266f43dcf3_0_0"/>
          <p:cNvGrpSpPr/>
          <p:nvPr/>
        </p:nvGrpSpPr>
        <p:grpSpPr>
          <a:xfrm rot="10800000">
            <a:off x="9058247" y="4146286"/>
            <a:ext cx="3142428" cy="2716829"/>
            <a:chOff x="-305" y="-4155"/>
            <a:chExt cx="2514948" cy="2174333"/>
          </a:xfrm>
        </p:grpSpPr>
        <p:sp>
          <p:nvSpPr>
            <p:cNvPr id="352" name="Google Shape;352;g3266f43dcf3_0_0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g3266f43dcf3_0_0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g3266f43dcf3_0_0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g3266f43dcf3_0_0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lt1">
                <a:alpha val="2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5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5"/>
          <p:cNvSpPr/>
          <p:nvPr/>
        </p:nvSpPr>
        <p:spPr>
          <a:xfrm>
            <a:off x="0" y="0"/>
            <a:ext cx="12191700" cy="6858000"/>
          </a:xfrm>
          <a:prstGeom prst="rect">
            <a:avLst/>
          </a:prstGeom>
          <a:gradFill>
            <a:gsLst>
              <a:gs pos="0">
                <a:srgbClr val="4EA72E">
                  <a:alpha val="20000"/>
                </a:srgbClr>
              </a:gs>
              <a:gs pos="16000">
                <a:srgbClr val="4EA72E">
                  <a:alpha val="20000"/>
                </a:srgbClr>
              </a:gs>
              <a:gs pos="85000">
                <a:srgbClr val="156082">
                  <a:alpha val="40000"/>
                </a:srgbClr>
              </a:gs>
              <a:gs pos="100000">
                <a:srgbClr val="156082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1" name="Google Shape;381;p15"/>
          <p:cNvGrpSpPr/>
          <p:nvPr/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</p:grpSpPr>
        <p:sp>
          <p:nvSpPr>
            <p:cNvPr id="382" name="Google Shape;382;p15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15"/>
          <p:cNvSpPr txBox="1">
            <a:spLocks noGrp="1"/>
          </p:cNvSpPr>
          <p:nvPr>
            <p:ph type="title"/>
          </p:nvPr>
        </p:nvSpPr>
        <p:spPr>
          <a:xfrm>
            <a:off x="5114224" y="642536"/>
            <a:ext cx="5754600" cy="18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SG" sz="3500" b="1" dirty="0">
                <a:latin typeface="Arial"/>
                <a:ea typeface="Arial"/>
                <a:cs typeface="Arial"/>
                <a:sym typeface="Arial"/>
              </a:rPr>
              <a:t>Logistic Regression</a:t>
            </a:r>
            <a:br>
              <a:rPr lang="en-SG" sz="1800" dirty="0">
                <a:latin typeface="Arial"/>
                <a:ea typeface="Arial"/>
                <a:cs typeface="Arial"/>
                <a:sym typeface="Arial"/>
              </a:rPr>
            </a:br>
            <a:endParaRPr sz="3600" dirty="0">
              <a:solidFill>
                <a:schemeClr val="dk2"/>
              </a:solidFill>
            </a:endParaRPr>
          </a:p>
        </p:txBody>
      </p:sp>
      <p:grpSp>
        <p:nvGrpSpPr>
          <p:cNvPr id="388" name="Google Shape;388;p15"/>
          <p:cNvGrpSpPr/>
          <p:nvPr/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</p:grpSpPr>
        <p:sp>
          <p:nvSpPr>
            <p:cNvPr id="389" name="Google Shape;389;p15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DD938-E437-292B-A7BC-9418122D6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SG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2B3F0-8A76-9F05-73DD-709D075A6A21}"/>
              </a:ext>
            </a:extLst>
          </p:cNvPr>
          <p:cNvSpPr txBox="1"/>
          <p:nvPr/>
        </p:nvSpPr>
        <p:spPr>
          <a:xfrm>
            <a:off x="829220" y="2932382"/>
            <a:ext cx="794902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239"/>
                </a:solidFill>
                <a:latin typeface="+mn-lt"/>
              </a:rPr>
              <a:t>It</a:t>
            </a:r>
            <a:r>
              <a:rPr lang="en-US" sz="2000" i="0" dirty="0">
                <a:solidFill>
                  <a:srgbClr val="273239"/>
                </a:solidFill>
                <a:effectLst/>
                <a:latin typeface="+mn-lt"/>
              </a:rPr>
              <a:t> is a supervised machine learning algorithm used for classification tasks</a:t>
            </a:r>
          </a:p>
          <a:p>
            <a:endParaRPr lang="en-US" sz="2000" dirty="0">
              <a:solidFill>
                <a:srgbClr val="273239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73239"/>
                </a:solidFill>
                <a:effectLst/>
                <a:latin typeface="+mn-lt"/>
              </a:rPr>
              <a:t>Logistic regression is a statistical algorithm which analyze the relationship between two data factors.</a:t>
            </a:r>
            <a:endParaRPr lang="en-GB" sz="2000" dirty="0">
              <a:latin typeface="+mn-lt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8">
          <a:extLst>
            <a:ext uri="{FF2B5EF4-FFF2-40B4-BE49-F238E27FC236}">
              <a16:creationId xmlns:a16="http://schemas.microsoft.com/office/drawing/2014/main" id="{580E174A-5110-3CF7-C398-E1DE5FCC5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5">
            <a:extLst>
              <a:ext uri="{FF2B5EF4-FFF2-40B4-BE49-F238E27FC236}">
                <a16:creationId xmlns:a16="http://schemas.microsoft.com/office/drawing/2014/main" id="{FF5FEA04-E64A-2F50-EFD1-CBDEF70ADFAC}"/>
              </a:ext>
            </a:extLst>
          </p:cNvPr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5">
            <a:extLst>
              <a:ext uri="{FF2B5EF4-FFF2-40B4-BE49-F238E27FC236}">
                <a16:creationId xmlns:a16="http://schemas.microsoft.com/office/drawing/2014/main" id="{8B1FC6FE-728F-319C-63F0-B11D9B8E1720}"/>
              </a:ext>
            </a:extLst>
          </p:cNvPr>
          <p:cNvSpPr/>
          <p:nvPr/>
        </p:nvSpPr>
        <p:spPr>
          <a:xfrm>
            <a:off x="0" y="0"/>
            <a:ext cx="12191700" cy="6858000"/>
          </a:xfrm>
          <a:prstGeom prst="rect">
            <a:avLst/>
          </a:prstGeom>
          <a:gradFill>
            <a:gsLst>
              <a:gs pos="0">
                <a:srgbClr val="4EA72E">
                  <a:alpha val="20000"/>
                </a:srgbClr>
              </a:gs>
              <a:gs pos="16000">
                <a:srgbClr val="4EA72E">
                  <a:alpha val="20000"/>
                </a:srgbClr>
              </a:gs>
              <a:gs pos="85000">
                <a:srgbClr val="156082">
                  <a:alpha val="40000"/>
                </a:srgbClr>
              </a:gs>
              <a:gs pos="100000">
                <a:srgbClr val="156082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1" name="Google Shape;381;p15">
            <a:extLst>
              <a:ext uri="{FF2B5EF4-FFF2-40B4-BE49-F238E27FC236}">
                <a16:creationId xmlns:a16="http://schemas.microsoft.com/office/drawing/2014/main" id="{D7F5B66C-3223-89CD-E5B8-681AAB30A9D9}"/>
              </a:ext>
            </a:extLst>
          </p:cNvPr>
          <p:cNvGrpSpPr/>
          <p:nvPr/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</p:grpSpPr>
        <p:sp>
          <p:nvSpPr>
            <p:cNvPr id="382" name="Google Shape;382;p15">
              <a:extLst>
                <a:ext uri="{FF2B5EF4-FFF2-40B4-BE49-F238E27FC236}">
                  <a16:creationId xmlns:a16="http://schemas.microsoft.com/office/drawing/2014/main" id="{DD41F769-C910-7580-D2CB-FB477AB9B69E}"/>
                </a:ext>
              </a:extLst>
            </p:cNvPr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5">
              <a:extLst>
                <a:ext uri="{FF2B5EF4-FFF2-40B4-BE49-F238E27FC236}">
                  <a16:creationId xmlns:a16="http://schemas.microsoft.com/office/drawing/2014/main" id="{A10003FB-2A3B-9536-FE4F-1911C986E81F}"/>
                </a:ext>
              </a:extLst>
            </p:cNvPr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5">
              <a:extLst>
                <a:ext uri="{FF2B5EF4-FFF2-40B4-BE49-F238E27FC236}">
                  <a16:creationId xmlns:a16="http://schemas.microsoft.com/office/drawing/2014/main" id="{871BC6A3-E557-0ED2-40F3-3DAACE46FB5F}"/>
                </a:ext>
              </a:extLst>
            </p:cNvPr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5">
              <a:extLst>
                <a:ext uri="{FF2B5EF4-FFF2-40B4-BE49-F238E27FC236}">
                  <a16:creationId xmlns:a16="http://schemas.microsoft.com/office/drawing/2014/main" id="{8F48819D-E736-9DF2-D921-5DBA18BDD787}"/>
                </a:ext>
              </a:extLst>
            </p:cNvPr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15">
            <a:extLst>
              <a:ext uri="{FF2B5EF4-FFF2-40B4-BE49-F238E27FC236}">
                <a16:creationId xmlns:a16="http://schemas.microsoft.com/office/drawing/2014/main" id="{9DA10C6A-E40D-C3EF-6C65-BAA596ED91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14224" y="642536"/>
            <a:ext cx="5754600" cy="18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SG" sz="3500" b="1" dirty="0">
                <a:latin typeface="Arial"/>
                <a:ea typeface="Arial"/>
                <a:cs typeface="Arial"/>
                <a:sym typeface="Arial"/>
              </a:rPr>
              <a:t>Logistic Regression</a:t>
            </a:r>
            <a:br>
              <a:rPr lang="en-SG" sz="35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SG" sz="3500" dirty="0">
                <a:latin typeface="Arial"/>
                <a:ea typeface="Arial"/>
                <a:cs typeface="Arial"/>
                <a:sym typeface="Arial"/>
              </a:rPr>
              <a:t>(Confusion matrix)</a:t>
            </a:r>
            <a:br>
              <a:rPr lang="en-SG" sz="1800" dirty="0">
                <a:latin typeface="Arial"/>
                <a:ea typeface="Arial"/>
                <a:cs typeface="Arial"/>
                <a:sym typeface="Arial"/>
              </a:rPr>
            </a:br>
            <a:endParaRPr sz="3600" dirty="0">
              <a:solidFill>
                <a:schemeClr val="dk2"/>
              </a:solidFill>
            </a:endParaRPr>
          </a:p>
        </p:txBody>
      </p:sp>
      <p:pic>
        <p:nvPicPr>
          <p:cNvPr id="387" name="Google Shape;387;p1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E2D6A2D0-3B48-DB8A-5A4B-EC9577D66ACC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44747" y="2874510"/>
            <a:ext cx="4751100" cy="3390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8" name="Google Shape;388;p15">
            <a:extLst>
              <a:ext uri="{FF2B5EF4-FFF2-40B4-BE49-F238E27FC236}">
                <a16:creationId xmlns:a16="http://schemas.microsoft.com/office/drawing/2014/main" id="{B292228D-8ACB-E885-E2A7-C55A8BF95905}"/>
              </a:ext>
            </a:extLst>
          </p:cNvPr>
          <p:cNvGrpSpPr/>
          <p:nvPr/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</p:grpSpPr>
        <p:sp>
          <p:nvSpPr>
            <p:cNvPr id="389" name="Google Shape;389;p15">
              <a:extLst>
                <a:ext uri="{FF2B5EF4-FFF2-40B4-BE49-F238E27FC236}">
                  <a16:creationId xmlns:a16="http://schemas.microsoft.com/office/drawing/2014/main" id="{FEBBF485-E923-58A1-9DE9-778572318F82}"/>
                </a:ext>
              </a:extLst>
            </p:cNvPr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5">
              <a:extLst>
                <a:ext uri="{FF2B5EF4-FFF2-40B4-BE49-F238E27FC236}">
                  <a16:creationId xmlns:a16="http://schemas.microsoft.com/office/drawing/2014/main" id="{1138BEC4-DA59-2118-2D06-E4FA95DCE6E3}"/>
                </a:ext>
              </a:extLst>
            </p:cNvPr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5">
              <a:extLst>
                <a:ext uri="{FF2B5EF4-FFF2-40B4-BE49-F238E27FC236}">
                  <a16:creationId xmlns:a16="http://schemas.microsoft.com/office/drawing/2014/main" id="{476D33F5-4D58-FE3F-DC32-F8D94E2FAC45}"/>
                </a:ext>
              </a:extLst>
            </p:cNvPr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5">
              <a:extLst>
                <a:ext uri="{FF2B5EF4-FFF2-40B4-BE49-F238E27FC236}">
                  <a16:creationId xmlns:a16="http://schemas.microsoft.com/office/drawing/2014/main" id="{923E1B78-7051-F082-DC7B-495BEA121597}"/>
                </a:ext>
              </a:extLst>
            </p:cNvPr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 descr="A number of logistic registration&#10;&#10;Description automatically generated">
            <a:extLst>
              <a:ext uri="{FF2B5EF4-FFF2-40B4-BE49-F238E27FC236}">
                <a16:creationId xmlns:a16="http://schemas.microsoft.com/office/drawing/2014/main" id="{61761699-7078-33DC-F28F-AD8788717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917" y="3122271"/>
            <a:ext cx="3142400" cy="183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79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6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6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>
            <a:gsLst>
              <a:gs pos="0">
                <a:srgbClr val="4EA72E">
                  <a:alpha val="20000"/>
                </a:srgbClr>
              </a:gs>
              <a:gs pos="16000">
                <a:srgbClr val="4EA72E">
                  <a:alpha val="20000"/>
                </a:srgbClr>
              </a:gs>
              <a:gs pos="85000">
                <a:srgbClr val="156082">
                  <a:alpha val="40000"/>
                </a:srgbClr>
              </a:gs>
              <a:gs pos="100000">
                <a:srgbClr val="156082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9" name="Google Shape;399;p16"/>
          <p:cNvGrpSpPr/>
          <p:nvPr/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</p:grpSpPr>
        <p:sp>
          <p:nvSpPr>
            <p:cNvPr id="400" name="Google Shape;400;p16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16"/>
          <p:cNvSpPr txBox="1">
            <a:spLocks noGrp="1"/>
          </p:cNvSpPr>
          <p:nvPr>
            <p:ph type="title"/>
          </p:nvPr>
        </p:nvSpPr>
        <p:spPr>
          <a:xfrm>
            <a:off x="5093574" y="557461"/>
            <a:ext cx="5754600" cy="18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SG" sz="3500" b="1" dirty="0">
                <a:latin typeface="Arial"/>
                <a:ea typeface="Arial"/>
                <a:cs typeface="Arial"/>
                <a:sym typeface="Arial"/>
              </a:rPr>
              <a:t>Decision Tree Algorithm</a:t>
            </a:r>
            <a:br>
              <a:rPr lang="en-SG" sz="1800" dirty="0">
                <a:latin typeface="Arial"/>
                <a:ea typeface="Arial"/>
                <a:cs typeface="Arial"/>
                <a:sym typeface="Arial"/>
              </a:rPr>
            </a:br>
            <a:endParaRPr sz="3600" dirty="0">
              <a:solidFill>
                <a:schemeClr val="dk2"/>
              </a:solidFill>
            </a:endParaRPr>
          </a:p>
        </p:txBody>
      </p:sp>
      <p:grpSp>
        <p:nvGrpSpPr>
          <p:cNvPr id="406" name="Google Shape;406;p16"/>
          <p:cNvGrpSpPr/>
          <p:nvPr/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</p:grpSpPr>
        <p:sp>
          <p:nvSpPr>
            <p:cNvPr id="407" name="Google Shape;407;p16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9D088-D243-0B3F-AA61-4EB2C6965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809" y="295212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273239"/>
                </a:solidFill>
                <a:latin typeface="+mn-lt"/>
              </a:rPr>
              <a:t>It</a:t>
            </a:r>
            <a:r>
              <a:rPr lang="en-US" sz="2000" i="0" dirty="0">
                <a:solidFill>
                  <a:srgbClr val="273239"/>
                </a:solidFill>
                <a:effectLst/>
                <a:latin typeface="+mn-lt"/>
              </a:rPr>
              <a:t> is a type of machine-learning algorithm that can be used for both classification and regression tasks.</a:t>
            </a:r>
          </a:p>
          <a:p>
            <a:pPr marL="114300" indent="0">
              <a:buNone/>
            </a:pPr>
            <a:endParaRPr lang="en-US" sz="2000" i="0" dirty="0">
              <a:solidFill>
                <a:srgbClr val="273239"/>
              </a:solidFill>
              <a:effectLst/>
              <a:latin typeface="+mn-lt"/>
            </a:endParaRPr>
          </a:p>
          <a:p>
            <a:r>
              <a:rPr lang="en-US" sz="2000" i="0" dirty="0">
                <a:solidFill>
                  <a:srgbClr val="273239"/>
                </a:solidFill>
                <a:effectLst/>
                <a:latin typeface="+mn-lt"/>
              </a:rPr>
              <a:t>Decision trees are represented as tree structures, where each internal node represents a feature, each branch represents a decision rule, and each leaf node represents a prediction.</a:t>
            </a:r>
            <a:endParaRPr lang="en-GB" sz="20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>
            <a:gsLst>
              <a:gs pos="0">
                <a:srgbClr val="4EA72E">
                  <a:alpha val="20000"/>
                </a:srgbClr>
              </a:gs>
              <a:gs pos="16000">
                <a:srgbClr val="4EA72E">
                  <a:alpha val="20000"/>
                </a:srgbClr>
              </a:gs>
              <a:gs pos="85000">
                <a:srgbClr val="156082">
                  <a:alpha val="40000"/>
                </a:srgbClr>
              </a:gs>
              <a:gs pos="100000">
                <a:srgbClr val="156082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2"/>
          <p:cNvGrpSpPr/>
          <p:nvPr/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</p:grpSpPr>
        <p:sp>
          <p:nvSpPr>
            <p:cNvPr id="107" name="Google Shape;107;p2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4933056" y="317233"/>
            <a:ext cx="6362261" cy="183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r>
              <a:rPr lang="en-SG" sz="3500" b="1" dirty="0">
                <a:solidFill>
                  <a:schemeClr val="dk2"/>
                </a:solidFill>
                <a:latin typeface="+mj-lt"/>
              </a:rPr>
              <a:t>Credit card Fraud Detection</a:t>
            </a:r>
            <a:endParaRPr sz="3500" b="1" dirty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112" name="Google Shape;112;p2"/>
          <p:cNvSpPr txBox="1">
            <a:spLocks noGrp="1"/>
          </p:cNvSpPr>
          <p:nvPr>
            <p:ph type="body" idx="1"/>
          </p:nvPr>
        </p:nvSpPr>
        <p:spPr>
          <a:xfrm>
            <a:off x="1268717" y="2870535"/>
            <a:ext cx="10026600" cy="3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-SG" sz="2000" dirty="0">
                <a:latin typeface="Arial"/>
                <a:ea typeface="Arial"/>
                <a:cs typeface="Arial"/>
                <a:sym typeface="Arial"/>
              </a:rPr>
              <a:t>The credit card fraud detection problem includes modelling past credit card transactions with the knowledge of the ones that turned out to be fraud.</a:t>
            </a:r>
            <a:endParaRPr sz="2000" dirty="0"/>
          </a:p>
          <a:p>
            <a:pPr marL="342900">
              <a:lnSpc>
                <a:spcPct val="115000"/>
              </a:lnSpc>
              <a:spcBef>
                <a:spcPts val="1800"/>
              </a:spcBef>
              <a:buSzPct val="100000"/>
            </a:pPr>
            <a:r>
              <a:rPr lang="en-SG" sz="2000" dirty="0">
                <a:latin typeface="Arial"/>
                <a:ea typeface="Arial"/>
                <a:cs typeface="Arial"/>
                <a:sym typeface="Arial"/>
              </a:rPr>
              <a:t>This model is then used to identify whether a new transaction is fraudulent or not. </a:t>
            </a:r>
            <a:endParaRPr sz="2000" dirty="0"/>
          </a:p>
          <a:p>
            <a:pPr marL="342900">
              <a:lnSpc>
                <a:spcPct val="115000"/>
              </a:lnSpc>
              <a:spcBef>
                <a:spcPts val="1800"/>
              </a:spcBef>
              <a:buSzPct val="100000"/>
            </a:pPr>
            <a:r>
              <a:rPr lang="en-SG" sz="2000" dirty="0">
                <a:latin typeface="Arial"/>
                <a:ea typeface="Arial"/>
                <a:cs typeface="Arial"/>
                <a:sym typeface="Arial"/>
              </a:rPr>
              <a:t>Our aim here is to detect maximum of the fraudulent transactions while minimizing the incorrect fraud classifications.</a:t>
            </a:r>
            <a:endParaRPr sz="2000" dirty="0">
              <a:solidFill>
                <a:schemeClr val="dk2"/>
              </a:solidFill>
            </a:endParaRPr>
          </a:p>
        </p:txBody>
      </p:sp>
      <p:grpSp>
        <p:nvGrpSpPr>
          <p:cNvPr id="113" name="Google Shape;113;p2"/>
          <p:cNvGrpSpPr/>
          <p:nvPr/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</p:grpSpPr>
        <p:sp>
          <p:nvSpPr>
            <p:cNvPr id="114" name="Google Shape;114;p2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6">
          <a:extLst>
            <a:ext uri="{FF2B5EF4-FFF2-40B4-BE49-F238E27FC236}">
              <a16:creationId xmlns:a16="http://schemas.microsoft.com/office/drawing/2014/main" id="{5A9DDAA0-1DFF-4990-2473-17F674C2F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6">
            <a:extLst>
              <a:ext uri="{FF2B5EF4-FFF2-40B4-BE49-F238E27FC236}">
                <a16:creationId xmlns:a16="http://schemas.microsoft.com/office/drawing/2014/main" id="{27B7DE69-56FE-11C6-FF55-1C4A9B41723F}"/>
              </a:ext>
            </a:extLst>
          </p:cNvPr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6">
            <a:extLst>
              <a:ext uri="{FF2B5EF4-FFF2-40B4-BE49-F238E27FC236}">
                <a16:creationId xmlns:a16="http://schemas.microsoft.com/office/drawing/2014/main" id="{0091590D-28C0-D845-AAEE-086E0884D923}"/>
              </a:ext>
            </a:extLst>
          </p:cNvPr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>
            <a:gsLst>
              <a:gs pos="0">
                <a:srgbClr val="4EA72E">
                  <a:alpha val="20000"/>
                </a:srgbClr>
              </a:gs>
              <a:gs pos="16000">
                <a:srgbClr val="4EA72E">
                  <a:alpha val="20000"/>
                </a:srgbClr>
              </a:gs>
              <a:gs pos="85000">
                <a:srgbClr val="156082">
                  <a:alpha val="40000"/>
                </a:srgbClr>
              </a:gs>
              <a:gs pos="100000">
                <a:srgbClr val="156082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9" name="Google Shape;399;p16">
            <a:extLst>
              <a:ext uri="{FF2B5EF4-FFF2-40B4-BE49-F238E27FC236}">
                <a16:creationId xmlns:a16="http://schemas.microsoft.com/office/drawing/2014/main" id="{56C4E3CB-A129-C724-9979-22E36A4BC1C8}"/>
              </a:ext>
            </a:extLst>
          </p:cNvPr>
          <p:cNvGrpSpPr/>
          <p:nvPr/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</p:grpSpPr>
        <p:sp>
          <p:nvSpPr>
            <p:cNvPr id="400" name="Google Shape;400;p16">
              <a:extLst>
                <a:ext uri="{FF2B5EF4-FFF2-40B4-BE49-F238E27FC236}">
                  <a16:creationId xmlns:a16="http://schemas.microsoft.com/office/drawing/2014/main" id="{B9F367E8-30A2-D208-29A1-D3796ACDA9CB}"/>
                </a:ext>
              </a:extLst>
            </p:cNvPr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6">
              <a:extLst>
                <a:ext uri="{FF2B5EF4-FFF2-40B4-BE49-F238E27FC236}">
                  <a16:creationId xmlns:a16="http://schemas.microsoft.com/office/drawing/2014/main" id="{9BAFD27E-A36D-F05A-DAEB-259CCEF69AE2}"/>
                </a:ext>
              </a:extLst>
            </p:cNvPr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6">
              <a:extLst>
                <a:ext uri="{FF2B5EF4-FFF2-40B4-BE49-F238E27FC236}">
                  <a16:creationId xmlns:a16="http://schemas.microsoft.com/office/drawing/2014/main" id="{87DEEEE3-E790-C707-DFB1-757FF6A013FD}"/>
                </a:ext>
              </a:extLst>
            </p:cNvPr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6">
              <a:extLst>
                <a:ext uri="{FF2B5EF4-FFF2-40B4-BE49-F238E27FC236}">
                  <a16:creationId xmlns:a16="http://schemas.microsoft.com/office/drawing/2014/main" id="{BA18FF32-8EE4-1504-1D40-CFC56346CD38}"/>
                </a:ext>
              </a:extLst>
            </p:cNvPr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16">
            <a:extLst>
              <a:ext uri="{FF2B5EF4-FFF2-40B4-BE49-F238E27FC236}">
                <a16:creationId xmlns:a16="http://schemas.microsoft.com/office/drawing/2014/main" id="{1E0DC2C5-541A-8391-9464-AF6F2E7A9A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93574" y="557461"/>
            <a:ext cx="5754600" cy="18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SG" sz="3500" b="1" dirty="0">
                <a:latin typeface="Arial"/>
                <a:ea typeface="Arial"/>
                <a:cs typeface="Arial"/>
                <a:sym typeface="Arial"/>
              </a:rPr>
              <a:t>Decision Tree Algorithm</a:t>
            </a:r>
            <a:br>
              <a:rPr lang="en-SG" sz="3500" b="1" dirty="0">
                <a:latin typeface="Arial"/>
                <a:ea typeface="Arial"/>
                <a:cs typeface="Arial"/>
                <a:sym typeface="Arial"/>
              </a:rPr>
            </a:br>
            <a:r>
              <a:rPr lang="en-SG" sz="3500" dirty="0">
                <a:latin typeface="Arial"/>
                <a:ea typeface="Arial"/>
                <a:cs typeface="Arial"/>
                <a:sym typeface="Arial"/>
              </a:rPr>
              <a:t>(Confusion matrix)</a:t>
            </a:r>
            <a:br>
              <a:rPr lang="en-SG" sz="1800" dirty="0">
                <a:latin typeface="Arial"/>
                <a:ea typeface="Arial"/>
                <a:cs typeface="Arial"/>
                <a:sym typeface="Arial"/>
              </a:rPr>
            </a:br>
            <a:endParaRPr sz="3600" dirty="0">
              <a:solidFill>
                <a:schemeClr val="dk2"/>
              </a:solidFill>
            </a:endParaRPr>
          </a:p>
        </p:txBody>
      </p:sp>
      <p:pic>
        <p:nvPicPr>
          <p:cNvPr id="405" name="Google Shape;405;p16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FD7C8562-8993-53C7-5743-11559BF627E1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97778" y="2747232"/>
            <a:ext cx="5515200" cy="3513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6" name="Google Shape;406;p16">
            <a:extLst>
              <a:ext uri="{FF2B5EF4-FFF2-40B4-BE49-F238E27FC236}">
                <a16:creationId xmlns:a16="http://schemas.microsoft.com/office/drawing/2014/main" id="{89B00896-6DB0-C5FE-1F54-A6517951FD53}"/>
              </a:ext>
            </a:extLst>
          </p:cNvPr>
          <p:cNvGrpSpPr/>
          <p:nvPr/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</p:grpSpPr>
        <p:sp>
          <p:nvSpPr>
            <p:cNvPr id="407" name="Google Shape;407;p16">
              <a:extLst>
                <a:ext uri="{FF2B5EF4-FFF2-40B4-BE49-F238E27FC236}">
                  <a16:creationId xmlns:a16="http://schemas.microsoft.com/office/drawing/2014/main" id="{1A6A27BE-6851-3796-E9B0-34C04AF51635}"/>
                </a:ext>
              </a:extLst>
            </p:cNvPr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6">
              <a:extLst>
                <a:ext uri="{FF2B5EF4-FFF2-40B4-BE49-F238E27FC236}">
                  <a16:creationId xmlns:a16="http://schemas.microsoft.com/office/drawing/2014/main" id="{ED230EA2-F7FF-94B8-C621-EDAAA0377AF3}"/>
                </a:ext>
              </a:extLst>
            </p:cNvPr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6">
              <a:extLst>
                <a:ext uri="{FF2B5EF4-FFF2-40B4-BE49-F238E27FC236}">
                  <a16:creationId xmlns:a16="http://schemas.microsoft.com/office/drawing/2014/main" id="{DEE3B52E-853A-C1F9-5372-688AE289653B}"/>
                </a:ext>
              </a:extLst>
            </p:cNvPr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6">
              <a:extLst>
                <a:ext uri="{FF2B5EF4-FFF2-40B4-BE49-F238E27FC236}">
                  <a16:creationId xmlns:a16="http://schemas.microsoft.com/office/drawing/2014/main" id="{B825E3EF-7561-1B9B-3012-33C4937FBDBA}"/>
                </a:ext>
              </a:extLst>
            </p:cNvPr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717E9CC-0C35-A6DE-FB9A-BF5B9278F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177" y="2952121"/>
            <a:ext cx="3125082" cy="18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05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7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7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>
            <a:gsLst>
              <a:gs pos="0">
                <a:srgbClr val="4EA72E">
                  <a:alpha val="20000"/>
                </a:srgbClr>
              </a:gs>
              <a:gs pos="16000">
                <a:srgbClr val="4EA72E">
                  <a:alpha val="20000"/>
                </a:srgbClr>
              </a:gs>
              <a:gs pos="85000">
                <a:srgbClr val="156082">
                  <a:alpha val="40000"/>
                </a:srgbClr>
              </a:gs>
              <a:gs pos="100000">
                <a:srgbClr val="156082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" name="Google Shape;417;p17"/>
          <p:cNvGrpSpPr/>
          <p:nvPr/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</p:grpSpPr>
        <p:sp>
          <p:nvSpPr>
            <p:cNvPr id="418" name="Google Shape;418;p17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2" name="Google Shape;422;p17"/>
          <p:cNvSpPr txBox="1">
            <a:spLocks noGrp="1"/>
          </p:cNvSpPr>
          <p:nvPr>
            <p:ph type="title"/>
          </p:nvPr>
        </p:nvSpPr>
        <p:spPr>
          <a:xfrm>
            <a:off x="5444749" y="317186"/>
            <a:ext cx="5754600" cy="18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SG" sz="3500" b="1" dirty="0">
                <a:latin typeface="Arial"/>
                <a:ea typeface="Arial"/>
                <a:cs typeface="Arial"/>
                <a:sym typeface="Arial"/>
              </a:rPr>
              <a:t>Random Forest Algorithm</a:t>
            </a:r>
            <a:br>
              <a:rPr lang="en-SG" sz="1800" dirty="0">
                <a:latin typeface="Arial"/>
                <a:ea typeface="Arial"/>
                <a:cs typeface="Arial"/>
                <a:sym typeface="Arial"/>
              </a:rPr>
            </a:br>
            <a:endParaRPr sz="3600" dirty="0">
              <a:solidFill>
                <a:schemeClr val="dk2"/>
              </a:solidFill>
            </a:endParaRPr>
          </a:p>
        </p:txBody>
      </p:sp>
      <p:grpSp>
        <p:nvGrpSpPr>
          <p:cNvPr id="424" name="Google Shape;424;p17"/>
          <p:cNvGrpSpPr/>
          <p:nvPr/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</p:grpSpPr>
        <p:sp>
          <p:nvSpPr>
            <p:cNvPr id="425" name="Google Shape;425;p17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8B08B-7024-AC41-F18C-2EDC25C09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047" y="2660522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i="0" dirty="0">
                <a:solidFill>
                  <a:srgbClr val="273239"/>
                </a:solidFill>
                <a:effectLst/>
                <a:latin typeface="+mn-lt"/>
              </a:rPr>
              <a:t>Random Forest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+mn-lt"/>
              </a:rPr>
              <a:t>is a collaborative team of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+mn-lt"/>
              </a:rPr>
              <a:t>decision trees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+mn-lt"/>
              </a:rPr>
              <a:t> that work together to provide a single output.</a:t>
            </a:r>
          </a:p>
          <a:p>
            <a:pPr marL="114300" indent="0">
              <a:buNone/>
            </a:pPr>
            <a:endParaRPr lang="en-US" sz="2000" b="0" i="0" dirty="0">
              <a:solidFill>
                <a:srgbClr val="273239"/>
              </a:solidFill>
              <a:effectLst/>
              <a:latin typeface="+mn-lt"/>
            </a:endParaRPr>
          </a:p>
          <a:p>
            <a:r>
              <a:rPr lang="en-US" sz="2000" b="0" i="0" dirty="0">
                <a:solidFill>
                  <a:srgbClr val="273239"/>
                </a:solidFill>
                <a:effectLst/>
                <a:latin typeface="+mn-lt"/>
              </a:rPr>
              <a:t>Each tree is constructed using a random subset of the data set to measure a random subset of features in each partition. </a:t>
            </a:r>
            <a:endParaRPr lang="en-GB" sz="2000" dirty="0">
              <a:latin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4">
          <a:extLst>
            <a:ext uri="{FF2B5EF4-FFF2-40B4-BE49-F238E27FC236}">
              <a16:creationId xmlns:a16="http://schemas.microsoft.com/office/drawing/2014/main" id="{8F5C46E0-3E92-F4A4-35D7-27D64D251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7">
            <a:extLst>
              <a:ext uri="{FF2B5EF4-FFF2-40B4-BE49-F238E27FC236}">
                <a16:creationId xmlns:a16="http://schemas.microsoft.com/office/drawing/2014/main" id="{EC21A776-1913-6470-7474-BFBF53CDEFE9}"/>
              </a:ext>
            </a:extLst>
          </p:cNvPr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7">
            <a:extLst>
              <a:ext uri="{FF2B5EF4-FFF2-40B4-BE49-F238E27FC236}">
                <a16:creationId xmlns:a16="http://schemas.microsoft.com/office/drawing/2014/main" id="{59E4CA43-2B5A-6EE8-BC3A-79C8B185ED2E}"/>
              </a:ext>
            </a:extLst>
          </p:cNvPr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>
            <a:gsLst>
              <a:gs pos="0">
                <a:srgbClr val="4EA72E">
                  <a:alpha val="20000"/>
                </a:srgbClr>
              </a:gs>
              <a:gs pos="16000">
                <a:srgbClr val="4EA72E">
                  <a:alpha val="20000"/>
                </a:srgbClr>
              </a:gs>
              <a:gs pos="85000">
                <a:srgbClr val="156082">
                  <a:alpha val="40000"/>
                </a:srgbClr>
              </a:gs>
              <a:gs pos="100000">
                <a:srgbClr val="156082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" name="Google Shape;417;p17">
            <a:extLst>
              <a:ext uri="{FF2B5EF4-FFF2-40B4-BE49-F238E27FC236}">
                <a16:creationId xmlns:a16="http://schemas.microsoft.com/office/drawing/2014/main" id="{5584D32B-8964-281A-B89C-798854130CC0}"/>
              </a:ext>
            </a:extLst>
          </p:cNvPr>
          <p:cNvGrpSpPr/>
          <p:nvPr/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</p:grpSpPr>
        <p:sp>
          <p:nvSpPr>
            <p:cNvPr id="418" name="Google Shape;418;p17">
              <a:extLst>
                <a:ext uri="{FF2B5EF4-FFF2-40B4-BE49-F238E27FC236}">
                  <a16:creationId xmlns:a16="http://schemas.microsoft.com/office/drawing/2014/main" id="{E7315905-308C-59DA-0757-E0E2A426E226}"/>
                </a:ext>
              </a:extLst>
            </p:cNvPr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7">
              <a:extLst>
                <a:ext uri="{FF2B5EF4-FFF2-40B4-BE49-F238E27FC236}">
                  <a16:creationId xmlns:a16="http://schemas.microsoft.com/office/drawing/2014/main" id="{A6A28CB6-D0CB-80ED-5367-6E675563251A}"/>
                </a:ext>
              </a:extLst>
            </p:cNvPr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7">
              <a:extLst>
                <a:ext uri="{FF2B5EF4-FFF2-40B4-BE49-F238E27FC236}">
                  <a16:creationId xmlns:a16="http://schemas.microsoft.com/office/drawing/2014/main" id="{CA6B8F2C-2C6C-D18D-227B-83877904BE71}"/>
                </a:ext>
              </a:extLst>
            </p:cNvPr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7">
              <a:extLst>
                <a:ext uri="{FF2B5EF4-FFF2-40B4-BE49-F238E27FC236}">
                  <a16:creationId xmlns:a16="http://schemas.microsoft.com/office/drawing/2014/main" id="{BE478C0B-D22D-8AEE-F0F1-D34B25CC1C1F}"/>
                </a:ext>
              </a:extLst>
            </p:cNvPr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2" name="Google Shape;422;p17">
            <a:extLst>
              <a:ext uri="{FF2B5EF4-FFF2-40B4-BE49-F238E27FC236}">
                <a16:creationId xmlns:a16="http://schemas.microsoft.com/office/drawing/2014/main" id="{F34FDA3B-CE03-3B6F-A8DB-0715C23325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4749" y="317186"/>
            <a:ext cx="5754600" cy="18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SG" sz="3500" b="1" dirty="0">
                <a:latin typeface="Arial"/>
                <a:ea typeface="Arial"/>
                <a:cs typeface="Arial"/>
                <a:sym typeface="Arial"/>
              </a:rPr>
              <a:t>Random Forest Algorithm</a:t>
            </a:r>
            <a:br>
              <a:rPr lang="en-SG" sz="1800" dirty="0">
                <a:latin typeface="Arial"/>
                <a:ea typeface="Arial"/>
                <a:cs typeface="Arial"/>
                <a:sym typeface="Arial"/>
              </a:rPr>
            </a:br>
            <a:r>
              <a:rPr lang="en-SG" sz="3500" dirty="0">
                <a:latin typeface="+mj-lt"/>
                <a:ea typeface="Arial"/>
                <a:cs typeface="Arial"/>
                <a:sym typeface="Arial"/>
              </a:rPr>
              <a:t>(Confusion matrix)</a:t>
            </a:r>
            <a:endParaRPr sz="3500" dirty="0">
              <a:solidFill>
                <a:schemeClr val="dk2"/>
              </a:solidFill>
              <a:latin typeface="+mj-lt"/>
            </a:endParaRPr>
          </a:p>
        </p:txBody>
      </p:sp>
      <p:pic>
        <p:nvPicPr>
          <p:cNvPr id="423" name="Google Shape;423;p17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7AD2E3EA-948D-8A62-72C6-14173C3A92CB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07430" y="2713918"/>
            <a:ext cx="5184900" cy="332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4" name="Google Shape;424;p17">
            <a:extLst>
              <a:ext uri="{FF2B5EF4-FFF2-40B4-BE49-F238E27FC236}">
                <a16:creationId xmlns:a16="http://schemas.microsoft.com/office/drawing/2014/main" id="{8051C943-4EA0-2A80-B05D-42A5DFC54B1B}"/>
              </a:ext>
            </a:extLst>
          </p:cNvPr>
          <p:cNvGrpSpPr/>
          <p:nvPr/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</p:grpSpPr>
        <p:sp>
          <p:nvSpPr>
            <p:cNvPr id="425" name="Google Shape;425;p17">
              <a:extLst>
                <a:ext uri="{FF2B5EF4-FFF2-40B4-BE49-F238E27FC236}">
                  <a16:creationId xmlns:a16="http://schemas.microsoft.com/office/drawing/2014/main" id="{118A1A90-9EB9-8288-7F76-AFAE58AD8357}"/>
                </a:ext>
              </a:extLst>
            </p:cNvPr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7">
              <a:extLst>
                <a:ext uri="{FF2B5EF4-FFF2-40B4-BE49-F238E27FC236}">
                  <a16:creationId xmlns:a16="http://schemas.microsoft.com/office/drawing/2014/main" id="{65FEB087-7702-1157-CD3E-5A3320E40322}"/>
                </a:ext>
              </a:extLst>
            </p:cNvPr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7">
              <a:extLst>
                <a:ext uri="{FF2B5EF4-FFF2-40B4-BE49-F238E27FC236}">
                  <a16:creationId xmlns:a16="http://schemas.microsoft.com/office/drawing/2014/main" id="{7A4A6A84-235B-9542-51CA-47BF335FF769}"/>
                </a:ext>
              </a:extLst>
            </p:cNvPr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7">
              <a:extLst>
                <a:ext uri="{FF2B5EF4-FFF2-40B4-BE49-F238E27FC236}">
                  <a16:creationId xmlns:a16="http://schemas.microsoft.com/office/drawing/2014/main" id="{E415184C-194A-301C-8F35-471E3340CE4F}"/>
                </a:ext>
              </a:extLst>
            </p:cNvPr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1843C2D-62A5-81D9-90A4-7DB1E65D9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34" y="2822306"/>
            <a:ext cx="2831432" cy="156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16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4">
          <a:extLst>
            <a:ext uri="{FF2B5EF4-FFF2-40B4-BE49-F238E27FC236}">
              <a16:creationId xmlns:a16="http://schemas.microsoft.com/office/drawing/2014/main" id="{43667D6B-F934-BE56-8E76-E205A33C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7">
            <a:extLst>
              <a:ext uri="{FF2B5EF4-FFF2-40B4-BE49-F238E27FC236}">
                <a16:creationId xmlns:a16="http://schemas.microsoft.com/office/drawing/2014/main" id="{2046DCB5-BF2E-FB77-84CD-608B77E11BD5}"/>
              </a:ext>
            </a:extLst>
          </p:cNvPr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7">
            <a:extLst>
              <a:ext uri="{FF2B5EF4-FFF2-40B4-BE49-F238E27FC236}">
                <a16:creationId xmlns:a16="http://schemas.microsoft.com/office/drawing/2014/main" id="{D2001271-8DC0-5274-0157-62C707A4F4CB}"/>
              </a:ext>
            </a:extLst>
          </p:cNvPr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>
            <a:gsLst>
              <a:gs pos="0">
                <a:srgbClr val="4EA72E">
                  <a:alpha val="20000"/>
                </a:srgbClr>
              </a:gs>
              <a:gs pos="16000">
                <a:srgbClr val="4EA72E">
                  <a:alpha val="20000"/>
                </a:srgbClr>
              </a:gs>
              <a:gs pos="85000">
                <a:srgbClr val="156082">
                  <a:alpha val="40000"/>
                </a:srgbClr>
              </a:gs>
              <a:gs pos="100000">
                <a:srgbClr val="156082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" name="Google Shape;417;p17">
            <a:extLst>
              <a:ext uri="{FF2B5EF4-FFF2-40B4-BE49-F238E27FC236}">
                <a16:creationId xmlns:a16="http://schemas.microsoft.com/office/drawing/2014/main" id="{1FC6B1DC-BD70-2006-5A48-59E20A95AC0B}"/>
              </a:ext>
            </a:extLst>
          </p:cNvPr>
          <p:cNvGrpSpPr/>
          <p:nvPr/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</p:grpSpPr>
        <p:sp>
          <p:nvSpPr>
            <p:cNvPr id="418" name="Google Shape;418;p17">
              <a:extLst>
                <a:ext uri="{FF2B5EF4-FFF2-40B4-BE49-F238E27FC236}">
                  <a16:creationId xmlns:a16="http://schemas.microsoft.com/office/drawing/2014/main" id="{8B94B353-8AC2-4E79-20C8-F6FF6DCF14FA}"/>
                </a:ext>
              </a:extLst>
            </p:cNvPr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7">
              <a:extLst>
                <a:ext uri="{FF2B5EF4-FFF2-40B4-BE49-F238E27FC236}">
                  <a16:creationId xmlns:a16="http://schemas.microsoft.com/office/drawing/2014/main" id="{022D9188-E932-D241-834F-8288AEE0D222}"/>
                </a:ext>
              </a:extLst>
            </p:cNvPr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7">
              <a:extLst>
                <a:ext uri="{FF2B5EF4-FFF2-40B4-BE49-F238E27FC236}">
                  <a16:creationId xmlns:a16="http://schemas.microsoft.com/office/drawing/2014/main" id="{439A05F9-24C2-0D69-35A0-53BCC6FAC40F}"/>
                </a:ext>
              </a:extLst>
            </p:cNvPr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7">
              <a:extLst>
                <a:ext uri="{FF2B5EF4-FFF2-40B4-BE49-F238E27FC236}">
                  <a16:creationId xmlns:a16="http://schemas.microsoft.com/office/drawing/2014/main" id="{F0A6337A-A6C9-BB8F-DF6B-399469857CC1}"/>
                </a:ext>
              </a:extLst>
            </p:cNvPr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2" name="Google Shape;422;p17">
            <a:extLst>
              <a:ext uri="{FF2B5EF4-FFF2-40B4-BE49-F238E27FC236}">
                <a16:creationId xmlns:a16="http://schemas.microsoft.com/office/drawing/2014/main" id="{C1CAAF47-42CD-5634-360D-6CBEA89B8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4749" y="317186"/>
            <a:ext cx="5754600" cy="18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SG" sz="3500" b="1" dirty="0">
                <a:latin typeface="Arial"/>
                <a:ea typeface="Arial"/>
                <a:cs typeface="Arial"/>
                <a:sym typeface="Arial"/>
              </a:rPr>
              <a:t>Insights</a:t>
            </a:r>
            <a:br>
              <a:rPr lang="en-SG" sz="1800" dirty="0">
                <a:latin typeface="Arial"/>
                <a:ea typeface="Arial"/>
                <a:cs typeface="Arial"/>
                <a:sym typeface="Arial"/>
              </a:rPr>
            </a:br>
            <a:endParaRPr sz="3600" dirty="0">
              <a:solidFill>
                <a:schemeClr val="dk2"/>
              </a:solidFill>
            </a:endParaRPr>
          </a:p>
        </p:txBody>
      </p:sp>
      <p:grpSp>
        <p:nvGrpSpPr>
          <p:cNvPr id="424" name="Google Shape;424;p17">
            <a:extLst>
              <a:ext uri="{FF2B5EF4-FFF2-40B4-BE49-F238E27FC236}">
                <a16:creationId xmlns:a16="http://schemas.microsoft.com/office/drawing/2014/main" id="{1742567B-3C78-5214-4514-16F38F4A1831}"/>
              </a:ext>
            </a:extLst>
          </p:cNvPr>
          <p:cNvGrpSpPr/>
          <p:nvPr/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</p:grpSpPr>
        <p:sp>
          <p:nvSpPr>
            <p:cNvPr id="425" name="Google Shape;425;p17">
              <a:extLst>
                <a:ext uri="{FF2B5EF4-FFF2-40B4-BE49-F238E27FC236}">
                  <a16:creationId xmlns:a16="http://schemas.microsoft.com/office/drawing/2014/main" id="{6F64D5D9-0EE3-DA90-2387-349A735D43B2}"/>
                </a:ext>
              </a:extLst>
            </p:cNvPr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7">
              <a:extLst>
                <a:ext uri="{FF2B5EF4-FFF2-40B4-BE49-F238E27FC236}">
                  <a16:creationId xmlns:a16="http://schemas.microsoft.com/office/drawing/2014/main" id="{3504E117-9E64-B183-7BC1-D2F6A38309C9}"/>
                </a:ext>
              </a:extLst>
            </p:cNvPr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7">
              <a:extLst>
                <a:ext uri="{FF2B5EF4-FFF2-40B4-BE49-F238E27FC236}">
                  <a16:creationId xmlns:a16="http://schemas.microsoft.com/office/drawing/2014/main" id="{893B4E6B-7F5C-3D4A-6901-6DB14544DCDB}"/>
                </a:ext>
              </a:extLst>
            </p:cNvPr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7">
              <a:extLst>
                <a:ext uri="{FF2B5EF4-FFF2-40B4-BE49-F238E27FC236}">
                  <a16:creationId xmlns:a16="http://schemas.microsoft.com/office/drawing/2014/main" id="{F64CEC59-E45B-7578-5960-6DF7DF2D120C}"/>
                </a:ext>
              </a:extLst>
            </p:cNvPr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ECF89-B616-A78D-9EA4-6D786AA4A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047" y="2660522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+mn-lt"/>
              </a:rPr>
              <a:t>Easier to predict as the data is well balanced, clean and clear cut</a:t>
            </a:r>
            <a:endParaRPr lang="en-US" sz="2000" b="0" i="0" dirty="0">
              <a:solidFill>
                <a:srgbClr val="273239"/>
              </a:solidFill>
              <a:effectLst/>
              <a:latin typeface="+mn-lt"/>
            </a:endParaRPr>
          </a:p>
          <a:p>
            <a:r>
              <a:rPr lang="en-US" sz="2000" dirty="0">
                <a:latin typeface="+mn-lt"/>
              </a:rPr>
              <a:t>Model could also be biased so will need more data as input to better train the model</a:t>
            </a:r>
          </a:p>
          <a:p>
            <a:r>
              <a:rPr lang="en-US" sz="2000" dirty="0">
                <a:latin typeface="+mn-lt"/>
              </a:rPr>
              <a:t>Having a split of more training data does not always result in better accuracies due to overfitting. Similarly, too little of training data may result in underfitting. </a:t>
            </a:r>
          </a:p>
          <a:p>
            <a:r>
              <a:rPr lang="en-US" sz="2000" dirty="0">
                <a:latin typeface="+mn-lt"/>
              </a:rPr>
              <a:t>Number of iterations also play apart in the accuracy of model.</a:t>
            </a:r>
          </a:p>
          <a:p>
            <a:endParaRPr lang="en-GB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8788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8"/>
          <p:cNvSpPr/>
          <p:nvPr/>
        </p:nvSpPr>
        <p:spPr>
          <a:xfrm>
            <a:off x="0" y="-1"/>
            <a:ext cx="12191695" cy="6852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8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8"/>
          <p:cNvSpPr txBox="1"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Play"/>
              <a:buNone/>
            </a:pPr>
            <a:r>
              <a:rPr lang="en-SG" sz="4000" dirty="0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rPr>
              <a:t>Thank you</a:t>
            </a:r>
            <a:endParaRPr dirty="0"/>
          </a:p>
        </p:txBody>
      </p:sp>
      <p:pic>
        <p:nvPicPr>
          <p:cNvPr id="436" name="Google Shape;436;p18" descr="Smiling Face with No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 extrusionOk="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grpSp>
        <p:nvGrpSpPr>
          <p:cNvPr id="437" name="Google Shape;437;p18"/>
          <p:cNvGrpSpPr/>
          <p:nvPr/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438" name="Google Shape;438;p18"/>
            <p:cNvSpPr/>
            <p:nvPr/>
          </p:nvSpPr>
          <p:spPr>
            <a:xfrm flipH="1">
              <a:off x="305" y="34854"/>
              <a:ext cx="6028697" cy="6817170"/>
            </a:xfrm>
            <a:custGeom>
              <a:avLst/>
              <a:gdLst/>
              <a:ahLst/>
              <a:cxnLst/>
              <a:rect l="l" t="t" r="r" b="b"/>
              <a:pathLst>
                <a:path w="6028697" h="6817170" extrusionOk="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8"/>
            <p:cNvSpPr/>
            <p:nvPr/>
          </p:nvSpPr>
          <p:spPr>
            <a:xfrm flipH="1">
              <a:off x="305" y="1"/>
              <a:ext cx="6165116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8"/>
            <p:cNvSpPr/>
            <p:nvPr/>
          </p:nvSpPr>
          <p:spPr>
            <a:xfrm flipH="1">
              <a:off x="305" y="-5977"/>
              <a:ext cx="6238675" cy="6858001"/>
            </a:xfrm>
            <a:custGeom>
              <a:avLst/>
              <a:gdLst/>
              <a:ahLst/>
              <a:cxnLst/>
              <a:rect l="l" t="t" r="r" b="b"/>
              <a:pathLst>
                <a:path w="6264586" h="6858001" extrusionOk="0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>
            <a:gsLst>
              <a:gs pos="0">
                <a:srgbClr val="4EA72E">
                  <a:alpha val="20000"/>
                </a:srgbClr>
              </a:gs>
              <a:gs pos="16000">
                <a:srgbClr val="4EA72E">
                  <a:alpha val="20000"/>
                </a:srgbClr>
              </a:gs>
              <a:gs pos="85000">
                <a:srgbClr val="156082">
                  <a:alpha val="40000"/>
                </a:srgbClr>
              </a:gs>
              <a:gs pos="100000">
                <a:srgbClr val="156082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3"/>
          <p:cNvGrpSpPr/>
          <p:nvPr/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</p:grpSpPr>
        <p:sp>
          <p:nvSpPr>
            <p:cNvPr id="125" name="Google Shape;125;p3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4834070" y="317233"/>
            <a:ext cx="5754696" cy="183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r>
              <a:rPr lang="en-SG" sz="3500" b="1" dirty="0">
                <a:solidFill>
                  <a:schemeClr val="dk2"/>
                </a:solidFill>
                <a:latin typeface="+mj-lt"/>
              </a:rPr>
              <a:t>Dataset</a:t>
            </a:r>
            <a:endParaRPr sz="3500" b="1" dirty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130" name="Google Shape;130;p3"/>
          <p:cNvSpPr txBox="1">
            <a:spLocks noGrp="1"/>
          </p:cNvSpPr>
          <p:nvPr>
            <p:ph type="body" idx="1"/>
          </p:nvPr>
        </p:nvSpPr>
        <p:spPr>
          <a:xfrm>
            <a:off x="1084521" y="2979336"/>
            <a:ext cx="9877645" cy="2430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2300"/>
            </a:pPr>
            <a:r>
              <a:rPr lang="en-SG" sz="2000" dirty="0">
                <a:latin typeface="Arial"/>
                <a:ea typeface="Arial"/>
                <a:cs typeface="Arial"/>
                <a:sym typeface="Arial"/>
              </a:rPr>
              <a:t>This dataset contains credit card transactions made by European cardholders in the year 2023. </a:t>
            </a:r>
            <a:endParaRPr sz="2000" dirty="0"/>
          </a:p>
          <a:p>
            <a:pPr marL="342900">
              <a:buSzPts val="2300"/>
            </a:pPr>
            <a:r>
              <a:rPr lang="en-SG" sz="2000" dirty="0">
                <a:latin typeface="Arial"/>
                <a:ea typeface="Arial"/>
                <a:cs typeface="Arial"/>
                <a:sym typeface="Arial"/>
              </a:rPr>
              <a:t>It comprises </a:t>
            </a:r>
            <a:r>
              <a:rPr lang="en-SG" sz="2000" b="1" dirty="0">
                <a:latin typeface="Arial"/>
                <a:ea typeface="Arial"/>
                <a:cs typeface="Arial"/>
                <a:sym typeface="Arial"/>
              </a:rPr>
              <a:t>over 550,000 records</a:t>
            </a:r>
          </a:p>
          <a:p>
            <a:pPr marL="342900">
              <a:buSzPts val="2300"/>
            </a:pPr>
            <a:r>
              <a:rPr lang="en-SG" sz="2000" dirty="0"/>
              <a:t>It is taken from Kaggle website.</a:t>
            </a:r>
            <a:endParaRPr sz="2000" dirty="0"/>
          </a:p>
          <a:p>
            <a:pPr marL="342900">
              <a:buSzPts val="2300"/>
            </a:pPr>
            <a:r>
              <a:rPr lang="en-SG" sz="2000" dirty="0">
                <a:latin typeface="Arial"/>
                <a:ea typeface="Arial"/>
                <a:cs typeface="Arial"/>
                <a:sym typeface="Arial"/>
              </a:rPr>
              <a:t>The data has been anonymized to protect the cardholders' identities. </a:t>
            </a: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chemeClr val="dk2"/>
              </a:solidFill>
            </a:endParaRPr>
          </a:p>
        </p:txBody>
      </p:sp>
      <p:grpSp>
        <p:nvGrpSpPr>
          <p:cNvPr id="131" name="Google Shape;131;p3"/>
          <p:cNvGrpSpPr/>
          <p:nvPr/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</p:grpSpPr>
        <p:sp>
          <p:nvSpPr>
            <p:cNvPr id="132" name="Google Shape;132;p3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>
            <a:gsLst>
              <a:gs pos="0">
                <a:srgbClr val="4EA72E">
                  <a:alpha val="20000"/>
                </a:srgbClr>
              </a:gs>
              <a:gs pos="16000">
                <a:srgbClr val="4EA72E">
                  <a:alpha val="20000"/>
                </a:srgbClr>
              </a:gs>
              <a:gs pos="85000">
                <a:srgbClr val="156082">
                  <a:alpha val="40000"/>
                </a:srgbClr>
              </a:gs>
              <a:gs pos="100000">
                <a:srgbClr val="156082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4"/>
          <p:cNvGrpSpPr/>
          <p:nvPr/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</p:grpSpPr>
        <p:sp>
          <p:nvSpPr>
            <p:cNvPr id="143" name="Google Shape;143;p4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4"/>
          <p:cNvSpPr txBox="1">
            <a:spLocks noGrp="1"/>
          </p:cNvSpPr>
          <p:nvPr>
            <p:ph type="title"/>
          </p:nvPr>
        </p:nvSpPr>
        <p:spPr>
          <a:xfrm>
            <a:off x="4766638" y="384414"/>
            <a:ext cx="5754696" cy="183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r>
              <a:rPr lang="en-SG" sz="3500" b="1" dirty="0">
                <a:solidFill>
                  <a:schemeClr val="dk2"/>
                </a:solidFill>
                <a:latin typeface="+mj-lt"/>
              </a:rPr>
              <a:t>Data Columns</a:t>
            </a:r>
            <a:endParaRPr sz="3500" b="1" dirty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148" name="Google Shape;148;p4"/>
          <p:cNvSpPr txBox="1">
            <a:spLocks noGrp="1"/>
          </p:cNvSpPr>
          <p:nvPr>
            <p:ph type="body" idx="1"/>
          </p:nvPr>
        </p:nvSpPr>
        <p:spPr>
          <a:xfrm>
            <a:off x="1371600" y="2606175"/>
            <a:ext cx="8771700" cy="337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-SG" sz="2000" b="1" dirty="0"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-SG" sz="2000" dirty="0">
                <a:latin typeface="Arial"/>
                <a:ea typeface="Arial"/>
                <a:cs typeface="Arial"/>
                <a:sym typeface="Arial"/>
              </a:rPr>
              <a:t>: Unique identifier for each transaction</a:t>
            </a:r>
            <a:endParaRPr sz="2000" dirty="0"/>
          </a:p>
          <a:p>
            <a:pPr marL="342900">
              <a:lnSpc>
                <a:spcPct val="115000"/>
              </a:lnSpc>
              <a:spcBef>
                <a:spcPts val="1800"/>
              </a:spcBef>
              <a:buSzPts val="2000"/>
            </a:pPr>
            <a:r>
              <a:rPr lang="en-SG" sz="2000" b="1" dirty="0">
                <a:latin typeface="Arial"/>
                <a:ea typeface="Arial"/>
                <a:cs typeface="Arial"/>
                <a:sym typeface="Arial"/>
              </a:rPr>
              <a:t>V1-V28</a:t>
            </a:r>
            <a:r>
              <a:rPr lang="en-SG" sz="2000" dirty="0">
                <a:latin typeface="Arial"/>
                <a:ea typeface="Arial"/>
                <a:cs typeface="Arial"/>
                <a:sym typeface="Arial"/>
              </a:rPr>
              <a:t>: Anonymized features representing various transaction attributes (e.g., time, location, etc.)</a:t>
            </a:r>
            <a:endParaRPr sz="2000" dirty="0"/>
          </a:p>
          <a:p>
            <a:pPr marL="342900">
              <a:lnSpc>
                <a:spcPct val="115000"/>
              </a:lnSpc>
              <a:spcBef>
                <a:spcPts val="1800"/>
              </a:spcBef>
              <a:buSzPts val="2000"/>
            </a:pPr>
            <a:r>
              <a:rPr lang="en-SG" sz="2000" b="1" dirty="0">
                <a:latin typeface="Arial"/>
                <a:ea typeface="Arial"/>
                <a:cs typeface="Arial"/>
                <a:sym typeface="Arial"/>
              </a:rPr>
              <a:t>Amount</a:t>
            </a:r>
            <a:r>
              <a:rPr lang="en-SG" sz="2000" dirty="0">
                <a:latin typeface="Arial"/>
                <a:ea typeface="Arial"/>
                <a:cs typeface="Arial"/>
                <a:sym typeface="Arial"/>
              </a:rPr>
              <a:t>: The transaction amount</a:t>
            </a:r>
            <a:endParaRPr sz="2000" dirty="0"/>
          </a:p>
          <a:p>
            <a:pPr marL="342900">
              <a:lnSpc>
                <a:spcPct val="115000"/>
              </a:lnSpc>
              <a:spcBef>
                <a:spcPts val="1800"/>
              </a:spcBef>
              <a:buSzPts val="2000"/>
            </a:pPr>
            <a:r>
              <a:rPr lang="en-SG" sz="2000" b="1" dirty="0">
                <a:latin typeface="Arial"/>
                <a:ea typeface="Arial"/>
                <a:cs typeface="Arial"/>
                <a:sym typeface="Arial"/>
              </a:rPr>
              <a:t>Class</a:t>
            </a:r>
            <a:r>
              <a:rPr lang="en-SG" sz="2000" dirty="0">
                <a:latin typeface="Arial"/>
                <a:ea typeface="Arial"/>
                <a:cs typeface="Arial"/>
                <a:sym typeface="Arial"/>
              </a:rPr>
              <a:t>: Binary label indicating whether the transaction is fraudulent (1) or not (0). It is a target column and a factor variable.</a:t>
            </a:r>
            <a:endParaRPr sz="2000" dirty="0"/>
          </a:p>
        </p:txBody>
      </p:sp>
      <p:grpSp>
        <p:nvGrpSpPr>
          <p:cNvPr id="149" name="Google Shape;149;p4"/>
          <p:cNvGrpSpPr/>
          <p:nvPr/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</p:grpSpPr>
        <p:sp>
          <p:nvSpPr>
            <p:cNvPr id="150" name="Google Shape;150;p4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8408" y="-8167"/>
            <a:ext cx="12191695" cy="6858000"/>
          </a:xfrm>
          <a:prstGeom prst="rect">
            <a:avLst/>
          </a:prstGeom>
          <a:gradFill>
            <a:gsLst>
              <a:gs pos="0">
                <a:srgbClr val="4EA72E">
                  <a:alpha val="20000"/>
                </a:srgbClr>
              </a:gs>
              <a:gs pos="16000">
                <a:srgbClr val="4EA72E">
                  <a:alpha val="20000"/>
                </a:srgbClr>
              </a:gs>
              <a:gs pos="85000">
                <a:srgbClr val="156082">
                  <a:alpha val="40000"/>
                </a:srgbClr>
              </a:gs>
              <a:gs pos="100000">
                <a:srgbClr val="156082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5"/>
          <p:cNvGrpSpPr/>
          <p:nvPr/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</p:grpSpPr>
        <p:sp>
          <p:nvSpPr>
            <p:cNvPr id="161" name="Google Shape;161;p5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5"/>
          <p:cNvSpPr txBox="1">
            <a:spLocks noGrp="1"/>
          </p:cNvSpPr>
          <p:nvPr>
            <p:ph type="title"/>
          </p:nvPr>
        </p:nvSpPr>
        <p:spPr>
          <a:xfrm>
            <a:off x="5134899" y="642536"/>
            <a:ext cx="5754600" cy="18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SG" sz="3500" b="1" dirty="0">
                <a:latin typeface="+mj-lt"/>
                <a:ea typeface="Arial"/>
                <a:cs typeface="Arial"/>
                <a:sym typeface="Arial"/>
              </a:rPr>
              <a:t>Potential Use Cases</a:t>
            </a:r>
            <a:br>
              <a:rPr lang="en-SG" sz="3600" dirty="0">
                <a:latin typeface="Arial"/>
                <a:ea typeface="Arial"/>
                <a:cs typeface="Arial"/>
                <a:sym typeface="Arial"/>
              </a:rPr>
            </a:b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66" name="Google Shape;166;p5"/>
          <p:cNvSpPr txBox="1">
            <a:spLocks noGrp="1"/>
          </p:cNvSpPr>
          <p:nvPr>
            <p:ph type="body" idx="1"/>
          </p:nvPr>
        </p:nvSpPr>
        <p:spPr>
          <a:xfrm>
            <a:off x="808074" y="2979336"/>
            <a:ext cx="9367284" cy="343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-SG" sz="2000" b="1" dirty="0">
                <a:latin typeface="Arial"/>
                <a:ea typeface="Arial"/>
                <a:cs typeface="Arial"/>
                <a:sym typeface="Arial"/>
              </a:rPr>
              <a:t>Credit Card Fraud Detection:</a:t>
            </a:r>
            <a:r>
              <a:rPr lang="en-SG" sz="2000" dirty="0">
                <a:latin typeface="Arial"/>
                <a:ea typeface="Arial"/>
                <a:cs typeface="Arial"/>
                <a:sym typeface="Arial"/>
              </a:rPr>
              <a:t> Build machine learning models to detect and prevent credit card fraud by identifying suspicious transactions based on the provided features.</a:t>
            </a:r>
            <a:endParaRPr sz="2000" dirty="0"/>
          </a:p>
          <a:p>
            <a:pPr marL="342900">
              <a:lnSpc>
                <a:spcPct val="115000"/>
              </a:lnSpc>
              <a:spcBef>
                <a:spcPts val="1800"/>
              </a:spcBef>
              <a:buSzPts val="2000"/>
            </a:pPr>
            <a:r>
              <a:rPr lang="en-SG" sz="2000" b="1" dirty="0">
                <a:latin typeface="Arial"/>
                <a:ea typeface="Arial"/>
                <a:cs typeface="Arial"/>
                <a:sym typeface="Arial"/>
              </a:rPr>
              <a:t>Merchant Category Analysis:</a:t>
            </a:r>
            <a:r>
              <a:rPr lang="en-SG" sz="2000" dirty="0">
                <a:latin typeface="Arial"/>
                <a:ea typeface="Arial"/>
                <a:cs typeface="Arial"/>
                <a:sym typeface="Arial"/>
              </a:rPr>
              <a:t> Examine how different merchant categories are associated with fraud.</a:t>
            </a:r>
            <a:endParaRPr sz="2000" dirty="0"/>
          </a:p>
          <a:p>
            <a:pPr marL="342900">
              <a:lnSpc>
                <a:spcPct val="115000"/>
              </a:lnSpc>
              <a:spcBef>
                <a:spcPts val="1800"/>
              </a:spcBef>
              <a:buSzPts val="2000"/>
            </a:pPr>
            <a:r>
              <a:rPr lang="en-SG" sz="2000" b="1" dirty="0">
                <a:latin typeface="Arial"/>
                <a:ea typeface="Arial"/>
                <a:cs typeface="Arial"/>
                <a:sym typeface="Arial"/>
              </a:rPr>
              <a:t>Transaction Type Analysis:</a:t>
            </a:r>
            <a:r>
              <a:rPr lang="en-SG" sz="2000" dirty="0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SG" sz="2000" dirty="0" err="1">
                <a:latin typeface="Arial"/>
                <a:ea typeface="Arial"/>
                <a:cs typeface="Arial"/>
                <a:sym typeface="Arial"/>
              </a:rPr>
              <a:t>Analyze</a:t>
            </a:r>
            <a:r>
              <a:rPr lang="en-SG" sz="2000" dirty="0">
                <a:latin typeface="Arial"/>
                <a:ea typeface="Arial"/>
                <a:cs typeface="Arial"/>
                <a:sym typeface="Arial"/>
              </a:rPr>
              <a:t> whether certain types of transactions are more prone to fraud than others.</a:t>
            </a:r>
            <a:endParaRPr sz="2000" dirty="0"/>
          </a:p>
        </p:txBody>
      </p:sp>
      <p:grpSp>
        <p:nvGrpSpPr>
          <p:cNvPr id="167" name="Google Shape;167;p5"/>
          <p:cNvGrpSpPr/>
          <p:nvPr/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</p:grpSpPr>
        <p:sp>
          <p:nvSpPr>
            <p:cNvPr id="168" name="Google Shape;168;p5"/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>
          <a:extLst>
            <a:ext uri="{FF2B5EF4-FFF2-40B4-BE49-F238E27FC236}">
              <a16:creationId xmlns:a16="http://schemas.microsoft.com/office/drawing/2014/main" id="{217160DC-AB3B-981A-4C03-7DC1A3711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>
            <a:extLst>
              <a:ext uri="{FF2B5EF4-FFF2-40B4-BE49-F238E27FC236}">
                <a16:creationId xmlns:a16="http://schemas.microsoft.com/office/drawing/2014/main" id="{CBC4B4DB-DEF9-33AF-8093-20E642257B7F}"/>
              </a:ext>
            </a:extLst>
          </p:cNvPr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>
            <a:extLst>
              <a:ext uri="{FF2B5EF4-FFF2-40B4-BE49-F238E27FC236}">
                <a16:creationId xmlns:a16="http://schemas.microsoft.com/office/drawing/2014/main" id="{377D4FC7-0600-CD80-DEED-26FD0F7C5E5F}"/>
              </a:ext>
            </a:extLst>
          </p:cNvPr>
          <p:cNvSpPr/>
          <p:nvPr/>
        </p:nvSpPr>
        <p:spPr>
          <a:xfrm>
            <a:off x="8408" y="-8167"/>
            <a:ext cx="12191695" cy="6858000"/>
          </a:xfrm>
          <a:prstGeom prst="rect">
            <a:avLst/>
          </a:prstGeom>
          <a:gradFill>
            <a:gsLst>
              <a:gs pos="0">
                <a:srgbClr val="4EA72E">
                  <a:alpha val="20000"/>
                </a:srgbClr>
              </a:gs>
              <a:gs pos="16000">
                <a:srgbClr val="4EA72E">
                  <a:alpha val="20000"/>
                </a:srgbClr>
              </a:gs>
              <a:gs pos="85000">
                <a:srgbClr val="156082">
                  <a:alpha val="40000"/>
                </a:srgbClr>
              </a:gs>
              <a:gs pos="100000">
                <a:srgbClr val="156082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5">
            <a:extLst>
              <a:ext uri="{FF2B5EF4-FFF2-40B4-BE49-F238E27FC236}">
                <a16:creationId xmlns:a16="http://schemas.microsoft.com/office/drawing/2014/main" id="{788204FF-16CD-255C-95E6-9891B5A5D8ED}"/>
              </a:ext>
            </a:extLst>
          </p:cNvPr>
          <p:cNvGrpSpPr/>
          <p:nvPr/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</p:grpSpPr>
        <p:sp>
          <p:nvSpPr>
            <p:cNvPr id="161" name="Google Shape;161;p5">
              <a:extLst>
                <a:ext uri="{FF2B5EF4-FFF2-40B4-BE49-F238E27FC236}">
                  <a16:creationId xmlns:a16="http://schemas.microsoft.com/office/drawing/2014/main" id="{80E5A169-2D01-0AAB-DA76-B7A5CB17B508}"/>
                </a:ext>
              </a:extLst>
            </p:cNvPr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>
              <a:extLst>
                <a:ext uri="{FF2B5EF4-FFF2-40B4-BE49-F238E27FC236}">
                  <a16:creationId xmlns:a16="http://schemas.microsoft.com/office/drawing/2014/main" id="{13D21DAA-026B-D6DD-71DE-CEA2D365EF62}"/>
                </a:ext>
              </a:extLst>
            </p:cNvPr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>
              <a:extLst>
                <a:ext uri="{FF2B5EF4-FFF2-40B4-BE49-F238E27FC236}">
                  <a16:creationId xmlns:a16="http://schemas.microsoft.com/office/drawing/2014/main" id="{49CB0D83-FFFC-C050-F1E1-42C38C35FA21}"/>
                </a:ext>
              </a:extLst>
            </p:cNvPr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>
              <a:extLst>
                <a:ext uri="{FF2B5EF4-FFF2-40B4-BE49-F238E27FC236}">
                  <a16:creationId xmlns:a16="http://schemas.microsoft.com/office/drawing/2014/main" id="{C3A29830-FC56-6A6B-6A68-C482D1896CA3}"/>
                </a:ext>
              </a:extLst>
            </p:cNvPr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5">
            <a:extLst>
              <a:ext uri="{FF2B5EF4-FFF2-40B4-BE49-F238E27FC236}">
                <a16:creationId xmlns:a16="http://schemas.microsoft.com/office/drawing/2014/main" id="{E849A275-1437-9773-C482-E38C23FFFC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34899" y="642536"/>
            <a:ext cx="5754600" cy="18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SG" sz="3500" b="1" dirty="0">
                <a:latin typeface="+mj-lt"/>
                <a:ea typeface="Arial"/>
                <a:cs typeface="Arial"/>
                <a:sym typeface="Arial"/>
              </a:rPr>
              <a:t>Steps Involved</a:t>
            </a:r>
            <a:br>
              <a:rPr lang="en-SG" sz="3600" dirty="0">
                <a:latin typeface="Arial"/>
                <a:ea typeface="Arial"/>
                <a:cs typeface="Arial"/>
                <a:sym typeface="Arial"/>
              </a:rPr>
            </a:b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66" name="Google Shape;166;p5">
            <a:extLst>
              <a:ext uri="{FF2B5EF4-FFF2-40B4-BE49-F238E27FC236}">
                <a16:creationId xmlns:a16="http://schemas.microsoft.com/office/drawing/2014/main" id="{9588770B-E151-4A65-0CF8-15E63E3FF9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22215" y="2669227"/>
            <a:ext cx="9367284" cy="343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SzPts val="2300"/>
            </a:pPr>
            <a:r>
              <a:rPr lang="en-US" sz="20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Importing the required packages into our python environm</a:t>
            </a:r>
            <a:r>
              <a:rPr lang="en-US" sz="2000" dirty="0"/>
              <a:t>ent</a:t>
            </a:r>
          </a:p>
          <a:p>
            <a:pPr marL="342900">
              <a:spcBef>
                <a:spcPts val="0"/>
              </a:spcBef>
              <a:buSzPts val="2300"/>
            </a:pPr>
            <a:endParaRPr lang="en-US" sz="2000" dirty="0"/>
          </a:p>
          <a:p>
            <a:pPr marL="342900">
              <a:spcBef>
                <a:spcPts val="0"/>
              </a:spcBef>
              <a:buSzPts val="2300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Importing the dataset</a:t>
            </a:r>
          </a:p>
          <a:p>
            <a:pPr marL="342900">
              <a:spcBef>
                <a:spcPts val="0"/>
              </a:spcBef>
              <a:buSzPts val="2300"/>
            </a:pPr>
            <a:endParaRPr lang="en-US" sz="2000" dirty="0"/>
          </a:p>
          <a:p>
            <a:pPr marL="342900">
              <a:buSzPts val="2300"/>
            </a:pPr>
            <a:r>
              <a:rPr lang="en-US" sz="20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the data to our needs and exploratory data analysis</a:t>
            </a:r>
          </a:p>
          <a:p>
            <a:pPr marL="342900">
              <a:buSzPts val="2300"/>
            </a:pPr>
            <a:endParaRPr lang="en-US" sz="2000" dirty="0"/>
          </a:p>
          <a:p>
            <a:pPr marL="342900">
              <a:buSzPts val="2300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Feature selection and data split</a:t>
            </a:r>
          </a:p>
          <a:p>
            <a:pPr marL="342900">
              <a:buSzPts val="2300"/>
            </a:pPr>
            <a:endParaRPr lang="en-US" sz="2000" dirty="0"/>
          </a:p>
          <a:p>
            <a:pPr marL="342900">
              <a:buSzPts val="2300"/>
            </a:pPr>
            <a:r>
              <a:rPr lang="en-US" sz="20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classification models</a:t>
            </a:r>
            <a:endParaRPr lang="en-US" sz="2000" dirty="0"/>
          </a:p>
        </p:txBody>
      </p:sp>
      <p:grpSp>
        <p:nvGrpSpPr>
          <p:cNvPr id="167" name="Google Shape;167;p5">
            <a:extLst>
              <a:ext uri="{FF2B5EF4-FFF2-40B4-BE49-F238E27FC236}">
                <a16:creationId xmlns:a16="http://schemas.microsoft.com/office/drawing/2014/main" id="{87025358-5B30-87A0-486E-AC0595372889}"/>
              </a:ext>
            </a:extLst>
          </p:cNvPr>
          <p:cNvGrpSpPr/>
          <p:nvPr/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</p:grpSpPr>
        <p:sp>
          <p:nvSpPr>
            <p:cNvPr id="168" name="Google Shape;168;p5">
              <a:extLst>
                <a:ext uri="{FF2B5EF4-FFF2-40B4-BE49-F238E27FC236}">
                  <a16:creationId xmlns:a16="http://schemas.microsoft.com/office/drawing/2014/main" id="{D4799FCF-26F0-5703-0073-F5A732190C02}"/>
                </a:ext>
              </a:extLst>
            </p:cNvPr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">
              <a:extLst>
                <a:ext uri="{FF2B5EF4-FFF2-40B4-BE49-F238E27FC236}">
                  <a16:creationId xmlns:a16="http://schemas.microsoft.com/office/drawing/2014/main" id="{4E551F2C-A093-FF2C-15E9-EE191238B1F2}"/>
                </a:ext>
              </a:extLst>
            </p:cNvPr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>
              <a:extLst>
                <a:ext uri="{FF2B5EF4-FFF2-40B4-BE49-F238E27FC236}">
                  <a16:creationId xmlns:a16="http://schemas.microsoft.com/office/drawing/2014/main" id="{9BC601BA-AD43-7842-B1A9-AD8D9B4A4573}"/>
                </a:ext>
              </a:extLst>
            </p:cNvPr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>
              <a:extLst>
                <a:ext uri="{FF2B5EF4-FFF2-40B4-BE49-F238E27FC236}">
                  <a16:creationId xmlns:a16="http://schemas.microsoft.com/office/drawing/2014/main" id="{7E099911-00E4-AD40-5856-FE3497C320EE}"/>
                </a:ext>
              </a:extLst>
            </p:cNvPr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97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>
          <a:extLst>
            <a:ext uri="{FF2B5EF4-FFF2-40B4-BE49-F238E27FC236}">
              <a16:creationId xmlns:a16="http://schemas.microsoft.com/office/drawing/2014/main" id="{83E1F5F1-06D9-3E5E-C61D-E2123C104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>
            <a:extLst>
              <a:ext uri="{FF2B5EF4-FFF2-40B4-BE49-F238E27FC236}">
                <a16:creationId xmlns:a16="http://schemas.microsoft.com/office/drawing/2014/main" id="{B46442F8-248E-37D7-6928-EF711C960F93}"/>
              </a:ext>
            </a:extLst>
          </p:cNvPr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>
            <a:extLst>
              <a:ext uri="{FF2B5EF4-FFF2-40B4-BE49-F238E27FC236}">
                <a16:creationId xmlns:a16="http://schemas.microsoft.com/office/drawing/2014/main" id="{DB8324F0-5A46-30DB-A2E0-2A9805B7D120}"/>
              </a:ext>
            </a:extLst>
          </p:cNvPr>
          <p:cNvSpPr/>
          <p:nvPr/>
        </p:nvSpPr>
        <p:spPr>
          <a:xfrm>
            <a:off x="8408" y="-8167"/>
            <a:ext cx="12191695" cy="6858000"/>
          </a:xfrm>
          <a:prstGeom prst="rect">
            <a:avLst/>
          </a:prstGeom>
          <a:gradFill>
            <a:gsLst>
              <a:gs pos="0">
                <a:srgbClr val="4EA72E">
                  <a:alpha val="20000"/>
                </a:srgbClr>
              </a:gs>
              <a:gs pos="16000">
                <a:srgbClr val="4EA72E">
                  <a:alpha val="20000"/>
                </a:srgbClr>
              </a:gs>
              <a:gs pos="85000">
                <a:srgbClr val="156082">
                  <a:alpha val="40000"/>
                </a:srgbClr>
              </a:gs>
              <a:gs pos="100000">
                <a:srgbClr val="156082">
                  <a:alpha val="40000"/>
                </a:srgbClr>
              </a:gs>
            </a:gsLst>
            <a:lin ang="12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5">
            <a:extLst>
              <a:ext uri="{FF2B5EF4-FFF2-40B4-BE49-F238E27FC236}">
                <a16:creationId xmlns:a16="http://schemas.microsoft.com/office/drawing/2014/main" id="{735A4513-D57D-FDF9-681A-732DF3436F06}"/>
              </a:ext>
            </a:extLst>
          </p:cNvPr>
          <p:cNvGrpSpPr/>
          <p:nvPr/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</p:grpSpPr>
        <p:sp>
          <p:nvSpPr>
            <p:cNvPr id="161" name="Google Shape;161;p5">
              <a:extLst>
                <a:ext uri="{FF2B5EF4-FFF2-40B4-BE49-F238E27FC236}">
                  <a16:creationId xmlns:a16="http://schemas.microsoft.com/office/drawing/2014/main" id="{42327855-3D88-4825-6177-3BC224EDA73C}"/>
                </a:ext>
              </a:extLst>
            </p:cNvPr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>
              <a:extLst>
                <a:ext uri="{FF2B5EF4-FFF2-40B4-BE49-F238E27FC236}">
                  <a16:creationId xmlns:a16="http://schemas.microsoft.com/office/drawing/2014/main" id="{217A8D0F-D9B4-62C2-E288-28DB09D5DBC5}"/>
                </a:ext>
              </a:extLst>
            </p:cNvPr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>
              <a:extLst>
                <a:ext uri="{FF2B5EF4-FFF2-40B4-BE49-F238E27FC236}">
                  <a16:creationId xmlns:a16="http://schemas.microsoft.com/office/drawing/2014/main" id="{806CC80E-B8B1-2B60-029B-118C67F7BF11}"/>
                </a:ext>
              </a:extLst>
            </p:cNvPr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>
              <a:extLst>
                <a:ext uri="{FF2B5EF4-FFF2-40B4-BE49-F238E27FC236}">
                  <a16:creationId xmlns:a16="http://schemas.microsoft.com/office/drawing/2014/main" id="{E61EC404-FF9E-C0D9-EBA6-31B0A32A1196}"/>
                </a:ext>
              </a:extLst>
            </p:cNvPr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5">
            <a:extLst>
              <a:ext uri="{FF2B5EF4-FFF2-40B4-BE49-F238E27FC236}">
                <a16:creationId xmlns:a16="http://schemas.microsoft.com/office/drawing/2014/main" id="{88C7F1E7-A144-1D47-5D2B-6F6DD5F4E8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34899" y="642536"/>
            <a:ext cx="5754600" cy="18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SG" sz="3500" b="1" dirty="0">
                <a:solidFill>
                  <a:schemeClr val="dk2"/>
                </a:solidFill>
                <a:latin typeface="+mj-lt"/>
              </a:rPr>
              <a:t>Exploratory Data Analysis</a:t>
            </a:r>
            <a:br>
              <a:rPr lang="en-SG" sz="3600" dirty="0">
                <a:latin typeface="Arial"/>
                <a:ea typeface="Arial"/>
                <a:cs typeface="Arial"/>
                <a:sym typeface="Arial"/>
              </a:rPr>
            </a:b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66" name="Google Shape;166;p5">
            <a:extLst>
              <a:ext uri="{FF2B5EF4-FFF2-40B4-BE49-F238E27FC236}">
                <a16:creationId xmlns:a16="http://schemas.microsoft.com/office/drawing/2014/main" id="{6888C474-8052-124F-FF47-0AE4DFA279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18294" y="2325171"/>
            <a:ext cx="9611181" cy="415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algn="l" fontAlgn="base">
              <a:spcAft>
                <a:spcPts val="1800"/>
              </a:spcAft>
              <a:buNone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+mn-lt"/>
              </a:rPr>
              <a:t>It is a key step in data analysis, focusing on understanding patterns, trends, and relationships through statistical tools and visualizations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+mn-lt"/>
              </a:rPr>
              <a:t>Reading dataset -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+mn-lt"/>
              </a:rPr>
              <a:t>pd.read_csv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+mn-lt"/>
              </a:rPr>
              <a:t>('creditcard_2023.csv')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+mn-lt"/>
              </a:rPr>
              <a:t>Analyzing the data -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+mn-lt"/>
              </a:rPr>
              <a:t>df.shape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+mn-lt"/>
              </a:rPr>
              <a:t>, df.info(),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+mn-lt"/>
              </a:rPr>
              <a:t>df.describe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+mn-lt"/>
              </a:rPr>
              <a:t>()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+mn-lt"/>
              </a:rPr>
              <a:t>Checking for the duplicates -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+mn-lt"/>
              </a:rPr>
              <a:t>df.duplicated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+mn-lt"/>
              </a:rPr>
              <a:t>()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+mn-lt"/>
              </a:rPr>
              <a:t>Missing Values Calculation - 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+mn-lt"/>
              </a:rPr>
              <a:t>df.isnull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+mn-lt"/>
              </a:rPr>
              <a:t>().</a:t>
            </a:r>
            <a:r>
              <a:rPr lang="en-US" sz="2000" b="0" i="0" dirty="0" err="1">
                <a:solidFill>
                  <a:srgbClr val="273239"/>
                </a:solidFill>
                <a:effectLst/>
                <a:latin typeface="+mn-lt"/>
              </a:rPr>
              <a:t>values.any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+mn-lt"/>
              </a:rPr>
              <a:t>()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239"/>
                </a:solidFill>
                <a:latin typeface="+mn-lt"/>
              </a:rPr>
              <a:t>Analyzing the Visuals – Column chart, Pi chart, Subplot, Density map, Histogram, Box pot   </a:t>
            </a:r>
            <a:endParaRPr lang="en-US" sz="2000" dirty="0"/>
          </a:p>
        </p:txBody>
      </p:sp>
      <p:grpSp>
        <p:nvGrpSpPr>
          <p:cNvPr id="167" name="Google Shape;167;p5">
            <a:extLst>
              <a:ext uri="{FF2B5EF4-FFF2-40B4-BE49-F238E27FC236}">
                <a16:creationId xmlns:a16="http://schemas.microsoft.com/office/drawing/2014/main" id="{E15F56C8-C4DD-C14A-ECE7-407618ED0ABA}"/>
              </a:ext>
            </a:extLst>
          </p:cNvPr>
          <p:cNvGrpSpPr/>
          <p:nvPr/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</p:grpSpPr>
        <p:sp>
          <p:nvSpPr>
            <p:cNvPr id="168" name="Google Shape;168;p5">
              <a:extLst>
                <a:ext uri="{FF2B5EF4-FFF2-40B4-BE49-F238E27FC236}">
                  <a16:creationId xmlns:a16="http://schemas.microsoft.com/office/drawing/2014/main" id="{1487C5BC-5232-CE51-C126-E2A0561E68E8}"/>
                </a:ext>
              </a:extLst>
            </p:cNvPr>
            <p:cNvSpPr/>
            <p:nvPr/>
          </p:nvSpPr>
          <p:spPr>
            <a:xfrm>
              <a:off x="-305" y="0"/>
              <a:ext cx="2514948" cy="2170178"/>
            </a:xfrm>
            <a:custGeom>
              <a:avLst/>
              <a:gdLst/>
              <a:ahLst/>
              <a:cxnLst/>
              <a:rect l="l" t="t" r="r" b="b"/>
              <a:pathLst>
                <a:path w="2514948" h="2170178" extrusionOk="0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">
              <a:extLst>
                <a:ext uri="{FF2B5EF4-FFF2-40B4-BE49-F238E27FC236}">
                  <a16:creationId xmlns:a16="http://schemas.microsoft.com/office/drawing/2014/main" id="{19437938-CFFB-BC1D-45B5-75CE5988683F}"/>
                </a:ext>
              </a:extLst>
            </p:cNvPr>
            <p:cNvSpPr/>
            <p:nvPr/>
          </p:nvSpPr>
          <p:spPr>
            <a:xfrm>
              <a:off x="-305" y="-4155"/>
              <a:ext cx="2493062" cy="1947896"/>
            </a:xfrm>
            <a:custGeom>
              <a:avLst/>
              <a:gdLst/>
              <a:ahLst/>
              <a:cxnLst/>
              <a:rect l="l" t="t" r="r" b="b"/>
              <a:pathLst>
                <a:path w="2493062" h="1947896" extrusionOk="0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>
              <a:extLst>
                <a:ext uri="{FF2B5EF4-FFF2-40B4-BE49-F238E27FC236}">
                  <a16:creationId xmlns:a16="http://schemas.microsoft.com/office/drawing/2014/main" id="{E2D9B2DB-BABD-F36D-616F-BFD10E180B85}"/>
                </a:ext>
              </a:extLst>
            </p:cNvPr>
            <p:cNvSpPr/>
            <p:nvPr/>
          </p:nvSpPr>
          <p:spPr>
            <a:xfrm>
              <a:off x="-305" y="0"/>
              <a:ext cx="2501089" cy="1972702"/>
            </a:xfrm>
            <a:custGeom>
              <a:avLst/>
              <a:gdLst/>
              <a:ahLst/>
              <a:cxnLst/>
              <a:rect l="l" t="t" r="r" b="b"/>
              <a:pathLst>
                <a:path w="2501089" h="1972702" extrusionOk="0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>
              <a:extLst>
                <a:ext uri="{FF2B5EF4-FFF2-40B4-BE49-F238E27FC236}">
                  <a16:creationId xmlns:a16="http://schemas.microsoft.com/office/drawing/2014/main" id="{C7E81A38-FEDE-6785-7F0B-D27029025449}"/>
                </a:ext>
              </a:extLst>
            </p:cNvPr>
            <p:cNvSpPr/>
            <p:nvPr/>
          </p:nvSpPr>
          <p:spPr>
            <a:xfrm>
              <a:off x="305" y="1"/>
              <a:ext cx="2491105" cy="1943661"/>
            </a:xfrm>
            <a:custGeom>
              <a:avLst/>
              <a:gdLst/>
              <a:ahLst/>
              <a:cxnLst/>
              <a:rect l="l" t="t" r="r" b="b"/>
              <a:pathLst>
                <a:path w="2491105" h="1943661" extrusionOk="0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solidFill>
              <a:schemeClr val="l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348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"/>
          <p:cNvSpPr txBox="1">
            <a:spLocks noGrp="1"/>
          </p:cNvSpPr>
          <p:nvPr>
            <p:ph type="title"/>
          </p:nvPr>
        </p:nvSpPr>
        <p:spPr>
          <a:xfrm>
            <a:off x="-1160090" y="-3477"/>
            <a:ext cx="983354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r>
              <a:rPr lang="en-SG" sz="3500" dirty="0">
                <a:solidFill>
                  <a:schemeClr val="dk2"/>
                </a:solidFill>
                <a:latin typeface="+mj-lt"/>
              </a:rPr>
              <a:t>Column chart &amp; Pie Chart</a:t>
            </a:r>
            <a:endParaRPr sz="3500" dirty="0">
              <a:solidFill>
                <a:schemeClr val="dk2"/>
              </a:solidFill>
              <a:latin typeface="+mj-lt"/>
            </a:endParaRPr>
          </a:p>
        </p:txBody>
      </p:sp>
      <p:grpSp>
        <p:nvGrpSpPr>
          <p:cNvPr id="197" name="Google Shape;197;p7"/>
          <p:cNvGrpSpPr/>
          <p:nvPr/>
        </p:nvGrpSpPr>
        <p:grpSpPr>
          <a:xfrm>
            <a:off x="8289890" y="0"/>
            <a:ext cx="3902110" cy="2382977"/>
            <a:chOff x="6867015" y="-1"/>
            <a:chExt cx="5324985" cy="3251912"/>
          </a:xfrm>
        </p:grpSpPr>
        <p:sp>
          <p:nvSpPr>
            <p:cNvPr id="198" name="Google Shape;198;p7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2" name="Google Shape;202;p7" descr="A graph of a bar char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40309" y="2110352"/>
            <a:ext cx="3583003" cy="26939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7"/>
          <p:cNvGrpSpPr/>
          <p:nvPr/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04" name="Google Shape;204;p7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/>
              <a:ahLst/>
              <a:cxnLst/>
              <a:rect l="l" t="t" r="r" b="b"/>
              <a:pathLst>
                <a:path w="3815424" h="2653659" extrusionOk="0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/>
              <a:ahLst/>
              <a:cxnLst/>
              <a:rect l="l" t="t" r="r" b="b"/>
              <a:pathLst>
                <a:path w="3815424" h="2653660" extrusionOk="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/>
              <a:ahLst/>
              <a:cxnLst/>
              <a:rect l="l" t="t" r="r" b="b"/>
              <a:pathLst>
                <a:path w="3815986" h="2675935" extrusionOk="0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/>
              <a:ahLst/>
              <a:cxnLst/>
              <a:rect l="l" t="t" r="r" b="b"/>
              <a:pathLst>
                <a:path w="3832270" h="2876136" extrusionOk="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8" name="Google Shape;208;p7" descr="A blue and orange pie char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85947" y="2766631"/>
            <a:ext cx="3765744" cy="3003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8"/>
          <p:cNvSpPr txBox="1">
            <a:spLocks noGrp="1"/>
          </p:cNvSpPr>
          <p:nvPr>
            <p:ph type="title"/>
          </p:nvPr>
        </p:nvSpPr>
        <p:spPr>
          <a:xfrm>
            <a:off x="-1054380" y="-134075"/>
            <a:ext cx="983354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Play"/>
              <a:buNone/>
            </a:pPr>
            <a:r>
              <a:rPr lang="en-SG" sz="3500" dirty="0">
                <a:solidFill>
                  <a:schemeClr val="dk2"/>
                </a:solidFill>
                <a:latin typeface="+mj-lt"/>
              </a:rPr>
              <a:t>Density plot &amp; Histogram</a:t>
            </a:r>
            <a:endParaRPr sz="3500" dirty="0">
              <a:solidFill>
                <a:schemeClr val="dk2"/>
              </a:solidFill>
              <a:latin typeface="+mj-lt"/>
            </a:endParaRPr>
          </a:p>
        </p:txBody>
      </p:sp>
      <p:grpSp>
        <p:nvGrpSpPr>
          <p:cNvPr id="216" name="Google Shape;216;p8"/>
          <p:cNvGrpSpPr/>
          <p:nvPr/>
        </p:nvGrpSpPr>
        <p:grpSpPr>
          <a:xfrm>
            <a:off x="8289890" y="0"/>
            <a:ext cx="3902110" cy="2382977"/>
            <a:chOff x="6867015" y="-1"/>
            <a:chExt cx="5324985" cy="3251912"/>
          </a:xfrm>
        </p:grpSpPr>
        <p:sp>
          <p:nvSpPr>
            <p:cNvPr id="217" name="Google Shape;217;p8"/>
            <p:cNvSpPr/>
            <p:nvPr/>
          </p:nvSpPr>
          <p:spPr>
            <a:xfrm>
              <a:off x="6867015" y="-1"/>
              <a:ext cx="5324985" cy="3251912"/>
            </a:xfrm>
            <a:custGeom>
              <a:avLst/>
              <a:gdLst/>
              <a:ahLst/>
              <a:cxnLst/>
              <a:rect l="l" t="t" r="r" b="b"/>
              <a:pathLst>
                <a:path w="5324985" h="3251912" extrusionOk="0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6916467" y="-1"/>
              <a:ext cx="5275533" cy="2980757"/>
            </a:xfrm>
            <a:custGeom>
              <a:avLst/>
              <a:gdLst/>
              <a:ahLst/>
              <a:cxnLst/>
              <a:rect l="l" t="t" r="r" b="b"/>
              <a:pathLst>
                <a:path w="5275533" h="2980757" extrusionOk="0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6921214" y="-1"/>
              <a:ext cx="5270786" cy="2927775"/>
            </a:xfrm>
            <a:custGeom>
              <a:avLst/>
              <a:gdLst/>
              <a:ahLst/>
              <a:cxnLst/>
              <a:rect l="l" t="t" r="r" b="b"/>
              <a:pathLst>
                <a:path w="5270786" h="2927775" extrusionOk="0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1" name="Google Shape;221;p8" descr="A graph with orange and blue line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32788" y="1135334"/>
            <a:ext cx="9066738" cy="26939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8"/>
          <p:cNvGrpSpPr/>
          <p:nvPr/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23" name="Google Shape;223;p8"/>
            <p:cNvSpPr/>
            <p:nvPr/>
          </p:nvSpPr>
          <p:spPr>
            <a:xfrm>
              <a:off x="305" y="1"/>
              <a:ext cx="3815424" cy="2653659"/>
            </a:xfrm>
            <a:custGeom>
              <a:avLst/>
              <a:gdLst/>
              <a:ahLst/>
              <a:cxnLst/>
              <a:rect l="l" t="t" r="r" b="b"/>
              <a:pathLst>
                <a:path w="3815424" h="2653659" extrusionOk="0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305" y="-1"/>
              <a:ext cx="3815424" cy="2653660"/>
            </a:xfrm>
            <a:custGeom>
              <a:avLst/>
              <a:gdLst/>
              <a:ahLst/>
              <a:cxnLst/>
              <a:rect l="l" t="t" r="r" b="b"/>
              <a:pathLst>
                <a:path w="3815424" h="2653660" extrusionOk="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-305" y="1"/>
              <a:ext cx="3815986" cy="2675935"/>
            </a:xfrm>
            <a:custGeom>
              <a:avLst/>
              <a:gdLst/>
              <a:ahLst/>
              <a:cxnLst/>
              <a:rect l="l" t="t" r="r" b="b"/>
              <a:pathLst>
                <a:path w="3815986" h="2675935" extrusionOk="0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305" y="-1"/>
              <a:ext cx="3832270" cy="2876136"/>
            </a:xfrm>
            <a:custGeom>
              <a:avLst/>
              <a:gdLst/>
              <a:ahLst/>
              <a:cxnLst/>
              <a:rect l="l" t="t" r="r" b="b"/>
              <a:pathLst>
                <a:path w="3832270" h="2876136" extrusionOk="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980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7" name="Google Shape;227;p8" descr="A graph of a bar graph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41283" y="3473277"/>
            <a:ext cx="5950256" cy="338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888</Words>
  <Application>Microsoft Office PowerPoint</Application>
  <PresentationFormat>Widescreen</PresentationFormat>
  <Paragraphs>87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Play</vt:lpstr>
      <vt:lpstr>Office Theme</vt:lpstr>
      <vt:lpstr>SCTP – Capstone Project  (Associate Data Analyst)</vt:lpstr>
      <vt:lpstr>Credit card Fraud Detection</vt:lpstr>
      <vt:lpstr>Dataset</vt:lpstr>
      <vt:lpstr>Data Columns</vt:lpstr>
      <vt:lpstr>Potential Use Cases </vt:lpstr>
      <vt:lpstr>Steps Involved </vt:lpstr>
      <vt:lpstr>Exploratory Data Analysis </vt:lpstr>
      <vt:lpstr>Column chart &amp; Pie Chart</vt:lpstr>
      <vt:lpstr>Density plot &amp; Histogram</vt:lpstr>
      <vt:lpstr>Subplots</vt:lpstr>
      <vt:lpstr>Box plot</vt:lpstr>
      <vt:lpstr>Correlation Analysis </vt:lpstr>
      <vt:lpstr>Correlation matrix</vt:lpstr>
      <vt:lpstr>Confusion matrix  </vt:lpstr>
      <vt:lpstr>Metrics</vt:lpstr>
      <vt:lpstr>Metrics</vt:lpstr>
      <vt:lpstr>Logistic Regression </vt:lpstr>
      <vt:lpstr>Logistic Regression (Confusion matrix) </vt:lpstr>
      <vt:lpstr>Decision Tree Algorithm </vt:lpstr>
      <vt:lpstr>Decision Tree Algorithm (Confusion matrix) </vt:lpstr>
      <vt:lpstr>Random Forest Algorithm </vt:lpstr>
      <vt:lpstr>Random Forest Algorithm (Confusion matrix)</vt:lpstr>
      <vt:lpstr>Insights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KANESHALINGAM KAAVIYAN(RI)</dc:creator>
  <cp:lastModifiedBy>Thirugnanam Kaneshalingam</cp:lastModifiedBy>
  <cp:revision>18</cp:revision>
  <dcterms:created xsi:type="dcterms:W3CDTF">2025-01-09T06:04:02Z</dcterms:created>
  <dcterms:modified xsi:type="dcterms:W3CDTF">2025-01-17T01:05:15Z</dcterms:modified>
</cp:coreProperties>
</file>