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80" r:id="rId9"/>
    <p:sldId id="26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p:scale>
          <a:sx n="107" d="100"/>
          <a:sy n="107" d="100"/>
        </p:scale>
        <p:origin x="9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6501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latin typeface="Cascadia Code" panose="020B0609020000020004" pitchFamily="49" charset="0"/>
                <a:ea typeface="Cascadia Code" panose="020B0609020000020004" pitchFamily="49" charset="0"/>
                <a:cs typeface="Cascadia Code" panose="020B0609020000020004" pitchFamily="49" charset="0"/>
              </a:rPr>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latin typeface="Cascadia Code" panose="020B0609020000020004" pitchFamily="49" charset="0"/>
                <a:ea typeface="Cascadia Code" panose="020B0609020000020004" pitchFamily="49" charset="0"/>
                <a:cs typeface="Cascadia Code" panose="020B0609020000020004" pitchFamily="49" charset="0"/>
              </a:rPr>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latin typeface="Cascadia Code" panose="020B0609020000020004" pitchFamily="49" charset="0"/>
                <a:ea typeface="Cascadia Code" panose="020B0609020000020004" pitchFamily="49" charset="0"/>
                <a:cs typeface="Cascadia Code" panose="020B0609020000020004" pitchFamily="49" charset="0"/>
              </a:rPr>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latin typeface="Cascadia Code" panose="020B0609020000020004" pitchFamily="49" charset="0"/>
                <a:ea typeface="Cascadia Code" panose="020B0609020000020004" pitchFamily="49" charset="0"/>
                <a:cs typeface="Cascadia Code" panose="020B0609020000020004" pitchFamily="49" charset="0"/>
              </a:rPr>
              <a:t>Business Requirements</a:t>
            </a:r>
          </a:p>
          <a:p>
            <a:pPr marL="457200" lvl="0" indent="-419100" rtl="0">
              <a:spcBef>
                <a:spcPts val="0"/>
              </a:spcBef>
              <a:buClr>
                <a:schemeClr val="dk1"/>
              </a:buClr>
              <a:buSzPct val="100000"/>
              <a:buFont typeface="Arial"/>
              <a:buChar char="●"/>
            </a:pPr>
            <a:r>
              <a:rPr lang="en-GB" dirty="0">
                <a:latin typeface="Cascadia Code" panose="020B0609020000020004" pitchFamily="49" charset="0"/>
                <a:ea typeface="Cascadia Code" panose="020B0609020000020004" pitchFamily="49" charset="0"/>
                <a:cs typeface="Cascadia Code" panose="020B0609020000020004" pitchFamily="49" charset="0"/>
              </a:rPr>
              <a:t>Implementation flow</a:t>
            </a:r>
          </a:p>
          <a:p>
            <a:pPr marL="457200" lvl="0" indent="-419100">
              <a:spcBef>
                <a:spcPts val="0"/>
              </a:spcBef>
              <a:buClr>
                <a:schemeClr val="dk1"/>
              </a:buClr>
              <a:buSzPct val="100000"/>
              <a:buFont typeface="Arial"/>
              <a:buChar char="●"/>
            </a:pPr>
            <a:r>
              <a:rPr lang="en-GB" dirty="0">
                <a:latin typeface="Cascadia Code" panose="020B0609020000020004" pitchFamily="49" charset="0"/>
                <a:ea typeface="Cascadia Code" panose="020B0609020000020004" pitchFamily="49" charset="0"/>
                <a:cs typeface="Cascadia Code" panose="020B0609020000020004" pitchFamily="49" charset="0"/>
              </a:rPr>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latin typeface="Cascadia Code" panose="020B0609020000020004" pitchFamily="49" charset="0"/>
                <a:ea typeface="Cascadia Code" panose="020B0609020000020004" pitchFamily="49" charset="0"/>
                <a:cs typeface="Cascadia Code" panose="020B0609020000020004" pitchFamily="49" charset="0"/>
              </a:rPr>
              <a:t>Business</a:t>
            </a:r>
            <a:r>
              <a:rPr lang="en-GB" sz="4000" dirty="0">
                <a:latin typeface="Cascadia Code" panose="020B0609020000020004" pitchFamily="49" charset="0"/>
                <a:ea typeface="Cascadia Code" panose="020B0609020000020004" pitchFamily="49" charset="0"/>
                <a:cs typeface="Cascadia Code" panose="020B0609020000020004" pitchFamily="49" charset="0"/>
              </a:rPr>
              <a:t> Requirements </a:t>
            </a:r>
          </a:p>
        </p:txBody>
      </p:sp>
      <p:sp>
        <p:nvSpPr>
          <p:cNvPr id="48" name="Shape 48"/>
          <p:cNvSpPr txBox="1">
            <a:spLocks noGrp="1"/>
          </p:cNvSpPr>
          <p:nvPr>
            <p:ph type="body" idx="1"/>
          </p:nvPr>
        </p:nvSpPr>
        <p:spPr>
          <a:xfrm>
            <a:off x="336767" y="1215616"/>
            <a:ext cx="4787968" cy="3845689"/>
          </a:xfrm>
          <a:prstGeom prst="rect">
            <a:avLst/>
          </a:prstGeom>
        </p:spPr>
        <p:txBody>
          <a:bodyPr lIns="91425" tIns="91425" rIns="91425" bIns="91425" anchor="t" anchorCtr="0">
            <a:noAutofit/>
          </a:bodyPr>
          <a:lstStyle/>
          <a:p>
            <a:r>
              <a:rPr lang="en-GB" sz="1400" dirty="0" err="1">
                <a:latin typeface="Cascadia Code" panose="020B0609020000020004" pitchFamily="49" charset="0"/>
                <a:ea typeface="Cascadia Code" panose="020B0609020000020004" pitchFamily="49" charset="0"/>
                <a:cs typeface="Cascadia Code" panose="020B0609020000020004" pitchFamily="49" charset="0"/>
              </a:rPr>
              <a:t>Nilavembu</a:t>
            </a:r>
            <a:r>
              <a:rPr lang="en-GB" sz="1400" dirty="0">
                <a:latin typeface="Cascadia Code" panose="020B0609020000020004" pitchFamily="49" charset="0"/>
                <a:ea typeface="Cascadia Code" panose="020B0609020000020004" pitchFamily="49" charset="0"/>
                <a:cs typeface="Cascadia Code" panose="020B0609020000020004" pitchFamily="49" charset="0"/>
              </a:rPr>
              <a:t> Herbs </a:t>
            </a:r>
            <a:r>
              <a:rPr lang="en-IN" sz="1100" dirty="0">
                <a:latin typeface="Cascadia Code" panose="020B0609020000020004" pitchFamily="49" charset="0"/>
                <a:ea typeface="Cascadia Code" panose="020B0609020000020004" pitchFamily="49" charset="0"/>
                <a:cs typeface="Cascadia Code" panose="020B0609020000020004" pitchFamily="49" charset="0"/>
              </a:rPr>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700" dirty="0">
              <a:latin typeface="Cascadia Code" panose="020B0609020000020004" pitchFamily="49" charset="0"/>
              <a:ea typeface="Cascadia Code" panose="020B0609020000020004" pitchFamily="49" charset="0"/>
              <a:cs typeface="Cascadia Code" panose="020B0609020000020004" pitchFamily="49" charset="0"/>
            </a:endParaRPr>
          </a:p>
          <a:p>
            <a:pPr rtl="0">
              <a:spcBef>
                <a:spcPts val="0"/>
              </a:spcBef>
              <a:buNone/>
            </a:pPr>
            <a:endParaRPr lang="en-GB" sz="1600" dirty="0">
              <a:latin typeface="Cascadia Code" panose="020B0609020000020004" pitchFamily="49" charset="0"/>
              <a:ea typeface="Cascadia Code" panose="020B0609020000020004" pitchFamily="49" charset="0"/>
              <a:cs typeface="Cascadia Code" panose="020B0609020000020004" pitchFamily="49" charset="0"/>
            </a:endParaRPr>
          </a:p>
          <a:p>
            <a:pPr rtl="0">
              <a:spcBef>
                <a:spcPts val="0"/>
              </a:spcBef>
              <a:buNone/>
            </a:pPr>
            <a:r>
              <a:rPr lang="en-GB" sz="1400" dirty="0" err="1">
                <a:latin typeface="Cascadia Code" panose="020B0609020000020004" pitchFamily="49" charset="0"/>
                <a:ea typeface="Cascadia Code" panose="020B0609020000020004" pitchFamily="49" charset="0"/>
                <a:cs typeface="Cascadia Code" panose="020B0609020000020004" pitchFamily="49" charset="0"/>
              </a:rPr>
              <a:t>Nilavembu</a:t>
            </a:r>
            <a:r>
              <a:rPr lang="en-GB" sz="1400" dirty="0">
                <a:latin typeface="Cascadia Code" panose="020B0609020000020004" pitchFamily="49" charset="0"/>
                <a:ea typeface="Cascadia Code" panose="020B0609020000020004" pitchFamily="49" charset="0"/>
                <a:cs typeface="Cascadia Code" panose="020B0609020000020004" pitchFamily="49" charset="0"/>
              </a:rPr>
              <a:t> Herbs requires</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A low cost solution based on demand of dynamic business conditions.</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As the business expands across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EastUS</a:t>
            </a:r>
            <a:r>
              <a:rPr lang="en-GB" sz="1100" dirty="0">
                <a:latin typeface="Cascadia Code" panose="020B0609020000020004" pitchFamily="49" charset="0"/>
                <a:ea typeface="Cascadia Code" panose="020B0609020000020004" pitchFamily="49" charset="0"/>
                <a:cs typeface="Cascadia Code" panose="020B0609020000020004" pitchFamily="49" charset="0"/>
              </a:rPr>
              <a:t> and SEA, they would like to have their </a:t>
            </a:r>
            <a:r>
              <a:rPr lang="en-GB" sz="1100" dirty="0" err="1">
                <a:latin typeface="Cascadia Code" panose="020B0609020000020004" pitchFamily="49" charset="0"/>
                <a:ea typeface="Cascadia Code" panose="020B0609020000020004" pitchFamily="49" charset="0"/>
                <a:cs typeface="Cascadia Code" panose="020B0609020000020004" pitchFamily="49" charset="0"/>
              </a:rPr>
              <a:t>DataCenter</a:t>
            </a:r>
            <a:r>
              <a:rPr lang="en-GB" sz="1100" dirty="0">
                <a:latin typeface="Cascadia Code" panose="020B0609020000020004" pitchFamily="49" charset="0"/>
                <a:ea typeface="Cascadia Code" panose="020B0609020000020004" pitchFamily="49" charset="0"/>
                <a:cs typeface="Cascadia Code" panose="020B0609020000020004" pitchFamily="49" charset="0"/>
              </a:rPr>
              <a:t> virtualised using cloud computing.</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Critical Data should be made available in case of disaster</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As of now they want to have Proof Of Concept(POC) in Microsoft Azure</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You have been deployed for POC</a:t>
            </a:r>
          </a:p>
          <a:p>
            <a:pPr marL="457200" lvl="0" indent="-381000" rtl="0">
              <a:spcBef>
                <a:spcPts val="0"/>
              </a:spcBef>
              <a:buClr>
                <a:schemeClr val="dk1"/>
              </a:buClr>
              <a:buSzPct val="100000"/>
              <a:buFont typeface="Arial"/>
              <a:buChar char="-"/>
            </a:pPr>
            <a:r>
              <a:rPr lang="en-GB" sz="1100" dirty="0">
                <a:latin typeface="Cascadia Code" panose="020B0609020000020004" pitchFamily="49" charset="0"/>
                <a:ea typeface="Cascadia Code" panose="020B0609020000020004" pitchFamily="49" charset="0"/>
                <a:cs typeface="Cascadia Code" panose="020B0609020000020004" pitchFamily="49" charset="0"/>
              </a:rPr>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533" y="1975114"/>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cadia Code" panose="020B0609020000020004" pitchFamily="49" charset="0"/>
                <a:ea typeface="Cascadia Code" panose="020B0609020000020004" pitchFamily="49" charset="0"/>
                <a:cs typeface="Cascadia Code" panose="020B0609020000020004" pitchFamily="49" charset="0"/>
              </a:rPr>
              <a:t>South East Asia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2 web servers with 99.95% high availability</a:t>
            </a: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These web services has to be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utilised</a:t>
            </a:r>
            <a:r>
              <a:rPr lang="en-US" sz="1800" dirty="0">
                <a:latin typeface="Cascadia Code" panose="020B0609020000020004" pitchFamily="49" charset="0"/>
                <a:ea typeface="Cascadia Code" panose="020B0609020000020004" pitchFamily="49" charset="0"/>
                <a:cs typeface="Cascadia Code" panose="020B0609020000020004" pitchFamily="49" charset="0"/>
              </a:rPr>
              <a:t> with proper balance with client affinity with Public IP</a:t>
            </a: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Selected web servers should be reachable via RDP from internet</a:t>
            </a: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A jump port should accessible from internet to upload contents to web servers.</a:t>
            </a: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Protect web server traffic restricted to allowed based on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ip</a:t>
            </a:r>
            <a:r>
              <a:rPr lang="en-US" sz="1800" dirty="0">
                <a:latin typeface="Cascadia Code" panose="020B0609020000020004" pitchFamily="49" charset="0"/>
                <a:ea typeface="Cascadia Code" panose="020B0609020000020004" pitchFamily="49" charset="0"/>
                <a:cs typeface="Cascadia Code" panose="020B0609020000020004" pitchFamily="49" charset="0"/>
              </a:rPr>
              <a:t> addresses which will be updated as warranted</a:t>
            </a: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Enable backup for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WebServers</a:t>
            </a:r>
            <a:endParaRPr lang="en-US" sz="1800" dirty="0">
              <a:latin typeface="Cascadia Code" panose="020B0609020000020004" pitchFamily="49" charset="0"/>
              <a:ea typeface="Cascadia Code" panose="020B0609020000020004" pitchFamily="49" charset="0"/>
              <a:cs typeface="Cascadia Code" panose="020B0609020000020004" pitchFamily="49" charset="0"/>
            </a:endParaRPr>
          </a:p>
          <a:p>
            <a:pPr marL="342900" indent="-342900">
              <a:buFont typeface="Arial" panose="020B0604020202020204" pitchFamily="34" charset="0"/>
              <a:buChar char="•"/>
            </a:pPr>
            <a:r>
              <a:rPr lang="en-US" sz="1800" dirty="0">
                <a:latin typeface="Cascadia Code" panose="020B0609020000020004" pitchFamily="49" charset="0"/>
                <a:ea typeface="Cascadia Code" panose="020B0609020000020004" pitchFamily="49" charset="0"/>
                <a:cs typeface="Cascadia Code" panose="020B0609020000020004" pitchFamily="49" charset="0"/>
              </a:rPr>
              <a:t>Have alert generated in case of 80% above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cpu</a:t>
            </a:r>
            <a:r>
              <a:rPr lang="en-US" sz="1800" dirty="0">
                <a:latin typeface="Cascadia Code" panose="020B0609020000020004" pitchFamily="49" charset="0"/>
                <a:ea typeface="Cascadia Code" panose="020B0609020000020004" pitchFamily="49" charset="0"/>
                <a:cs typeface="Cascadia Code" panose="020B0609020000020004" pitchFamily="49" charset="0"/>
              </a:rPr>
              <a:t> usage</a:t>
            </a:r>
            <a:endParaRPr lang="en-IN" sz="18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scadia Code" panose="020B0609020000020004" pitchFamily="49" charset="0"/>
                <a:ea typeface="Cascadia Code" panose="020B0609020000020004" pitchFamily="49" charset="0"/>
                <a:cs typeface="Cascadia Code" panose="020B0609020000020004" pitchFamily="49" charset="0"/>
              </a:rPr>
              <a:t>East US region</a:t>
            </a:r>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a:latin typeface="Cascadia Code" panose="020B0609020000020004" pitchFamily="49" charset="0"/>
                <a:ea typeface="Cascadia Code" panose="020B0609020000020004" pitchFamily="49" charset="0"/>
                <a:cs typeface="Cascadia Code" panose="020B0609020000020004" pitchFamily="49" charset="0"/>
              </a:rPr>
              <a:t>East US server (Server11) should be accessible from internet via public IP</a:t>
            </a:r>
          </a:p>
          <a:p>
            <a:pPr marL="342900" indent="-342900">
              <a:buFont typeface="Arial" panose="020B0604020202020204" pitchFamily="34" charset="0"/>
              <a:buChar char="•"/>
            </a:pPr>
            <a:r>
              <a:rPr lang="en-US" sz="2400" dirty="0">
                <a:latin typeface="Cascadia Code" panose="020B0609020000020004" pitchFamily="49" charset="0"/>
                <a:ea typeface="Cascadia Code" panose="020B0609020000020004" pitchFamily="49" charset="0"/>
                <a:cs typeface="Cascadia Code" panose="020B0609020000020004" pitchFamily="49" charset="0"/>
              </a:rPr>
              <a:t>Establish secure Connection to SEA-EUS Azure sites</a:t>
            </a:r>
          </a:p>
          <a:p>
            <a:pPr marL="342900" indent="-342900">
              <a:buFont typeface="Arial" panose="020B0604020202020204" pitchFamily="34" charset="0"/>
              <a:buChar char="•"/>
            </a:pPr>
            <a:r>
              <a:rPr lang="en-US" sz="2400" dirty="0">
                <a:latin typeface="Cascadia Code" panose="020B0609020000020004" pitchFamily="49" charset="0"/>
                <a:ea typeface="Cascadia Code" panose="020B0609020000020004" pitchFamily="49" charset="0"/>
                <a:cs typeface="Cascadia Code" panose="020B0609020000020004" pitchFamily="49" charset="0"/>
              </a:rPr>
              <a:t>All servers should be reachable with internal </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ip</a:t>
            </a:r>
            <a:r>
              <a:rPr lang="en-US" sz="2400" dirty="0">
                <a:latin typeface="Cascadia Code" panose="020B0609020000020004" pitchFamily="49" charset="0"/>
                <a:ea typeface="Cascadia Code" panose="020B0609020000020004" pitchFamily="49" charset="0"/>
                <a:cs typeface="Cascadia Code" panose="020B0609020000020004" pitchFamily="49" charset="0"/>
              </a:rPr>
              <a:t> addresses</a:t>
            </a:r>
            <a:endParaRPr lang="en-IN" sz="24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latin typeface="Cascadia Code" panose="020B0609020000020004" pitchFamily="49" charset="0"/>
                <a:ea typeface="Cascadia Code" panose="020B0609020000020004" pitchFamily="49" charset="0"/>
                <a:cs typeface="Cascadia Code" panose="020B0609020000020004" pitchFamily="49" charset="0"/>
              </a:rPr>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latin typeface="Cascadia Code" panose="020B0609020000020004" pitchFamily="49" charset="0"/>
                <a:ea typeface="Cascadia Code" panose="020B0609020000020004" pitchFamily="49" charset="0"/>
                <a:cs typeface="Cascadia Code" panose="020B0609020000020004" pitchFamily="49" charset="0"/>
              </a:rPr>
              <a:t>EUS based resources should provide data resiliency in case of azure datacentre failure. </a:t>
            </a:r>
          </a:p>
          <a:p>
            <a:pPr marL="342900" indent="-342900">
              <a:buFont typeface="Arial" panose="020B0604020202020204" pitchFamily="34" charset="0"/>
              <a:buChar char="•"/>
            </a:pPr>
            <a:r>
              <a:rPr lang="en-IN" sz="2000" dirty="0">
                <a:latin typeface="Cascadia Code" panose="020B0609020000020004" pitchFamily="49" charset="0"/>
                <a:ea typeface="Cascadia Code" panose="020B0609020000020004" pitchFamily="49" charset="0"/>
                <a:cs typeface="Cascadia Code" panose="020B0609020000020004" pitchFamily="49" charset="0"/>
              </a:rPr>
              <a:t>The storage should be accessible  by applications with secure access. provide access </a:t>
            </a:r>
            <a:r>
              <a:rPr lang="en-IN" sz="2000" dirty="0" err="1">
                <a:latin typeface="Cascadia Code" panose="020B0609020000020004" pitchFamily="49" charset="0"/>
                <a:ea typeface="Cascadia Code" panose="020B0609020000020004" pitchFamily="49" charset="0"/>
                <a:cs typeface="Cascadia Code" panose="020B0609020000020004" pitchFamily="49" charset="0"/>
              </a:rPr>
              <a:t>urls</a:t>
            </a:r>
            <a:r>
              <a:rPr lang="en-IN" sz="2000" dirty="0">
                <a:latin typeface="Cascadia Code" panose="020B0609020000020004" pitchFamily="49" charset="0"/>
                <a:ea typeface="Cascadia Code" panose="020B0609020000020004" pitchFamily="49" charset="0"/>
                <a:cs typeface="Cascadia Code" panose="020B0609020000020004" pitchFamily="49" charset="0"/>
              </a:rPr>
              <a:t> and keys.</a:t>
            </a:r>
          </a:p>
          <a:p>
            <a:pPr marL="342900" indent="-342900">
              <a:buFont typeface="Arial" panose="020B0604020202020204" pitchFamily="34" charset="0"/>
              <a:buChar char="•"/>
            </a:pPr>
            <a:r>
              <a:rPr lang="en-IN" sz="2000" dirty="0">
                <a:latin typeface="Cascadia Code" panose="020B0609020000020004" pitchFamily="49" charset="0"/>
                <a:ea typeface="Cascadia Code" panose="020B0609020000020004" pitchFamily="49" charset="0"/>
                <a:cs typeface="Cascadia Code" panose="020B0609020000020004" pitchFamily="49" charset="0"/>
              </a:rPr>
              <a:t>Sales manager should access his resource from windows explorer.</a:t>
            </a:r>
          </a:p>
          <a:p>
            <a:pPr marL="342900" indent="-342900">
              <a:buFont typeface="Arial" panose="020B0604020202020204" pitchFamily="34" charset="0"/>
              <a:buChar char="•"/>
            </a:pPr>
            <a:r>
              <a:rPr lang="en-IN" sz="2000" dirty="0">
                <a:latin typeface="Cascadia Code" panose="020B0609020000020004" pitchFamily="49" charset="0"/>
                <a:ea typeface="Cascadia Code" panose="020B0609020000020004" pitchFamily="49" charset="0"/>
                <a:cs typeface="Cascadia Code" panose="020B0609020000020004" pitchFamily="49" charset="0"/>
              </a:rPr>
              <a:t>SEA data resources must provide high resiliency in case of even multiple azure data </a:t>
            </a:r>
            <a:r>
              <a:rPr lang="en-IN" sz="2000" dirty="0" err="1">
                <a:latin typeface="Cascadia Code" panose="020B0609020000020004" pitchFamily="49" charset="0"/>
                <a:ea typeface="Cascadia Code" panose="020B0609020000020004" pitchFamily="49" charset="0"/>
                <a:cs typeface="Cascadia Code" panose="020B0609020000020004" pitchFamily="49" charset="0"/>
              </a:rPr>
              <a:t>center</a:t>
            </a:r>
            <a:r>
              <a:rPr lang="en-IN" sz="2000" dirty="0">
                <a:latin typeface="Cascadia Code" panose="020B0609020000020004" pitchFamily="49" charset="0"/>
                <a:ea typeface="Cascadia Code" panose="020B0609020000020004" pitchFamily="49" charset="0"/>
                <a:cs typeface="Cascadia Code" panose="020B0609020000020004" pitchFamily="49" charset="0"/>
              </a:rPr>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latin typeface="Cascadia Code" panose="020B0609020000020004" pitchFamily="49" charset="0"/>
                <a:ea typeface="Cascadia Code" panose="020B0609020000020004" pitchFamily="49" charset="0"/>
                <a:cs typeface="Cascadia Code" panose="020B0609020000020004" pitchFamily="49" charset="0"/>
              </a:rPr>
              <a:t>Azure Resource management</a:t>
            </a:r>
            <a:endParaRPr lang="en-GB"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sz="2000" dirty="0">
                <a:latin typeface="Cascadia Code" panose="020B0609020000020004" pitchFamily="49" charset="0"/>
                <a:ea typeface="Cascadia Code" panose="020B0609020000020004" pitchFamily="49" charset="0"/>
                <a:cs typeface="Cascadia Code" panose="020B0609020000020004" pitchFamily="49" charset="0"/>
              </a:rPr>
              <a:t>Create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Vmadmin</a:t>
            </a:r>
            <a:r>
              <a:rPr lang="en-US" sz="2000" dirty="0">
                <a:latin typeface="Cascadia Code" panose="020B0609020000020004" pitchFamily="49" charset="0"/>
                <a:ea typeface="Cascadia Code" panose="020B0609020000020004" pitchFamily="49" charset="0"/>
                <a:cs typeface="Cascadia Code" panose="020B0609020000020004" pitchFamily="49" charset="0"/>
              </a:rPr>
              <a:t> user who can manage all VM in the subscription</a:t>
            </a:r>
          </a:p>
          <a:p>
            <a:pPr marL="457200" indent="-457200">
              <a:buFont typeface="Arial" panose="020B0604020202020204" pitchFamily="34" charset="0"/>
              <a:buChar char="•"/>
            </a:pPr>
            <a:r>
              <a:rPr lang="en-US" sz="2000" dirty="0">
                <a:latin typeface="Cascadia Code" panose="020B0609020000020004" pitchFamily="49" charset="0"/>
                <a:ea typeface="Cascadia Code" panose="020B0609020000020004" pitchFamily="49" charset="0"/>
                <a:cs typeface="Cascadia Code" panose="020B0609020000020004" pitchFamily="49" charset="0"/>
              </a:rPr>
              <a:t>Create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Backup_admin</a:t>
            </a:r>
            <a:r>
              <a:rPr lang="en-US" sz="2000" dirty="0">
                <a:latin typeface="Cascadia Code" panose="020B0609020000020004" pitchFamily="49" charset="0"/>
                <a:ea typeface="Cascadia Code" panose="020B0609020000020004" pitchFamily="49" charset="0"/>
                <a:cs typeface="Cascadia Code" panose="020B0609020000020004" pitchFamily="49" charset="0"/>
              </a:rPr>
              <a:t> user who can manage backup only in EUS servers in EURG</a:t>
            </a:r>
            <a:endParaRPr lang="en-GB" sz="20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latin typeface="Cascadia Code" panose="020B0609020000020004" pitchFamily="49" charset="0"/>
                <a:ea typeface="Cascadia Code" panose="020B0609020000020004" pitchFamily="49" charset="0"/>
                <a:cs typeface="Cascadia Code" panose="020B0609020000020004" pitchFamily="49" charset="0"/>
              </a:rPr>
              <a:t>Implementation Flow - RGs</a:t>
            </a:r>
          </a:p>
        </p:txBody>
      </p:sp>
      <p:pic>
        <p:nvPicPr>
          <p:cNvPr id="4" name="Picture 3" descr="South East Asia Region&#10;">
            <a:extLst>
              <a:ext uri="{FF2B5EF4-FFF2-40B4-BE49-F238E27FC236}">
                <a16:creationId xmlns:a16="http://schemas.microsoft.com/office/drawing/2014/main" id="{874B430C-FB5A-4120-9429-F9AC86496910}"/>
              </a:ext>
            </a:extLst>
          </p:cNvPr>
          <p:cNvPicPr>
            <a:picLocks noChangeAspect="1"/>
          </p:cNvPicPr>
          <p:nvPr/>
        </p:nvPicPr>
        <p:blipFill rotWithShape="1">
          <a:blip r:embed="rId3"/>
          <a:srcRect l="892" t="20128" r="45027" b="22333"/>
          <a:stretch/>
        </p:blipFill>
        <p:spPr>
          <a:xfrm>
            <a:off x="144538" y="1794680"/>
            <a:ext cx="4065259" cy="2713026"/>
          </a:xfrm>
          <a:prstGeom prst="rect">
            <a:avLst/>
          </a:prstGeom>
        </p:spPr>
      </p:pic>
      <p:pic>
        <p:nvPicPr>
          <p:cNvPr id="5" name="Picture 4" descr="East US Region&#10;">
            <a:extLst>
              <a:ext uri="{FF2B5EF4-FFF2-40B4-BE49-F238E27FC236}">
                <a16:creationId xmlns:a16="http://schemas.microsoft.com/office/drawing/2014/main" id="{5B632011-A7CE-4CFD-99D2-ADBF8944DBEE}"/>
              </a:ext>
            </a:extLst>
          </p:cNvPr>
          <p:cNvPicPr>
            <a:picLocks noChangeAspect="1"/>
          </p:cNvPicPr>
          <p:nvPr/>
        </p:nvPicPr>
        <p:blipFill rotWithShape="1">
          <a:blip r:embed="rId3"/>
          <a:srcRect l="59300" t="40638" r="1192" b="22333"/>
          <a:stretch/>
        </p:blipFill>
        <p:spPr>
          <a:xfrm>
            <a:off x="4934205" y="1980417"/>
            <a:ext cx="3971925" cy="2335080"/>
          </a:xfrm>
          <a:prstGeom prst="rect">
            <a:avLst/>
          </a:prstGeom>
        </p:spPr>
      </p:pic>
    </p:spTree>
    <p:extLst>
      <p:ext uri="{BB962C8B-B14F-4D97-AF65-F5344CB8AC3E}">
        <p14:creationId xmlns:p14="http://schemas.microsoft.com/office/powerpoint/2010/main" val="317576223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199" y="198203"/>
            <a:ext cx="8686801" cy="857400"/>
          </a:xfrm>
          <a:prstGeom prst="rect">
            <a:avLst/>
          </a:prstGeom>
        </p:spPr>
        <p:txBody>
          <a:bodyPr lIns="91425" tIns="91425" rIns="91425" bIns="91425" anchor="b" anchorCtr="0">
            <a:noAutofit/>
          </a:bodyPr>
          <a:lstStyle/>
          <a:p>
            <a:pPr>
              <a:spcBef>
                <a:spcPts val="0"/>
              </a:spcBef>
              <a:buNone/>
            </a:pPr>
            <a:r>
              <a:rPr lang="en-GB" dirty="0">
                <a:latin typeface="Cascadia Code" panose="020B0609020000020004" pitchFamily="49" charset="0"/>
                <a:ea typeface="Cascadia Code" panose="020B0609020000020004" pitchFamily="49" charset="0"/>
                <a:cs typeface="Cascadia Code" panose="020B0609020000020004" pitchFamily="49" charset="0"/>
              </a:rPr>
              <a:t>Implementation Flow - Global</a:t>
            </a:r>
          </a:p>
        </p:txBody>
      </p:sp>
      <p:pic>
        <p:nvPicPr>
          <p:cNvPr id="3" name="Picture 2" descr="Graphical user interface, diagram, application&#10;&#10;Description automatically generated">
            <a:extLst>
              <a:ext uri="{FF2B5EF4-FFF2-40B4-BE49-F238E27FC236}">
                <a16:creationId xmlns:a16="http://schemas.microsoft.com/office/drawing/2014/main" id="{52877DDA-EAAF-4A72-9C6D-7080351EF16F}"/>
              </a:ext>
            </a:extLst>
          </p:cNvPr>
          <p:cNvPicPr>
            <a:picLocks noChangeAspect="1"/>
          </p:cNvPicPr>
          <p:nvPr/>
        </p:nvPicPr>
        <p:blipFill rotWithShape="1">
          <a:blip r:embed="rId3"/>
          <a:srcRect l="51368" t="6456" r="36791" b="70737"/>
          <a:stretch/>
        </p:blipFill>
        <p:spPr>
          <a:xfrm>
            <a:off x="2285999" y="1883187"/>
            <a:ext cx="1637732" cy="1978618"/>
          </a:xfrm>
          <a:prstGeom prst="rect">
            <a:avLst/>
          </a:prstGeom>
        </p:spPr>
      </p:pic>
      <p:pic>
        <p:nvPicPr>
          <p:cNvPr id="6" name="Picture 5" descr="Tenant">
            <a:extLst>
              <a:ext uri="{FF2B5EF4-FFF2-40B4-BE49-F238E27FC236}">
                <a16:creationId xmlns:a16="http://schemas.microsoft.com/office/drawing/2014/main" id="{344615E9-3D95-4AC9-8BC1-55D3B0797263}"/>
              </a:ext>
            </a:extLst>
          </p:cNvPr>
          <p:cNvPicPr>
            <a:picLocks noChangeAspect="1"/>
          </p:cNvPicPr>
          <p:nvPr/>
        </p:nvPicPr>
        <p:blipFill rotWithShape="1">
          <a:blip r:embed="rId3"/>
          <a:srcRect l="48825" t="66595" r="34780" b="589"/>
          <a:stretch/>
        </p:blipFill>
        <p:spPr>
          <a:xfrm>
            <a:off x="5224625" y="1883187"/>
            <a:ext cx="1633376" cy="2050725"/>
          </a:xfrm>
          <a:prstGeom prst="rect">
            <a:avLst/>
          </a:prstGeom>
        </p:spPr>
      </p:pic>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3451</TotalTime>
  <Words>366</Words>
  <Application>Microsoft Office PowerPoint</Application>
  <PresentationFormat>On-screen Show (16:9)</PresentationFormat>
  <Paragraphs>40</Paragraphs>
  <Slides>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Cascadia Code</vt:lpstr>
      <vt:lpstr>biz</vt:lpstr>
      <vt:lpstr> Case Study</vt:lpstr>
      <vt:lpstr>Contents</vt:lpstr>
      <vt:lpstr>Business Requirements </vt:lpstr>
      <vt:lpstr>South East Asia region </vt:lpstr>
      <vt:lpstr>East US region</vt:lpstr>
      <vt:lpstr>Storage Requirements</vt:lpstr>
      <vt:lpstr>Azure Resource management</vt:lpstr>
      <vt:lpstr>Implementation Flow - RGs</vt:lpstr>
      <vt:lpstr>Implementation Flow - Global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Mahmood Athil Lena Kader Sahib</cp:lastModifiedBy>
  <cp:revision>46</cp:revision>
  <dcterms:modified xsi:type="dcterms:W3CDTF">2022-01-24T17:55:52Z</dcterms:modified>
</cp:coreProperties>
</file>