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9" r:id="rId3"/>
    <p:sldId id="286" r:id="rId4"/>
    <p:sldId id="257" r:id="rId5"/>
    <p:sldId id="272" r:id="rId6"/>
    <p:sldId id="261" r:id="rId7"/>
    <p:sldId id="270" r:id="rId8"/>
    <p:sldId id="288" r:id="rId9"/>
    <p:sldId id="275" r:id="rId10"/>
    <p:sldId id="276" r:id="rId11"/>
    <p:sldId id="287" r:id="rId12"/>
    <p:sldId id="291" r:id="rId13"/>
    <p:sldId id="271" r:id="rId14"/>
    <p:sldId id="292" r:id="rId15"/>
    <p:sldId id="277" r:id="rId16"/>
    <p:sldId id="278" r:id="rId17"/>
    <p:sldId id="279" r:id="rId18"/>
    <p:sldId id="273" r:id="rId19"/>
    <p:sldId id="283" r:id="rId20"/>
    <p:sldId id="266" r:id="rId21"/>
    <p:sldId id="267" r:id="rId22"/>
    <p:sldId id="280" r:id="rId23"/>
    <p:sldId id="281" r:id="rId24"/>
    <p:sldId id="268" r:id="rId25"/>
    <p:sldId id="285" r:id="rId26"/>
    <p:sldId id="258" r:id="rId27"/>
    <p:sldId id="256" r:id="rId28"/>
    <p:sldId id="260" r:id="rId29"/>
    <p:sldId id="284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isclaimer" id="{B0EFE42A-234A-41F8-A64B-C990A026F82F}">
          <p14:sldIdLst>
            <p14:sldId id="259"/>
            <p14:sldId id="289"/>
            <p14:sldId id="286"/>
          </p14:sldIdLst>
        </p14:section>
        <p14:section name="Where can I trade FX?" id="{FA2A8CEB-B6C6-4A86-9A5A-8E11AFA5ABEB}">
          <p14:sldIdLst>
            <p14:sldId id="257"/>
            <p14:sldId id="272"/>
            <p14:sldId id="261"/>
          </p14:sldIdLst>
        </p14:section>
        <p14:section name="Where do the machines live??" id="{3A7E896A-57BB-4A93-81FB-C64B523107FD}">
          <p14:sldIdLst>
            <p14:sldId id="270"/>
            <p14:sldId id="288"/>
            <p14:sldId id="275"/>
            <p14:sldId id="276"/>
            <p14:sldId id="287"/>
            <p14:sldId id="291"/>
          </p14:sldIdLst>
        </p14:section>
        <p14:section name="What do the prices look like?" id="{DC084943-D83D-4441-956E-1EFBC5482DAB}">
          <p14:sldIdLst>
            <p14:sldId id="271"/>
            <p14:sldId id="292"/>
            <p14:sldId id="277"/>
            <p14:sldId id="278"/>
          </p14:sldIdLst>
        </p14:section>
        <p14:section name="Who what when?" id="{733D309F-589B-44A5-BCC3-FCA2CDCE9A9A}">
          <p14:sldIdLst>
            <p14:sldId id="279"/>
            <p14:sldId id="273"/>
            <p14:sldId id="283"/>
          </p14:sldIdLst>
        </p14:section>
        <p14:section name="Curiouser and couriouser" id="{E7878211-C475-4893-B064-8487E0110F6A}">
          <p14:sldIdLst>
            <p14:sldId id="266"/>
            <p14:sldId id="267"/>
            <p14:sldId id="280"/>
            <p14:sldId id="281"/>
            <p14:sldId id="268"/>
            <p14:sldId id="285"/>
          </p14:sldIdLst>
        </p14:section>
        <p14:section name="Need for Speed" id="{59B60163-27D4-4545-905E-67BB70DAC187}">
          <p14:sldIdLst>
            <p14:sldId id="258"/>
            <p14:sldId id="256"/>
            <p14:sldId id="260"/>
          </p14:sldIdLst>
        </p14:section>
        <p14:section name="Outro" id="{5ABC5424-3BE3-40A0-BDCF-3FDE98E4B876}">
          <p14:sldIdLst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Y" initials="MY" lastIdx="1" clrIdx="0">
    <p:extLst>
      <p:ext uri="{19B8F6BF-5375-455C-9EA6-DF929625EA0E}">
        <p15:presenceInfo xmlns:p15="http://schemas.microsoft.com/office/powerpoint/2012/main" userId="fe9d5f7d3c73f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387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-suisse.com/media/ib/docs/investment-banking/client-offering/aes-strategy-guide-and-attestation-equiti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jpeg"/><Relationship Id="rId17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51CB7-1914-748C-EDAA-580A3620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0B13-404A-D699-A9DD-DBA4D16D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06D-F82B-5D9E-9A5E-C702485D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269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0F9-48F0-A0D9-DD1C-955D17AF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A6AC5A-C08E-8790-CE6B-74A32B69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7A1BB-56A4-52A9-1EC2-EECA0217AA8C}"/>
              </a:ext>
            </a:extLst>
          </p:cNvPr>
          <p:cNvSpPr txBox="1">
            <a:spLocks/>
          </p:cNvSpPr>
          <p:nvPr/>
        </p:nvSpPr>
        <p:spPr>
          <a:xfrm>
            <a:off x="838200" y="29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700" dirty="0">
                <a:latin typeface="Arial Black" panose="020B0A04020102020204" pitchFamily="34" charset="0"/>
              </a:rPr>
              <a:t>M</a:t>
            </a:r>
            <a:r>
              <a:rPr lang="en-GB" sz="5100" dirty="0">
                <a:latin typeface="Arial Black" panose="020B0A04020102020204" pitchFamily="34" charset="0"/>
              </a:rPr>
              <a:t>atching in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5100" dirty="0">
                <a:latin typeface="Arial Black" panose="020B0A04020102020204" pitchFamily="34" charset="0"/>
              </a:rPr>
              <a:t>merica </a:t>
            </a:r>
            <a:r>
              <a:rPr lang="en-GB" sz="5700" dirty="0">
                <a:latin typeface="Arial Black" panose="020B0A04020102020204" pitchFamily="34" charset="0"/>
              </a:rPr>
              <a:t>G</a:t>
            </a:r>
            <a:r>
              <a:rPr lang="en-GB" sz="5100" dirty="0">
                <a:latin typeface="Arial Black" panose="020B0A04020102020204" pitchFamily="34" charset="0"/>
              </a:rPr>
              <a:t>ets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4600" dirty="0">
                <a:latin typeface="Arial Black" panose="020B0A04020102020204" pitchFamily="34" charset="0"/>
              </a:rPr>
              <a:t>dopted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305E-FD39-EBF5-6DB2-D5EFEF30CBE1}"/>
              </a:ext>
            </a:extLst>
          </p:cNvPr>
          <p:cNvGrpSpPr/>
          <p:nvPr/>
        </p:nvGrpSpPr>
        <p:grpSpPr>
          <a:xfrm>
            <a:off x="2469360" y="2024063"/>
            <a:ext cx="3283535" cy="1238250"/>
            <a:chOff x="2469360" y="2024063"/>
            <a:chExt cx="3283535" cy="1238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55E04-889E-2754-BD02-187D5575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360" y="2024063"/>
              <a:ext cx="1205500" cy="1238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ADF87E-22FB-7FF9-F3ED-7F4EBB0C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95" y="2024063"/>
              <a:ext cx="1205500" cy="123825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FD954-ADCD-A231-AFD8-13B83047A3FC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BC691-A12D-629B-C64D-27DCC49567DB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F8EBE-33BA-9845-6826-EA6125F76BA4}"/>
              </a:ext>
            </a:extLst>
          </p:cNvPr>
          <p:cNvSpPr/>
          <p:nvPr/>
        </p:nvSpPr>
        <p:spPr>
          <a:xfrm>
            <a:off x="5402580" y="196858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EURCHF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03E31-C6B3-AA11-F734-875A0ADE8AC2}"/>
              </a:ext>
            </a:extLst>
          </p:cNvPr>
          <p:cNvSpPr/>
          <p:nvPr/>
        </p:nvSpPr>
        <p:spPr>
          <a:xfrm>
            <a:off x="10428897" y="2452327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USDJPY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0E366-A385-BAB7-1E98-5A12896098CA}"/>
              </a:ext>
            </a:extLst>
          </p:cNvPr>
          <p:cNvSpPr/>
          <p:nvPr/>
        </p:nvSpPr>
        <p:spPr>
          <a:xfrm>
            <a:off x="5147310" y="2329224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EURUSD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09C47-04B6-2C3B-D17B-004EA6CBA83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3CAA6-B854-C22D-FE35-1D93D95E1FF3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872ACE-0F3A-AC42-7943-A3290CF78B90}"/>
              </a:ext>
            </a:extLst>
          </p:cNvPr>
          <p:cNvSpPr/>
          <p:nvPr/>
        </p:nvSpPr>
        <p:spPr>
          <a:xfrm>
            <a:off x="3608073" y="2504197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XAGUSD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B2C1DA-85C7-97AC-B9D9-95E3138CAB68}"/>
              </a:ext>
            </a:extLst>
          </p:cNvPr>
          <p:cNvSpPr/>
          <p:nvPr/>
        </p:nvSpPr>
        <p:spPr>
          <a:xfrm>
            <a:off x="3608073" y="284247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XAUUSD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F0337C-3882-095D-4063-1A84111D0775}"/>
              </a:ext>
            </a:extLst>
          </p:cNvPr>
          <p:cNvSpPr/>
          <p:nvPr/>
        </p:nvSpPr>
        <p:spPr>
          <a:xfrm>
            <a:off x="3608073" y="318059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XPDUSD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4783C7-FD7E-1DEE-3C75-9FEC808E2CE5}"/>
              </a:ext>
            </a:extLst>
          </p:cNvPr>
          <p:cNvSpPr/>
          <p:nvPr/>
        </p:nvSpPr>
        <p:spPr>
          <a:xfrm>
            <a:off x="3608073" y="351871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XPTUSD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1BC8FC-4B37-02E6-4438-A89FF7DEF955}"/>
              </a:ext>
            </a:extLst>
          </p:cNvPr>
          <p:cNvSpPr/>
          <p:nvPr/>
        </p:nvSpPr>
        <p:spPr>
          <a:xfrm>
            <a:off x="4884420" y="1514671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EURNOK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3E1F26-60F4-B996-1DA9-C6532074603C}"/>
              </a:ext>
            </a:extLst>
          </p:cNvPr>
          <p:cNvSpPr/>
          <p:nvPr/>
        </p:nvSpPr>
        <p:spPr>
          <a:xfrm>
            <a:off x="5440680" y="1207112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EURSEK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CBA90B-32FA-D9A5-4614-BC1C702F15EA}"/>
              </a:ext>
            </a:extLst>
          </p:cNvPr>
          <p:cNvSpPr/>
          <p:nvPr/>
        </p:nvSpPr>
        <p:spPr>
          <a:xfrm>
            <a:off x="5855972" y="155283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EURDKK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22D112-7509-44AB-8D7B-3483889AFD94}"/>
              </a:ext>
            </a:extLst>
          </p:cNvPr>
          <p:cNvSpPr/>
          <p:nvPr/>
        </p:nvSpPr>
        <p:spPr>
          <a:xfrm>
            <a:off x="6339842" y="1860396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EURPLN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6B30B4-DEF0-9E31-367F-312649CB643A}"/>
              </a:ext>
            </a:extLst>
          </p:cNvPr>
          <p:cNvSpPr/>
          <p:nvPr/>
        </p:nvSpPr>
        <p:spPr>
          <a:xfrm>
            <a:off x="6345093" y="2148709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EURHUF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BACE51-C8E0-5573-6928-578556B90023}"/>
              </a:ext>
            </a:extLst>
          </p:cNvPr>
          <p:cNvSpPr/>
          <p:nvPr/>
        </p:nvSpPr>
        <p:spPr>
          <a:xfrm>
            <a:off x="6573693" y="245232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EURRON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2F4F2B-CA8C-BF6F-FAEA-8F6DF1591B3F}"/>
              </a:ext>
            </a:extLst>
          </p:cNvPr>
          <p:cNvSpPr/>
          <p:nvPr/>
        </p:nvSpPr>
        <p:spPr>
          <a:xfrm>
            <a:off x="9304020" y="4223843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USDIDR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FF9C092-2F46-CBEA-2BDE-FAC87FE7558C}"/>
              </a:ext>
            </a:extLst>
          </p:cNvPr>
          <p:cNvSpPr/>
          <p:nvPr/>
        </p:nvSpPr>
        <p:spPr>
          <a:xfrm>
            <a:off x="7757160" y="3349862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USDINR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2AB382-BC29-916D-D390-903E4138E2CC}"/>
              </a:ext>
            </a:extLst>
          </p:cNvPr>
          <p:cNvSpPr/>
          <p:nvPr/>
        </p:nvSpPr>
        <p:spPr>
          <a:xfrm>
            <a:off x="9201150" y="376221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USDMYR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DD6BCE-C247-4E7A-B174-9FE9B10B47B6}"/>
              </a:ext>
            </a:extLst>
          </p:cNvPr>
          <p:cNvSpPr/>
          <p:nvPr/>
        </p:nvSpPr>
        <p:spPr>
          <a:xfrm>
            <a:off x="9574530" y="2896670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USDTWD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CEED63-DAD1-7F27-96BD-3AA9EDAE0BFF}"/>
              </a:ext>
            </a:extLst>
          </p:cNvPr>
          <p:cNvSpPr/>
          <p:nvPr/>
        </p:nvSpPr>
        <p:spPr>
          <a:xfrm>
            <a:off x="9250680" y="254337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USDKRW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6652EB-04E9-381A-B575-352714D596E6}"/>
              </a:ext>
            </a:extLst>
          </p:cNvPr>
          <p:cNvSpPr/>
          <p:nvPr/>
        </p:nvSpPr>
        <p:spPr>
          <a:xfrm>
            <a:off x="2971800" y="4640774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USDBRL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2A5A08-B1B9-1245-2615-21343DEF5A4C}"/>
              </a:ext>
            </a:extLst>
          </p:cNvPr>
          <p:cNvSpPr/>
          <p:nvPr/>
        </p:nvSpPr>
        <p:spPr>
          <a:xfrm>
            <a:off x="8092440" y="2427591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USDCNY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C672CEB-B197-FD5E-F38A-CCC25797F147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2B9F84-BD92-8838-B1F0-A5994C966307}"/>
              </a:ext>
            </a:extLst>
          </p:cNvPr>
          <p:cNvSpPr/>
          <p:nvPr/>
        </p:nvSpPr>
        <p:spPr>
          <a:xfrm>
            <a:off x="8336280" y="3722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USDTHB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8B3F815-550A-154D-5C3D-779077B853E4}"/>
              </a:ext>
            </a:extLst>
          </p:cNvPr>
          <p:cNvSpPr/>
          <p:nvPr/>
        </p:nvSpPr>
        <p:spPr>
          <a:xfrm>
            <a:off x="1497330" y="3341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USDMXN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24C2A-BB87-9A33-6779-5020FADDA317}"/>
              </a:ext>
            </a:extLst>
          </p:cNvPr>
          <p:cNvSpPr/>
          <p:nvPr/>
        </p:nvSpPr>
        <p:spPr>
          <a:xfrm>
            <a:off x="8500110" y="3987044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USDSGD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D84F19-6790-3FF9-26A4-4A2651AB68F3}"/>
              </a:ext>
            </a:extLst>
          </p:cNvPr>
          <p:cNvSpPr/>
          <p:nvPr/>
        </p:nvSpPr>
        <p:spPr>
          <a:xfrm>
            <a:off x="5778330" y="2699263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BE0F7C-1E69-B3B6-0935-A78BDFA61DDC}"/>
              </a:ext>
            </a:extLst>
          </p:cNvPr>
          <p:cNvSpPr/>
          <p:nvPr/>
        </p:nvSpPr>
        <p:spPr>
          <a:xfrm>
            <a:off x="7840980" y="1325059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USDRUB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C86528-1916-ABB8-260E-52128ED9992C}"/>
              </a:ext>
            </a:extLst>
          </p:cNvPr>
          <p:cNvSpPr/>
          <p:nvPr/>
        </p:nvSpPr>
        <p:spPr>
          <a:xfrm>
            <a:off x="5722620" y="5650888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USDZAR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F0B31-9AFD-F27A-27D4-7437E37A2659}"/>
              </a:ext>
            </a:extLst>
          </p:cNvPr>
          <p:cNvSpPr/>
          <p:nvPr/>
        </p:nvSpPr>
        <p:spPr>
          <a:xfrm>
            <a:off x="8447955" y="2956877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USDCNH</a:t>
            </a:r>
          </a:p>
        </p:txBody>
      </p:sp>
    </p:spTree>
    <p:extLst>
      <p:ext uri="{BB962C8B-B14F-4D97-AF65-F5344CB8AC3E}">
        <p14:creationId xmlns:p14="http://schemas.microsoft.com/office/powerpoint/2010/main" val="30026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6927 0.0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4701 0.027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3984 0.05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0573 0.0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63581 0.0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5961 -0.3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-1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67865 -0.46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4518 -0.070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35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3008 -0.080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03008 -0.0826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633 -0.1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8841 0.11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2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27 0.0678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00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2239 0.0622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12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1612 0.071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58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6172 0.027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3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8047 -0.01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823 -0.2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986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3073 -0.106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5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2838 -0.537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2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 0.09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5195 -0.1442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2427 -0.255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26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5625 -0.2944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465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0651 -0.182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0442 -0.3386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94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1537 -0.014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1354 -0.03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5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606 -0.0856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428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05 -0.154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7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30781 -0.211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1060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1732 -0.27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198-55F8-13D1-C579-FA4238F8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8A4F04B-8523-19EF-D06F-8AAB009B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853EC-2C53-62E1-8E65-67BE7F2EFE7E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Empire 2.0 Strikes Back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003C210-1899-9ACC-835D-92BD823B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9" y="1438892"/>
            <a:ext cx="1486665" cy="100203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185FD1-8232-2A5E-2BAB-70072D0691B0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78313B-D939-E095-756F-824FD3EFB3E1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913424-DD17-800F-DDD8-50B57CAAA20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E7ED40-9D74-8DDC-AB4E-49E065822AAA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280B78-6548-F0BA-980D-B4A46A150DF4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</p:spTree>
    <p:extLst>
      <p:ext uri="{BB962C8B-B14F-4D97-AF65-F5344CB8AC3E}">
        <p14:creationId xmlns:p14="http://schemas.microsoft.com/office/powerpoint/2010/main" val="37734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4362 -0.1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04791 0.075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6719 0.15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7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40065 -0.3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9" y="-196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48412 -0.53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9" grpId="0" animBg="1"/>
      <p:bldP spid="5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071DF-31C5-57E6-1E6F-FF317241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E602A4-94A7-61F1-1943-7B723DB3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90F67-DDB8-9B23-56F1-030F5D4E47F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Dark Pool vs </a:t>
            </a:r>
            <a:r>
              <a:rPr lang="en-GB" sz="4400" dirty="0" err="1">
                <a:latin typeface="Arial Black" panose="020B0A04020102020204" pitchFamily="34" charset="0"/>
              </a:rPr>
              <a:t>MidMatch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691D933-6020-F860-A8F8-49369B609B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03300" y="1252538"/>
            <a:ext cx="10185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DBC527D-5DBE-7FD5-CCA3-D93CF054E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B0B13D6-AEBA-05F4-ADB2-4F7BADF7C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9788634E-5CD8-AC5B-B5C7-36B07E94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649413"/>
            <a:ext cx="101647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5A4A789E-32C4-F6EC-A256-A8AA342DC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019301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9A378518-51C4-4231-70E9-41790C578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3907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ABDE04B7-3921-E74D-0520-0EC93E027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76066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F2D1054D-67DA-8F4A-9ECB-41A271B8D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1321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9E0BD2AF-1A3F-37FF-A5B8-F539F6A8B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50361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225EC3E7-D602-C801-06DF-8ABB03CCC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79E2B907-41C3-6754-F091-ADF45C9A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3300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BB757A9C-661D-4A9D-EAE3-C08BA6B8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2779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00191AC-CCA0-42C7-09A6-1091F2C93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55149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B50EFE-9B6D-3398-F054-4209DBEE07FA}"/>
              </a:ext>
            </a:extLst>
          </p:cNvPr>
          <p:cNvGrpSpPr/>
          <p:nvPr/>
        </p:nvGrpSpPr>
        <p:grpSpPr>
          <a:xfrm>
            <a:off x="1011238" y="1277938"/>
            <a:ext cx="10152062" cy="382588"/>
            <a:chOff x="1011238" y="1277938"/>
            <a:chExt cx="10152062" cy="38258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F35D7E6-20F0-37AD-753C-23381874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277938"/>
              <a:ext cx="3721100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A13BB1E-26EC-7B7C-370D-05100A5A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277938"/>
              <a:ext cx="3074988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5FC9DDE-498A-8125-437A-D1C7A070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277938"/>
              <a:ext cx="3355975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CD359B6F-7071-38FB-6C55-6D6F4E19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320801"/>
              <a:ext cx="1109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MidMatch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A1B6E13A-F35C-D4B2-352F-A95374A60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320801"/>
              <a:ext cx="1042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Dark Pool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F34CAFB3-80F8-8F28-F5CD-F400015C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320801"/>
              <a:ext cx="987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Question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517F97-8922-8E0F-89B1-6E9C417E8C1C}"/>
              </a:ext>
            </a:extLst>
          </p:cNvPr>
          <p:cNvGrpSpPr/>
          <p:nvPr/>
        </p:nvGrpSpPr>
        <p:grpSpPr>
          <a:xfrm>
            <a:off x="1011238" y="1649413"/>
            <a:ext cx="10152062" cy="379413"/>
            <a:chOff x="1011238" y="1649413"/>
            <a:chExt cx="10152062" cy="379413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18406C5-EADC-2A9A-444D-B01563FC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649413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116039B-99C5-894C-9C04-EDD72183C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49413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F4FD763-5E83-6E43-AE54-50B2E7E5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649413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13A5D4C3-847F-532B-7335-EF236BF0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689101"/>
              <a:ext cx="10858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 Venues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5E278984-B9F7-633F-C178-5AC4F0F1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689101"/>
              <a:ext cx="2193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Banks, Market Makers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F1CB7915-71DF-073C-1D64-69528B35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89101"/>
              <a:ext cx="2389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Where are they (mostly)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94E275-8483-0B5C-4B7F-9D1FF6C7D721}"/>
              </a:ext>
            </a:extLst>
          </p:cNvPr>
          <p:cNvGrpSpPr/>
          <p:nvPr/>
        </p:nvGrpSpPr>
        <p:grpSpPr>
          <a:xfrm>
            <a:off x="1011238" y="2019301"/>
            <a:ext cx="10152062" cy="382587"/>
            <a:chOff x="1011238" y="2019301"/>
            <a:chExt cx="10152062" cy="382587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3033F71-BE06-9D58-441E-52C8472C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019301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1C324FC0-CE4A-8D02-47D6-4CBA3CAF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019301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5522FD8-FD8A-BD23-23C8-66476384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019301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FDC592E1-1CDA-F954-002E-A1A721FE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062163"/>
              <a:ext cx="387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EF72BDB-9176-8765-AD2F-56C54D15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062163"/>
              <a:ext cx="431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F1CF294A-BBB6-6B1C-E909-EB43B54E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062163"/>
              <a:ext cx="213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there an orderbook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B71F1-3CAC-EF2E-64D1-9F8BB61AEEDF}"/>
              </a:ext>
            </a:extLst>
          </p:cNvPr>
          <p:cNvGrpSpPr/>
          <p:nvPr/>
        </p:nvGrpSpPr>
        <p:grpSpPr>
          <a:xfrm>
            <a:off x="1011238" y="2390776"/>
            <a:ext cx="10152062" cy="381000"/>
            <a:chOff x="1011238" y="2390776"/>
            <a:chExt cx="10152062" cy="381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B2A31F2-B047-94C7-4672-B8BACA0A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390776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00BEC95-7408-5DDD-D47E-548AE6AA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390776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09C5ADC7-7D98-CE0E-9615-918D5157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390776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3D0AADDA-5A67-8EDB-9177-BC50E2A1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1F194C9A-0632-B892-4A26-4D3DB2C75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0E4E9C0A-0658-8D69-97A9-972071EE5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430463"/>
              <a:ext cx="25288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Are orderbooks published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B215B4-8422-6844-5FC8-2B7321399F71}"/>
              </a:ext>
            </a:extLst>
          </p:cNvPr>
          <p:cNvGrpSpPr/>
          <p:nvPr/>
        </p:nvGrpSpPr>
        <p:grpSpPr>
          <a:xfrm>
            <a:off x="1011238" y="2760663"/>
            <a:ext cx="10152062" cy="382588"/>
            <a:chOff x="1011238" y="2760663"/>
            <a:chExt cx="10152062" cy="382588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466B0F2-9B28-BBAE-E83E-21C63EF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760663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7919E30-C51C-C91B-BE04-61E8FCE0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760663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C0B9A28-08C0-1A83-F2E0-B3FE95A3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760663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58E48234-DC2B-12B9-4BA1-B73BE481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803526"/>
              <a:ext cx="1285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Size(, Type?)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40B3A599-E6FF-30B2-4EE7-845AA341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803526"/>
              <a:ext cx="16097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Price, Size, Type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F674BF93-BF21-1D12-407E-26B839D9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803526"/>
              <a:ext cx="32972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What info is contained in an order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54">
            <a:extLst>
              <a:ext uri="{FF2B5EF4-FFF2-40B4-BE49-F238E27FC236}">
                <a16:creationId xmlns:a16="http://schemas.microsoft.com/office/drawing/2014/main" id="{0B1641D3-9C79-2A03-DFE4-05F7E9D6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36C4602A-AB84-7448-7813-606B39F8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36B2279D-F196-1061-8738-8A7BA40C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9C448-3666-5399-A435-14A4B400674F}"/>
              </a:ext>
            </a:extLst>
          </p:cNvPr>
          <p:cNvGrpSpPr/>
          <p:nvPr/>
        </p:nvGrpSpPr>
        <p:grpSpPr>
          <a:xfrm>
            <a:off x="1011238" y="3132138"/>
            <a:ext cx="10152062" cy="382588"/>
            <a:chOff x="1011238" y="3132138"/>
            <a:chExt cx="10152062" cy="382588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40BF800-155C-4E7A-BCB7-09B34096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132138"/>
              <a:ext cx="3721100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F6CBF98-545E-9241-2744-A8D9ECDF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132138"/>
              <a:ext cx="3074988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206B79E9-90C0-1558-5FC5-868E1893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132138"/>
              <a:ext cx="3355975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90EED258-3FCB-3C7E-580A-433A06AB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233DA61E-FA3A-CF25-8B5F-274741C6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62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95638F3-6FE0-209C-F21F-76543D4F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A76E23BF-7F3C-6497-6C29-F28D1185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5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DDE97570-C027-362C-494E-A364D1C7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04A7F591-34F2-572D-A04C-E330850D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175001"/>
              <a:ext cx="2428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are orders matched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64">
            <a:extLst>
              <a:ext uri="{FF2B5EF4-FFF2-40B4-BE49-F238E27FC236}">
                <a16:creationId xmlns:a16="http://schemas.microsoft.com/office/drawing/2014/main" id="{10D0BAAA-3529-14AE-ADA1-FC38DB95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819526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7B625B-F3C6-2C0D-79FE-E3DA0D891217}"/>
              </a:ext>
            </a:extLst>
          </p:cNvPr>
          <p:cNvGrpSpPr/>
          <p:nvPr/>
        </p:nvGrpSpPr>
        <p:grpSpPr>
          <a:xfrm>
            <a:off x="1011238" y="3503613"/>
            <a:ext cx="10152062" cy="2025650"/>
            <a:chOff x="1011238" y="3503613"/>
            <a:chExt cx="10152062" cy="2025650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8E07A78-CC43-62C7-A06E-B6CB7EEA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503613"/>
              <a:ext cx="3721100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E42A8C6-F327-1C59-3037-AAACDE4E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503613"/>
              <a:ext cx="3074988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23A3473-F9E9-C0C8-D6D2-5CAA67DB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503613"/>
              <a:ext cx="3355975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A29DCFBE-B17A-7081-DAD1-09A0BDA05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543301"/>
              <a:ext cx="3263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All participants need to stream in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999AB607-5696-5C77-452E-533A58FE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819526"/>
              <a:ext cx="474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DCD27076-77AA-A50B-6A59-043BDA91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4850" y="3819526"/>
              <a:ext cx="6921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9844EA82-CC73-06E8-D37C-F2113C55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938" y="3819526"/>
              <a:ext cx="454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510D3DB8-72BF-F01C-7FAB-B379B487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288" y="3819526"/>
              <a:ext cx="1817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calculated from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B4A36DB9-ABCA-A907-FD8F-76E2EC8F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094163"/>
              <a:ext cx="20002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difference between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1D830ACD-7A14-48EB-BFE0-61CA18F1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4094163"/>
              <a:ext cx="6207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2AD96841-36CB-A681-B68C-5154EAD6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368801"/>
              <a:ext cx="29591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Monthly process redistributes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A8939A51-9A68-0963-6A3D-E9B1901A7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643438"/>
              <a:ext cx="542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5C6EE97D-28DE-0341-3097-D66400EB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5650" y="4643438"/>
              <a:ext cx="2663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amongst parties to make 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D202721B-E8F5-D2A8-9E57-FE888F57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914901"/>
              <a:ext cx="29924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“fair”. May have speed bumps.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5C9FF3D1-5EC5-FF93-9311-704B7975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189538"/>
              <a:ext cx="869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 BGC 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DD42A6C9-EBD1-0E69-D587-422AFF73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88" y="5189538"/>
              <a:ext cx="1098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FastMatch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ACDDC988-8F9C-317E-740F-0B9A69BE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5" y="5189538"/>
              <a:ext cx="7715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/ 360T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283E01A9-8E14-F3FC-5B5E-FB47D1D3A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543301"/>
              <a:ext cx="18224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There is an orderb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4419C473-C60D-9F3C-78B8-866585009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543301"/>
              <a:ext cx="463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ook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C63747CE-7687-B70F-6A06-ADFB78CF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3543301"/>
              <a:ext cx="860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so not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F7E184D5-6E7E-E06C-AF1E-9015EF38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819526"/>
              <a:ext cx="86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 issue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FB85E114-DD80-3FE0-C542-85815214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543301"/>
              <a:ext cx="3308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do you match on price if you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F638C853-2BB5-1424-F849-3B9592EE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819526"/>
              <a:ext cx="1828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can’t see the price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F5C-844A-7E2C-1E42-4DEF8E3F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ECC306F0-C766-8ED5-ABEA-F5C8DD01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21" y="2118270"/>
            <a:ext cx="1747533" cy="1747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56060-F52D-64A8-29B0-6CA89A2E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53" y="365126"/>
            <a:ext cx="10745294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What Makes a Market Maker Tick?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E5BF4-22D0-896D-F7C7-58B3692D2DF4}"/>
              </a:ext>
            </a:extLst>
          </p:cNvPr>
          <p:cNvGrpSpPr/>
          <p:nvPr/>
        </p:nvGrpSpPr>
        <p:grpSpPr>
          <a:xfrm>
            <a:off x="2430646" y="2841182"/>
            <a:ext cx="9512340" cy="2181632"/>
            <a:chOff x="2487796" y="2434964"/>
            <a:chExt cx="9512340" cy="21816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62117D-E982-75AC-740A-516759F1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796" y="2610888"/>
              <a:ext cx="1636224" cy="16362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B1C7EF-D872-62FC-1D08-C4669AB6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504" y="2434964"/>
              <a:ext cx="2181632" cy="21816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154F17-33F0-58C5-3325-A9DEBDFE3A13}"/>
              </a:ext>
            </a:extLst>
          </p:cNvPr>
          <p:cNvGrpSpPr/>
          <p:nvPr/>
        </p:nvGrpSpPr>
        <p:grpSpPr>
          <a:xfrm>
            <a:off x="-103919" y="3022781"/>
            <a:ext cx="2534565" cy="1624874"/>
            <a:chOff x="-103919" y="3022781"/>
            <a:chExt cx="2534565" cy="162487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7AA59D-8B65-74EF-CB71-CED59E2E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19" y="3022781"/>
              <a:ext cx="1624874" cy="1624874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E935B9-60F0-DBE1-6576-3045CC2EAB0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08518" y="3835218"/>
              <a:ext cx="1722128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FD9D94-AE84-131A-7C7D-0C4B26786B06}"/>
              </a:ext>
            </a:extLst>
          </p:cNvPr>
          <p:cNvGrpSpPr/>
          <p:nvPr/>
        </p:nvGrpSpPr>
        <p:grpSpPr>
          <a:xfrm>
            <a:off x="3248758" y="1922202"/>
            <a:ext cx="6226217" cy="1447695"/>
            <a:chOff x="1687802" y="1988254"/>
            <a:chExt cx="6226217" cy="14476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9B75DFD-4E87-7884-2321-ED1643B0F25F}"/>
                </a:ext>
              </a:extLst>
            </p:cNvPr>
            <p:cNvGrpSpPr/>
            <p:nvPr/>
          </p:nvGrpSpPr>
          <p:grpSpPr>
            <a:xfrm>
              <a:off x="5145517" y="1988255"/>
              <a:ext cx="2768502" cy="1447694"/>
              <a:chOff x="5145517" y="1988255"/>
              <a:chExt cx="2768502" cy="1447694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6CC7FC9-5D29-1FA0-9916-BEB0CBA8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4174" y="2086104"/>
                <a:ext cx="1349845" cy="1349845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2C443BE-8D89-B350-1CFA-9ACD9895D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5517" y="1988255"/>
                <a:ext cx="1349845" cy="1349845"/>
              </a:xfrm>
              <a:prstGeom prst="rect">
                <a:avLst/>
              </a:prstGeom>
            </p:spPr>
          </p:pic>
        </p:grp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7F1F54D-CCCD-A92F-F00B-73452E551790}"/>
                </a:ext>
              </a:extLst>
            </p:cNvPr>
            <p:cNvCxnSpPr>
              <a:cxnSpLocks/>
              <a:stCxn id="33" idx="0"/>
              <a:endCxn id="19" idx="0"/>
            </p:cNvCxnSpPr>
            <p:nvPr/>
          </p:nvCxnSpPr>
          <p:spPr>
            <a:xfrm rot="16200000" flipH="1" flipV="1">
              <a:off x="3206669" y="469387"/>
              <a:ext cx="1094903" cy="4132638"/>
            </a:xfrm>
            <a:prstGeom prst="bentConnector3">
              <a:avLst>
                <a:gd name="adj1" fmla="val -20879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1176133F-F73B-047E-1A95-2D32FFF5E612}"/>
                </a:ext>
              </a:extLst>
            </p:cNvPr>
            <p:cNvCxnSpPr>
              <a:cxnSpLocks/>
              <a:stCxn id="31" idx="0"/>
              <a:endCxn id="19" idx="0"/>
            </p:cNvCxnSpPr>
            <p:nvPr/>
          </p:nvCxnSpPr>
          <p:spPr>
            <a:xfrm rot="16200000" flipH="1" flipV="1">
              <a:off x="3964923" y="-191017"/>
              <a:ext cx="997054" cy="5551295"/>
            </a:xfrm>
            <a:prstGeom prst="bentConnector3">
              <a:avLst>
                <a:gd name="adj1" fmla="val -55887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28F3BA-9574-C13F-C6CE-855D08CB092A}"/>
              </a:ext>
            </a:extLst>
          </p:cNvPr>
          <p:cNvGrpSpPr/>
          <p:nvPr/>
        </p:nvGrpSpPr>
        <p:grpSpPr>
          <a:xfrm>
            <a:off x="3248759" y="4464622"/>
            <a:ext cx="6772098" cy="2436241"/>
            <a:chOff x="1935451" y="4362166"/>
            <a:chExt cx="6772098" cy="24362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0CFD4DB-5573-3705-89E2-1B98AB1B3E42}"/>
                </a:ext>
              </a:extLst>
            </p:cNvPr>
            <p:cNvGrpSpPr/>
            <p:nvPr/>
          </p:nvGrpSpPr>
          <p:grpSpPr>
            <a:xfrm>
              <a:off x="4713059" y="4362166"/>
              <a:ext cx="3994490" cy="2436241"/>
              <a:chOff x="4713059" y="4362166"/>
              <a:chExt cx="3994490" cy="243624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3D6271A-05BC-D8A7-209B-08E98F86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744" y="4545199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EDDC6D1-32AD-2A87-781F-D91A3614E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13059" y="5577602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76EFF02-04DA-6710-6D48-C63156232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2871" y="4362166"/>
                <a:ext cx="1550684" cy="1550684"/>
              </a:xfrm>
              <a:prstGeom prst="rect">
                <a:avLst/>
              </a:prstGeom>
            </p:spPr>
          </p:pic>
        </p:grp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5CB9FC08-2DEE-AED4-6EC6-3E3DB3F34C06}"/>
                </a:ext>
              </a:extLst>
            </p:cNvPr>
            <p:cNvCxnSpPr>
              <a:cxnSpLocks/>
              <a:stCxn id="38" idx="3"/>
              <a:endCxn id="19" idx="2"/>
            </p:cNvCxnSpPr>
            <p:nvPr/>
          </p:nvCxnSpPr>
          <p:spPr>
            <a:xfrm rot="10800000">
              <a:off x="1935451" y="4550875"/>
              <a:ext cx="2777609" cy="163713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9AC4A09-8CEE-3CAA-ADED-CAF6B4A53EDF}"/>
                </a:ext>
              </a:extLst>
            </p:cNvPr>
            <p:cNvCxnSpPr>
              <a:cxnSpLocks/>
              <a:stCxn id="36" idx="2"/>
              <a:endCxn id="38" idx="1"/>
            </p:cNvCxnSpPr>
            <p:nvPr/>
          </p:nvCxnSpPr>
          <p:spPr>
            <a:xfrm rot="5400000">
              <a:off x="6804506" y="4895363"/>
              <a:ext cx="422001" cy="2163283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C0835B-DDB7-E012-53E7-8050C7C8556C}"/>
                </a:ext>
              </a:extLst>
            </p:cNvPr>
            <p:cNvCxnSpPr>
              <a:cxnSpLocks/>
              <a:stCxn id="40" idx="2"/>
              <a:endCxn id="38" idx="1"/>
            </p:cNvCxnSpPr>
            <p:nvPr/>
          </p:nvCxnSpPr>
          <p:spPr>
            <a:xfrm rot="5400000">
              <a:off x="6113462" y="5733253"/>
              <a:ext cx="275155" cy="634349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5C7426-9ABE-C06F-CC5D-00292988098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66870" y="3877988"/>
            <a:ext cx="5694484" cy="54010"/>
          </a:xfrm>
          <a:prstGeom prst="straightConnector1">
            <a:avLst/>
          </a:prstGeom>
          <a:ln w="762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3AAB7A5-5044-9041-E840-ACBCEFF271E9}"/>
              </a:ext>
            </a:extLst>
          </p:cNvPr>
          <p:cNvGrpSpPr/>
          <p:nvPr/>
        </p:nvGrpSpPr>
        <p:grpSpPr>
          <a:xfrm>
            <a:off x="3248759" y="4372092"/>
            <a:ext cx="2804472" cy="1550684"/>
            <a:chOff x="1920702" y="4371859"/>
            <a:chExt cx="2804472" cy="15506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18DFCC-1B7E-4DB1-F5D6-EAB91EC9C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490" y="4371859"/>
              <a:ext cx="1550684" cy="1550684"/>
            </a:xfrm>
            <a:prstGeom prst="rect">
              <a:avLst/>
            </a:prstGeom>
          </p:spPr>
        </p:pic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B7246F9-6468-EDE3-2196-3516A41D4230}"/>
                </a:ext>
              </a:extLst>
            </p:cNvPr>
            <p:cNvCxnSpPr>
              <a:cxnSpLocks/>
              <a:stCxn id="29" idx="1"/>
              <a:endCxn id="19" idx="2"/>
            </p:cNvCxnSpPr>
            <p:nvPr/>
          </p:nvCxnSpPr>
          <p:spPr>
            <a:xfrm rot="10800000">
              <a:off x="1920702" y="4653097"/>
              <a:ext cx="1253789" cy="494104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503C9E-3798-7904-4357-0A90ADD345F4}"/>
              </a:ext>
            </a:extLst>
          </p:cNvPr>
          <p:cNvGrpSpPr/>
          <p:nvPr/>
        </p:nvGrpSpPr>
        <p:grpSpPr>
          <a:xfrm>
            <a:off x="708518" y="2841182"/>
            <a:ext cx="10143652" cy="994037"/>
            <a:chOff x="708518" y="2841182"/>
            <a:chExt cx="10143652" cy="994037"/>
          </a:xfrm>
        </p:grpSpPr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530B393A-AFEA-69B6-CE5C-A2298FAB10D3}"/>
                </a:ext>
              </a:extLst>
            </p:cNvPr>
            <p:cNvCxnSpPr>
              <a:cxnSpLocks/>
              <a:stCxn id="21" idx="0"/>
              <a:endCxn id="19" idx="0"/>
            </p:cNvCxnSpPr>
            <p:nvPr/>
          </p:nvCxnSpPr>
          <p:spPr>
            <a:xfrm rot="16200000" flipH="1" flipV="1">
              <a:off x="6962502" y="-872562"/>
              <a:ext cx="175924" cy="7603412"/>
            </a:xfrm>
            <a:prstGeom prst="bentConnector3">
              <a:avLst>
                <a:gd name="adj1" fmla="val -912304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4A977948-431C-8D67-E103-C687F6BAF5EC}"/>
                </a:ext>
              </a:extLst>
            </p:cNvPr>
            <p:cNvCxnSpPr>
              <a:cxnSpLocks/>
              <a:stCxn id="19" idx="1"/>
              <a:endCxn id="26" idx="0"/>
            </p:cNvCxnSpPr>
            <p:nvPr/>
          </p:nvCxnSpPr>
          <p:spPr>
            <a:xfrm rot="10800000">
              <a:off x="708518" y="3022782"/>
              <a:ext cx="1722128" cy="812437"/>
            </a:xfrm>
            <a:prstGeom prst="bentConnector4">
              <a:avLst>
                <a:gd name="adj1" fmla="val 26412"/>
                <a:gd name="adj2" fmla="val 200827"/>
              </a:avLst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866379-38E1-4186-72CB-272863114032}"/>
              </a:ext>
            </a:extLst>
          </p:cNvPr>
          <p:cNvGrpSpPr/>
          <p:nvPr/>
        </p:nvGrpSpPr>
        <p:grpSpPr>
          <a:xfrm>
            <a:off x="1000224" y="3835218"/>
            <a:ext cx="1604654" cy="2916870"/>
            <a:chOff x="1000224" y="3835218"/>
            <a:chExt cx="1604654" cy="2916870"/>
          </a:xfrm>
        </p:grpSpPr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ACA32DAD-02EE-88E5-C4BC-2FCF76FFDCC9}"/>
                </a:ext>
              </a:extLst>
            </p:cNvPr>
            <p:cNvCxnSpPr>
              <a:cxnSpLocks/>
              <a:stCxn id="19" idx="1"/>
              <a:endCxn id="169" idx="0"/>
            </p:cNvCxnSpPr>
            <p:nvPr/>
          </p:nvCxnSpPr>
          <p:spPr>
            <a:xfrm rot="10800000" flipV="1">
              <a:off x="1802552" y="3835218"/>
              <a:ext cx="628095" cy="1312216"/>
            </a:xfrm>
            <a:prstGeom prst="bentConnector2">
              <a:avLst/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F47F03EA-EA01-C1BB-5892-934A8774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24" y="5147434"/>
              <a:ext cx="1604654" cy="1604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2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BCB5-764C-5F4D-0EC7-D453A760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3A2-B0D1-A7B5-9599-7A93C04A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Sounds great! But How much?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89C66-329E-2C5A-C88B-E007F8DB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4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F2C4-3CED-CB1F-F1BF-D184B01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CC1-2386-4E7F-49F4-F4347D8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That’s a bargain! Give me more!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5C18-77C4-14B7-5585-A37B7D49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7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8D4-EB93-A423-D26C-E45CF693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702-E3B6-D9C9-89FA-6766CE4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More! More!! MORE!!!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0F5C-7505-F94E-21D8-1E6A999F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60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B861-EBAD-FDEE-3C7C-4AC27613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E1FE81-64D6-A2FE-9883-5CD25615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35C60-27DF-9BF1-F5E8-3A4CD672EE37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You are open 24/5.5?</a:t>
            </a:r>
          </a:p>
        </p:txBody>
      </p:sp>
    </p:spTree>
    <p:extLst>
      <p:ext uri="{BB962C8B-B14F-4D97-AF65-F5344CB8AC3E}">
        <p14:creationId xmlns:p14="http://schemas.microsoft.com/office/powerpoint/2010/main" val="10625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57FB-78F5-4B1E-6FB1-A87E3B9F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0A01505-8D2F-7E0E-684D-36433CC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8022F-B9F6-9642-B89A-0E140096D328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Seriously? All day long?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9B4-114E-EDA0-8B46-EFA71D82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F83-EDCD-D210-85ED-E70FB9A0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D43913D-6DFF-606A-0DA2-611F9AC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7626-B2F8-AD8C-E7B0-34C4D847E02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How does BBG compare?</a:t>
            </a:r>
          </a:p>
        </p:txBody>
      </p:sp>
    </p:spTree>
    <p:extLst>
      <p:ext uri="{BB962C8B-B14F-4D97-AF65-F5344CB8AC3E}">
        <p14:creationId xmlns:p14="http://schemas.microsoft.com/office/powerpoint/2010/main" val="392839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1169-D538-5845-B55E-313CC0949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48C-B901-F392-D738-021B368A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Content Warning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B9C2-4676-F9E5-2130-AA16E1A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presentation is indented for mature audiences and contains Adult Content, graphic, inappropriate, non-PC and potential offensive language. Some contents may not be suitable for some, really most, let's be honest, all readers. Viewer discretion </a:t>
            </a:r>
            <a:r>
              <a:rPr lang="en-US"/>
              <a:t>is expected.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7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Pair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0413-1E13-A663-7381-35CBBEA8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DE18-EE97-F335-D4AF-33DBB37E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CNHCNY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8562-EF84-89A0-9D48-E4CC1696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069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39FF-7B62-566A-798C-AFF39A17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90B-FC7B-CF3C-557B-54B1D53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USDHKD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3E6D-A144-FA69-4DC6-242219AE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89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620-A2D3-95CF-63F2-5CEF1D8E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D72-6F30-CBA0-D04F-DD82C9F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bits and bobs…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4DB29-E5C3-6269-6612-D2CB906D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WYSINWYG</a:t>
            </a:r>
          </a:p>
          <a:p>
            <a:r>
              <a:rPr lang="en-GB" dirty="0"/>
              <a:t>Last Look</a:t>
            </a:r>
          </a:p>
          <a:p>
            <a:pPr lvl="1"/>
            <a:r>
              <a:rPr lang="en-GB" dirty="0"/>
              <a:t>Too slow</a:t>
            </a:r>
          </a:p>
          <a:p>
            <a:pPr lvl="1"/>
            <a:r>
              <a:rPr lang="en-GB" dirty="0"/>
              <a:t>Too volatile</a:t>
            </a:r>
          </a:p>
          <a:p>
            <a:pPr lvl="1"/>
            <a:r>
              <a:rPr lang="en-GB" dirty="0"/>
              <a:t>Too much </a:t>
            </a:r>
            <a:r>
              <a:rPr lang="en-GB" dirty="0" err="1"/>
              <a:t>PnL</a:t>
            </a:r>
            <a:endParaRPr lang="en-GB" dirty="0"/>
          </a:p>
          <a:p>
            <a:r>
              <a:rPr lang="en-GB" dirty="0"/>
              <a:t>Claw back</a:t>
            </a:r>
          </a:p>
          <a:p>
            <a:pPr lvl="1"/>
            <a:r>
              <a:rPr lang="en-GB" dirty="0"/>
              <a:t>I loss too much on this trade – can I have some money back please?</a:t>
            </a:r>
          </a:p>
          <a:p>
            <a:r>
              <a:rPr lang="en-GB" dirty="0"/>
              <a:t>Price adjustment</a:t>
            </a:r>
          </a:p>
          <a:p>
            <a:pPr lvl="1"/>
            <a:r>
              <a:rPr lang="en-GB" dirty="0"/>
              <a:t>I was only joking about the price I gave you</a:t>
            </a:r>
          </a:p>
          <a:p>
            <a:r>
              <a:rPr lang="en-GB" dirty="0"/>
              <a:t>EFP</a:t>
            </a:r>
          </a:p>
          <a:p>
            <a:r>
              <a:rPr lang="en-GB" dirty="0" err="1"/>
              <a:t>MidMatch</a:t>
            </a:r>
            <a:r>
              <a:rPr lang="en-GB" dirty="0"/>
              <a:t> / </a:t>
            </a:r>
            <a:r>
              <a:rPr lang="en-GB" dirty="0" err="1"/>
              <a:t>Darkpool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61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00047"/>
              </p:ext>
            </p:extLst>
          </p:nvPr>
        </p:nvGraphicFramePr>
        <p:xfrm>
          <a:off x="2086203" y="1838585"/>
          <a:ext cx="8019594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7653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01941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&lt;-&gt;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&lt;-&gt;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52B7F-E9DE-B052-5592-16665356C3C0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849CFB-7531-E519-E909-52DD61BD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54FA6B-F1D2-4A0A-A112-66605F75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FFD5B9F3-71B9-FD22-5868-3152111854B5}"/>
              </a:ext>
            </a:extLst>
          </p:cNvPr>
          <p:cNvSpPr/>
          <p:nvPr/>
        </p:nvSpPr>
        <p:spPr>
          <a:xfrm>
            <a:off x="10318419" y="184180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15CA5B-79EA-FA54-DBF9-17A676D1DCF7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3EBD3C-9C54-1FFD-B647-37953127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930E3F-EC14-FB73-FA92-093F77A6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370A2C-7061-5B3D-A890-AED693CBB065}"/>
              </a:ext>
            </a:extLst>
          </p:cNvPr>
          <p:cNvGrpSpPr/>
          <p:nvPr/>
        </p:nvGrpSpPr>
        <p:grpSpPr>
          <a:xfrm>
            <a:off x="2607550" y="69518"/>
            <a:ext cx="8610113" cy="2965539"/>
            <a:chOff x="2607550" y="69518"/>
            <a:chExt cx="8610113" cy="2965539"/>
          </a:xfrm>
          <a:noFill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64AB62-7502-6D17-4015-99A3DECB1431}"/>
                </a:ext>
              </a:extLst>
            </p:cNvPr>
            <p:cNvSpPr/>
            <p:nvPr/>
          </p:nvSpPr>
          <p:spPr>
            <a:xfrm>
              <a:off x="10249923" y="2712520"/>
              <a:ext cx="967740" cy="322537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AUDJPY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A51A27-FF2F-728A-3EC5-4862FFA386C4}"/>
                </a:ext>
              </a:extLst>
            </p:cNvPr>
            <p:cNvSpPr/>
            <p:nvPr/>
          </p:nvSpPr>
          <p:spPr>
            <a:xfrm>
              <a:off x="2607550" y="549961"/>
              <a:ext cx="967740" cy="322537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USDJPY</a:t>
              </a:r>
            </a:p>
          </p:txBody>
        </p:sp>
        <p:sp>
          <p:nvSpPr>
            <p:cNvPr id="13" name="Explosion: 8 Points 12">
              <a:extLst>
                <a:ext uri="{FF2B5EF4-FFF2-40B4-BE49-F238E27FC236}">
                  <a16:creationId xmlns:a16="http://schemas.microsoft.com/office/drawing/2014/main" id="{0B3893E8-87FA-F4F8-93B3-E7A2A0022707}"/>
                </a:ext>
              </a:extLst>
            </p:cNvPr>
            <p:cNvSpPr/>
            <p:nvPr/>
          </p:nvSpPr>
          <p:spPr>
            <a:xfrm>
              <a:off x="3844758" y="69518"/>
              <a:ext cx="1885138" cy="914400"/>
            </a:xfrm>
            <a:prstGeom prst="irregularSeal1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AUDUSD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9DBE724-823F-C16D-FAAD-B6C7DA02F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72" y="4875356"/>
            <a:ext cx="1854546" cy="18545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C09E079-F052-B268-EB9E-1561D88E48CC}"/>
              </a:ext>
            </a:extLst>
          </p:cNvPr>
          <p:cNvSpPr/>
          <p:nvPr/>
        </p:nvSpPr>
        <p:spPr>
          <a:xfrm>
            <a:off x="2478225" y="149350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C269C3-0605-CAB9-C1B1-4E0886CC6EAE}"/>
              </a:ext>
            </a:extLst>
          </p:cNvPr>
          <p:cNvSpPr/>
          <p:nvPr/>
        </p:nvSpPr>
        <p:spPr>
          <a:xfrm>
            <a:off x="3175010" y="148582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0.00092 L -0.00183 0.00092 C -0.00183 0.00462 -0.00183 0.00833 -0.00209 0.01203 C -0.00235 0.01504 -0.00313 0.01759 -0.00339 0.0206 C -0.00365 0.0243 -0.00378 0.028 -0.00391 0.03171 C -0.00378 0.04953 -0.00391 0.06712 -0.00339 0.08495 C -0.00326 0.08657 -0.00235 0.08773 -0.00209 0.08935 C 0.00117 0.10532 -0.00378 0.08634 0.00078 0.10069 C 0.00117 0.10185 0.0013 0.10324 0.00169 0.10462 C 0.00234 0.10625 0.00325 0.10787 0.0039 0.10949 C 0.00651 0.11643 0.00534 0.11527 0.00794 0.12083 C 0.01093 0.12685 0.00872 0.12152 0.01211 0.12685 C 0.01354 0.12916 0.01484 0.13171 0.01614 0.13425 C 0.01679 0.13541 0.01731 0.1368 0.0181 0.1375 C 0.01888 0.13842 0.01966 0.13958 0.02057 0.1405 C 0.022 0.14166 0.02317 0.14166 0.02474 0.14212 C 0.02539 0.14236 0.02591 0.14328 0.02656 0.14328 C 0.03047 0.14328 0.03437 0.14375 0.03828 0.14259 C 0.03906 0.14236 0.03945 0.14027 0.0401 0.13935 C 0.04414 0.13356 0.03854 0.14537 0.04492 0.13148 C 0.0457 0.12962 0.04635 0.12777 0.047 0.12592 C 0.04752 0.1243 0.04778 0.12268 0.0483 0.12129 C 0.04895 0.1199 0.04974 0.11921 0.05052 0.11805 C 0.05377 0.10347 0.05208 0.11319 0.05117 0.08263 C 0.05104 0.07916 0.05078 0.07569 0.05052 0.07199 C 0.05026 0.06782 0.05013 0.06388 0.04987 0.05972 C 0.05026 0.04953 0.05013 0.03912 0.05078 0.02893 C 0.05117 0.02453 0.05208 0.02013 0.05299 0.01597 C 0.05586 0.00416 0.0569 0.00138 0.06119 -0.00695 C 0.06263 -0.00973 0.06406 -0.0125 0.06562 -0.01482 C 0.06692 -0.01667 0.06862 -0.01783 0.07005 -0.01922 C 0.07109 -0.02038 0.07174 -0.022 0.07291 -0.02269 C 0.08047 -0.02663 0.08437 -0.02663 0.09179 -0.02778 C 0.10976 -0.02709 0.10937 -0.01667 0.10937 -0.02871 " pathEditMode="fixed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69 L -0.00065 -0.00069 C -0.00195 0.0007 -0.00325 0.00185 -0.00442 0.00371 C -0.00598 0.00579 -0.00716 0.00857 -0.00859 0.01088 C -0.0125 0.01806 -0.01068 0.01412 -0.01485 0.0294 L -0.01902 0.04445 C -0.01954 0.05718 -0.0198 0.05718 -0.01706 0.07477 C -0.0168 0.07685 -0.0155 0.07801 -0.01485 0.07986 C -0.0142 0.08172 -0.01368 0.08403 -0.01303 0.08611 C -0.01146 0.09028 -0.01041 0.0919 -0.0082 0.09491 C -0.00651 0.09746 -0.00455 0.09954 -0.00286 0.10232 C -0.00221 0.10347 -0.00169 0.10533 -0.00065 0.10556 C 0.00378 0.10672 0.00834 0.10602 0.0129 0.10625 C 0.01277 0.10764 0.01264 0.10903 0.01251 0.11065 C 0.01237 0.11389 0.01251 0.11736 0.01224 0.12084 C 0.01211 0.12222 0.01159 0.12361 0.01133 0.12523 C 0.01198 0.13959 0.01224 0.15417 0.01355 0.16829 C 0.01355 0.16922 0.01693 0.17385 0.01732 0.17454 C 0.01797 0.1757 0.01862 0.17732 0.01954 0.17847 C 0.02292 0.18287 0.02344 0.18079 0.0267 0.18635 C 0.02891 0.18982 0.03021 0.19537 0.03269 0.19792 C 0.03373 0.19908 0.03477 0.20023 0.03581 0.20139 C 0.03724 0.20301 0.03855 0.2051 0.03998 0.20648 C 0.04571 0.21204 0.04727 0.21158 0.05352 0.21597 C 0.05508 0.21713 0.05652 0.21898 0.05821 0.21991 C 0.06003 0.22084 0.06198 0.22084 0.06394 0.22153 C 0.06941 0.22338 0.07344 0.22547 0.0793 0.22593 C 0.08503 0.22662 0.09089 0.22639 0.09662 0.22662 C 0.09688 0.22732 0.09675 0.22894 0.09727 0.22871 C 0.09935 0.22847 0.10326 0.22547 0.10326 0.22547 C 0.10769 0.21968 0.10378 0.22431 0.10899 0.21922 C 0.11003 0.21829 0.11094 0.21667 0.11211 0.21597 C 0.11303 0.21528 0.1142 0.21528 0.11524 0.21482 C 0.11589 0.21389 0.11641 0.21273 0.11706 0.21204 C 0.12006 0.20834 0.12123 0.2081 0.12474 0.20463 C 0.12579 0.20371 0.1267 0.20232 0.12787 0.20139 C 0.13152 0.19792 0.13542 0.19468 0.1392 0.19121 C 0.14245 0.18843 0.1448 0.18611 0.14766 0.18172 C 0.15248 0.17454 0.15105 0.1757 0.1543 0.16783 C 0.1573 0.16042 0.16133 0.15417 0.16342 0.14584 C 0.16407 0.14352 0.16459 0.14097 0.16537 0.13866 C 0.17058 0.12292 0.16758 0.13912 0.17344 0.11389 C 0.17461 0.10926 0.17527 0.10394 0.17605 0.09885 C 0.17709 0.09121 0.17735 0.08681 0.17787 0.07917 C 0.17813 0.06783 0.17826 0.05648 0.17852 0.04514 C 0.17969 0.00857 0.17943 0.03889 0.17943 0.0176 " pathEditMode="fixed" ptsTypes="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1726-9AD6-1BBF-6266-1DF5B69C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15F1-7060-0BE0-BE36-18430009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What is BBG used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51AF-0E81-5F13-0A5E-48C9E5A8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IB / News</a:t>
            </a:r>
          </a:p>
          <a:p>
            <a:r>
              <a:rPr lang="en-GB" dirty="0"/>
              <a:t>Graphs</a:t>
            </a:r>
          </a:p>
          <a:p>
            <a:r>
              <a:rPr lang="en-GB" dirty="0"/>
              <a:t>Trade Amendments (claw-back / price adjustment)</a:t>
            </a:r>
          </a:p>
          <a:p>
            <a:r>
              <a:rPr lang="en-GB" dirty="0"/>
              <a:t>EFP</a:t>
            </a:r>
          </a:p>
          <a:p>
            <a:r>
              <a:rPr lang="en-GB" dirty="0" err="1"/>
              <a:t>BQuant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AE5AE-FF1A-2852-DD58-747FA8D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0050-5F95-EE6B-7D76-D4ED7A1F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Intro – List of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A969-20BC-F467-DFD3-43EA5986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 err="1"/>
              <a:t>Bilteral</a:t>
            </a:r>
            <a:r>
              <a:rPr lang="en-GB" dirty="0"/>
              <a:t> / Multilateral / Credit Agreements / Limits</a:t>
            </a:r>
          </a:p>
          <a:p>
            <a:r>
              <a:rPr lang="en-GB" dirty="0"/>
              <a:t>ECN / Brokers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23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BB4F-36C7-B83E-47E6-C70082FA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D01-BDD1-EA1F-8702-6568B03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Client Offerings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7DE8-E9EF-D6A1-1035-6AF60127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Direct Market Access (DMA)</a:t>
            </a:r>
          </a:p>
          <a:p>
            <a:r>
              <a:rPr lang="en-GB" dirty="0"/>
              <a:t>Trading Analytics</a:t>
            </a:r>
          </a:p>
          <a:p>
            <a:r>
              <a:rPr lang="en-GB" dirty="0"/>
              <a:t>Algorithmic Strategies</a:t>
            </a:r>
          </a:p>
          <a:p>
            <a:pPr lvl="1"/>
            <a:r>
              <a:rPr lang="en-GB" dirty="0"/>
              <a:t>Passive / Iceberg</a:t>
            </a:r>
          </a:p>
          <a:p>
            <a:pPr lvl="1"/>
            <a:r>
              <a:rPr lang="en-GB" dirty="0"/>
              <a:t>Time- / Volume-based</a:t>
            </a:r>
          </a:p>
          <a:p>
            <a:pPr lvl="1"/>
            <a:r>
              <a:rPr lang="en-GB" dirty="0"/>
              <a:t>Opportunistic - Guerrilla, Sniper</a:t>
            </a:r>
          </a:p>
          <a:p>
            <a:pPr lvl="1"/>
            <a:r>
              <a:rPr lang="en-GB" dirty="0"/>
              <a:t>Hybrid - Float-Guerrilla, Float Sniper, Price Inline</a:t>
            </a:r>
          </a:p>
          <a:p>
            <a:pPr lvl="1"/>
            <a:r>
              <a:rPr lang="en-GB" dirty="0">
                <a:hlinkClick r:id="rId2"/>
              </a:rPr>
              <a:t>https://www.credit-suisse.com/media/ib/docs/investment-banking/client-offering/aes-strategy-guide-and-attestation-equities.pdf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3" y="5391794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3600">
            <a:off x="3193701" y="297036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7" y="3121710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73" y="5248982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073">
            <a:off x="-83530" y="3793974"/>
            <a:ext cx="2582468" cy="1833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956A45-0A44-F9EA-0D84-62ADD761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137">
            <a:off x="6353810" y="1547381"/>
            <a:ext cx="5233358" cy="15024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7731-0EAA-F512-DA68-FF39D23153CB}"/>
              </a:ext>
            </a:extLst>
          </p:cNvPr>
          <p:cNvGrpSpPr/>
          <p:nvPr/>
        </p:nvGrpSpPr>
        <p:grpSpPr>
          <a:xfrm>
            <a:off x="7271167" y="2751872"/>
            <a:ext cx="4341254" cy="3741002"/>
            <a:chOff x="7271167" y="2751872"/>
            <a:chExt cx="4341254" cy="3741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B9F27-E5E5-781D-FEF9-1A36374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68C098-9DDA-69CC-DE68-9D18437A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50FE76-937A-1E4F-B581-70E1FD73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167" y="5560852"/>
              <a:ext cx="3581738" cy="9320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177FD-5EB6-6BC2-3934-FE0A425654CC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C6F4-6F53-A367-FF39-93035396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8ED0A-A1D6-7182-B591-376A8F8B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54E3B7-C815-C465-8547-266B66F6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F158-156F-F42B-6784-7F92277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69254FCE-4F50-74D1-45BC-C1B5D2B3B9BD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BE0FC-8C9A-2B7C-43F4-B922C658786F}"/>
              </a:ext>
            </a:extLst>
          </p:cNvPr>
          <p:cNvGrpSpPr/>
          <p:nvPr/>
        </p:nvGrpSpPr>
        <p:grpSpPr>
          <a:xfrm>
            <a:off x="6353810" y="1547381"/>
            <a:ext cx="5258611" cy="4264628"/>
            <a:chOff x="6353810" y="1547381"/>
            <a:chExt cx="5258611" cy="42646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1D6E8A-AFA9-DFF5-085E-366BB30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137">
              <a:off x="6353810" y="1547381"/>
              <a:ext cx="5233358" cy="15024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C1EE1A-8046-D628-2C5E-7924396E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F8836D-B2D7-1991-94F9-099F0686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35D-95F3-395B-A969-CA13132A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67" y="5560852"/>
            <a:ext cx="3581738" cy="93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04C5F-C3CA-FE4A-F84F-8360FB9A0D76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E8121-E47D-1A5C-81BD-F63ED87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F5541-2A00-9113-6F85-34A52BC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CFC2CB-8F68-A73A-7F77-0A3D5F8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69BC-6C3E-53EF-8E08-1CB6E1767329}"/>
              </a:ext>
            </a:extLst>
          </p:cNvPr>
          <p:cNvGrpSpPr/>
          <p:nvPr/>
        </p:nvGrpSpPr>
        <p:grpSpPr>
          <a:xfrm>
            <a:off x="5347501" y="723811"/>
            <a:ext cx="7149991" cy="4044462"/>
            <a:chOff x="5347501" y="723811"/>
            <a:chExt cx="7149991" cy="4044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0207D-DF96-793A-BF75-95CB964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60" y="3049623"/>
              <a:ext cx="3699051" cy="556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E898FE-3865-4EED-D58E-E31C225B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6368">
              <a:off x="8699824" y="4175577"/>
              <a:ext cx="3239531" cy="5926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10F97E-F63A-9872-FAB4-9B909B0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4128">
              <a:off x="5347501" y="723811"/>
              <a:ext cx="7149991" cy="309616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E85D2-6816-90D2-3D2D-77BC265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Who are they really?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7EB57-E51B-6D74-3A82-4B80B1FD876C}"/>
              </a:ext>
            </a:extLst>
          </p:cNvPr>
          <p:cNvGrpSpPr/>
          <p:nvPr/>
        </p:nvGrpSpPr>
        <p:grpSpPr>
          <a:xfrm>
            <a:off x="-83530" y="2970363"/>
            <a:ext cx="6783293" cy="3736513"/>
            <a:chOff x="-83530" y="2970363"/>
            <a:chExt cx="6783293" cy="3736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728EB-CAE2-2B97-6EA4-D52568B6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63" y="5391794"/>
              <a:ext cx="1315082" cy="13150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D57F1A-37AC-9B60-4F15-2D8BB6EE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3600">
              <a:off x="3193701" y="2970363"/>
              <a:ext cx="3259649" cy="7257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7ADDFB-9950-D684-E734-EB4E82C3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847" y="3121710"/>
              <a:ext cx="3259649" cy="18335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1470B2-027D-B50A-380F-33A4230AD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73" y="5248982"/>
              <a:ext cx="4602790" cy="141371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865FA1-59BF-3BE2-2FA5-CD45981D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073">
              <a:off x="-83530" y="3793974"/>
              <a:ext cx="2582468" cy="18335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575EF-03BD-1CEA-C8BB-1503178E3B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0387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7683C-3AD4-47B7-80E7-DD2166F49099}"/>
              </a:ext>
            </a:extLst>
          </p:cNvPr>
          <p:cNvGrpSpPr/>
          <p:nvPr/>
        </p:nvGrpSpPr>
        <p:grpSpPr>
          <a:xfrm>
            <a:off x="3634743" y="1659648"/>
            <a:ext cx="8015975" cy="2203424"/>
            <a:chOff x="3634743" y="1659648"/>
            <a:chExt cx="8015975" cy="22034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C81ECD-105C-2363-EE02-B62EC4EA7E52}"/>
                </a:ext>
              </a:extLst>
            </p:cNvPr>
            <p:cNvSpPr/>
            <p:nvPr/>
          </p:nvSpPr>
          <p:spPr>
            <a:xfrm>
              <a:off x="3634743" y="1659648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USDCHF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399141E-5D8F-4EA0-231A-D4083E239651}"/>
                </a:ext>
              </a:extLst>
            </p:cNvPr>
            <p:cNvSpPr/>
            <p:nvPr/>
          </p:nvSpPr>
          <p:spPr>
            <a:xfrm>
              <a:off x="10679430" y="3165011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AUDJPY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65BC29-DA64-BB5C-C363-B21B57A6A2A7}"/>
                </a:ext>
              </a:extLst>
            </p:cNvPr>
            <p:cNvSpPr/>
            <p:nvPr/>
          </p:nvSpPr>
          <p:spPr>
            <a:xfrm>
              <a:off x="10682978" y="3540535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NZDJPY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90DF-A9C1-4A4F-72A8-3DC3828C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96FA6FC-594B-9132-8E92-B9E92FCA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D1FA6-7227-3A52-113E-DC6930393364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Where do my orders go?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4942-EAE1-33C0-61EC-6F9BF5EA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9" y="1270826"/>
            <a:ext cx="12055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A50-772F-F71E-E34C-B3B4FA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03F877-28DB-BAD7-251C-E1C70A07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3" y="1724025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91F8F3-0DD3-211C-7A26-DB642CD2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AFB54-0E92-4474-41FD-D44CF61C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514664-3D1E-4701-A401-94F2A178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0" y="3616182"/>
            <a:ext cx="1205500" cy="1238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E98A5E-8225-40F9-2AC3-E3A4873E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70" y="4235307"/>
            <a:ext cx="120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03B4-CCAA-EE9F-D79D-962047F5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C27C921-FC71-F3D6-1477-F7A9158D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18DAB-A4ED-BE39-1DA2-1DC6A5B2AE39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latin typeface="Arial Black" panose="020B0A04020102020204" pitchFamily="34" charset="0"/>
              </a:rPr>
              <a:t>We are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C172-B18F-DAF6-4E0E-845349D2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D0C4B82-4F72-275F-7416-42701ADE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04873B-0AEA-E50D-F371-EB0DE1D6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C2F82A4-944B-B69D-035B-B14AFF78755C}"/>
              </a:ext>
            </a:extLst>
          </p:cNvPr>
          <p:cNvGrpSpPr/>
          <p:nvPr/>
        </p:nvGrpSpPr>
        <p:grpSpPr>
          <a:xfrm>
            <a:off x="2060764" y="1538635"/>
            <a:ext cx="7764681" cy="2726758"/>
            <a:chOff x="2060764" y="1538635"/>
            <a:chExt cx="7764681" cy="27267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6D169E-B121-7178-BE2A-AEC88FA3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64" y="1556002"/>
              <a:ext cx="487153" cy="4871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45F5D3-C4FA-9371-6B44-BA23FD7A0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438" y="3778240"/>
              <a:ext cx="487153" cy="4871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50CF3F-AE37-5DC7-C29B-A69A38AC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886" y="1864934"/>
              <a:ext cx="487153" cy="4871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4AD952-FD6B-2D85-609C-2CDCF71D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761" y="1538635"/>
              <a:ext cx="487153" cy="487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060FE7-9BE5-8B38-9788-F3204D8C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292" y="3018736"/>
              <a:ext cx="487153" cy="4871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0A13EE-4DA7-391B-53F4-DFC4C0E1BC84}"/>
              </a:ext>
            </a:extLst>
          </p:cNvPr>
          <p:cNvGrpSpPr/>
          <p:nvPr/>
        </p:nvGrpSpPr>
        <p:grpSpPr>
          <a:xfrm>
            <a:off x="2304342" y="1538635"/>
            <a:ext cx="8346491" cy="2483181"/>
            <a:chOff x="2304342" y="1538635"/>
            <a:chExt cx="8346491" cy="2483181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FA3187D-2FA0-6E7F-1569-0AF14160E24E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3674860" y="2352087"/>
              <a:ext cx="178603" cy="2911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1259316-84F0-5E38-242B-C592BF2D5B88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V="1">
              <a:off x="2086835" y="2260662"/>
              <a:ext cx="600033" cy="165019"/>
            </a:xfrm>
            <a:prstGeom prst="bentConnector3">
              <a:avLst>
                <a:gd name="adj1" fmla="val -127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6934CC-9577-7661-3BDB-3B4F1CC8FF47}"/>
                </a:ext>
              </a:extLst>
            </p:cNvPr>
            <p:cNvCxnSpPr>
              <a:stCxn id="46" idx="0"/>
              <a:endCxn id="10" idx="1"/>
            </p:cNvCxnSpPr>
            <p:nvPr/>
          </p:nvCxnSpPr>
          <p:spPr>
            <a:xfrm rot="5400000" flipH="1" flipV="1">
              <a:off x="5169528" y="1762830"/>
              <a:ext cx="241851" cy="28061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3EF1435-E415-B014-7930-DD0E6CC26564}"/>
                </a:ext>
              </a:extLst>
            </p:cNvPr>
            <p:cNvCxnSpPr>
              <a:cxnSpLocks/>
              <a:stCxn id="46" idx="1"/>
              <a:endCxn id="9" idx="3"/>
            </p:cNvCxnSpPr>
            <p:nvPr/>
          </p:nvCxnSpPr>
          <p:spPr>
            <a:xfrm rot="10800000">
              <a:off x="4097039" y="2108512"/>
              <a:ext cx="450356" cy="5346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CBE4BBC-2DED-F6A3-4B05-D93BA68B6CD5}"/>
                </a:ext>
              </a:extLst>
            </p:cNvPr>
            <p:cNvCxnSpPr>
              <a:stCxn id="47" idx="1"/>
              <a:endCxn id="11" idx="3"/>
            </p:cNvCxnSpPr>
            <p:nvPr/>
          </p:nvCxnSpPr>
          <p:spPr>
            <a:xfrm rot="10800000" flipV="1">
              <a:off x="9825445" y="3030395"/>
              <a:ext cx="222638" cy="231918"/>
            </a:xfrm>
            <a:prstGeom prst="bentConnector3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09A152-4FFD-DB6B-20D6-7B7DD0CAAC27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9541591" y="3661177"/>
              <a:ext cx="1109242" cy="360639"/>
            </a:xfrm>
            <a:prstGeom prst="bentConnector3">
              <a:avLst>
                <a:gd name="adj1" fmla="val 41405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3B16D1B-7154-6312-F9A1-30CCB16BBA5F}"/>
                </a:ext>
              </a:extLst>
            </p:cNvPr>
            <p:cNvCxnSpPr>
              <a:cxnSpLocks/>
              <a:stCxn id="47" idx="0"/>
              <a:endCxn id="10" idx="3"/>
            </p:cNvCxnSpPr>
            <p:nvPr/>
          </p:nvCxnSpPr>
          <p:spPr>
            <a:xfrm rot="16200000" flipV="1">
              <a:off x="7969845" y="-269719"/>
              <a:ext cx="629058" cy="4732919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014B835-17D8-44FD-2C76-0908A3648621}"/>
                </a:ext>
              </a:extLst>
            </p:cNvPr>
            <p:cNvCxnSpPr>
              <a:cxnSpLocks/>
              <a:stCxn id="5" idx="0"/>
              <a:endCxn id="10" idx="0"/>
            </p:cNvCxnSpPr>
            <p:nvPr/>
          </p:nvCxnSpPr>
          <p:spPr>
            <a:xfrm rot="5400000" flipH="1" flipV="1">
              <a:off x="4130510" y="480235"/>
              <a:ext cx="485428" cy="2602228"/>
            </a:xfrm>
            <a:prstGeom prst="bentConnector3">
              <a:avLst>
                <a:gd name="adj1" fmla="val 147092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4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B19F-9D67-D520-3D7B-20F10EF8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0E1BF8-B026-8B62-37FA-640B6B1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A944-538A-CA8A-1D42-864FC308A90E}"/>
              </a:ext>
            </a:extLst>
          </p:cNvPr>
          <p:cNvSpPr txBox="1">
            <a:spLocks/>
          </p:cNvSpPr>
          <p:nvPr/>
        </p:nvSpPr>
        <p:spPr>
          <a:xfrm>
            <a:off x="838200" y="29075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Sun Worshipers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B022F4-F2BE-8564-D79F-555B930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C18-1075-77B3-52E6-7C5C11BD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0023 C 0.00143 -0.00185 0.00312 -0.00301 0.0043 -0.00556 C 0.00664 -0.01065 0.00651 -0.0169 0.00352 -0.02083 C 0.00117 -0.02431 -0.00182 -0.02546 -0.00443 -0.02778 C -0.00729 -0.02639 -0.01068 -0.02662 -0.01289 -0.02315 C -0.01549 -0.01968 -0.01471 -0.00857 -0.01289 -0.00463 C -0.01198 -0.00278 -0.01016 -0.00208 -0.00885 -0.00093 C -0.00716 -0.00139 -0.00508 -0.0007 -0.00365 -0.00232 C -0.00091 -0.00625 -0.00052 -0.0125 0.00039 -0.01782 C -0.00508 -0.025 -0.00573 -0.02685 -0.01484 -0.02639 C -0.01641 -0.02639 -0.01732 -0.02315 -0.01849 -0.02176 C -0.01836 -0.01806 -0.01875 -0.01412 -0.0181 -0.01088 C -0.01549 0.00139 -0.01341 0.00046 -0.00768 0.00463 C -0.00456 0.00093 -0.00117 -0.00162 0.00156 -0.00625 C 0.00339 -0.00972 0.00495 -0.01389 0.00599 -0.01852 C 0.00638 -0.0206 0.00612 -0.02384 0.00521 -0.02477 C 0.00208 -0.02801 -0.00156 -0.02824 -0.00482 -0.03009 C -0.01068 -0.02917 -0.02135 -0.03032 -0.02656 -0.02083 C -0.02852 -0.01759 -0.02891 -0.01157 -0.03008 -0.00695 C -0.03125 0.01088 -0.03398 0.02986 -0.02852 0.04768 C -0.02604 0.05532 -0.02135 0.05972 -0.01732 0.06458 C -0.0069 0.07708 0.00443 0.08704 0.0168 0.09074 C 0.02214 0.09236 0.02773 0.0912 0.0332 0.09167 C 0.0375 0.08843 0.04206 0.08634 0.04596 0.08241 C 0.04831 0.08009 0.05599 0.06435 0.05807 0.06065 C 0.05924 0.05324 0.06107 0.04606 0.06159 0.03843 C 0.06263 0.025 0.06302 0.0118 0.06237 -0.00162 C 0.06159 -0.02083 0.05664 -0.03403 0.05 -0.04792 C 0.04128 -0.06574 0.03242 -0.08357 0.02279 -0.09954 C -0.0056 -0.14676 0.00195 -0.12662 -0.03255 -0.15949 C -0.0776 -0.20278 -0.01771 -0.15949 -0.08177 -0.2088 C -0.10182 -0.22454 -0.12448 -0.23519 -0.14544 -0.24352 C -0.15508 -0.24745 -0.16471 -0.25093 -0.17435 -0.25278 C -0.18568 -0.25532 -0.19701 -0.25532 -0.20833 -0.25648 C -0.22396 -0.25556 -0.23971 -0.25579 -0.25521 -0.25347 C -0.27344 -0.25116 -0.28372 -0.24445 -0.30091 -0.2382 C -0.30781 -0.23588 -0.31497 -0.23472 -0.32174 -0.23125 C -0.3793 -0.20278 -0.31458 -0.23125 -0.36628 -0.19491 C -0.37135 -0.19167 -0.38112 -0.18542 -0.38503 -0.1787 C -0.38607 -0.17708 -0.38724 -0.175 -0.38828 -0.17338 C -0.38971 -0.17153 -0.39128 -0.1706 -0.39271 -0.16875 C -0.39583 -0.16528 -0.39674 -0.16366 -0.39909 -0.1588 C -0.40195 -0.15278 -0.40299 -0.15 -0.40508 -0.1419 C -0.41185 -0.1169 -0.40482 -0.13912 -0.4099 -0.12338 C -0.40977 -0.1213 -0.41055 -0.11806 -0.40951 -0.11713 C -0.40326 -0.11343 -0.4026 -0.11945 -0.39987 -0.12639 C -0.40039 -0.13241 -0.40052 -0.13843 -0.40143 -0.14421 C -0.40182 -0.1463 -0.40313 -0.14745 -0.40391 -0.14884 C -0.40612 -0.15208 -0.40677 -0.15255 -0.40911 -0.15417 C -0.42435 -0.14583 -0.42656 -0.14653 -0.43997 -0.13264 C -0.4418 -0.13079 -0.4431 -0.12801 -0.44479 -0.1257 C -0.4457 -0.11806 -0.44818 -0.10556 -0.44271 -0.09954 C -0.43971 -0.09607 -0.43555 -0.1 -0.4319 -0.10023 C -0.4263 -0.1044 -0.41849 -0.10695 -0.4151 -0.11875 C -0.41406 -0.12292 -0.41458 -0.12801 -0.41432 -0.13264 C -0.42135 -0.14236 -0.42161 -0.14815 -0.42995 -0.14259 C -0.43125 -0.1419 -0.43203 -0.13912 -0.43307 -0.13727 C -0.42656 -0.11991 -0.42839 -0.12083 -0.40911 -0.11945 C -0.40703 -0.11945 -0.40586 -0.12454 -0.4043 -0.12708 C -0.41289 -0.15023 -0.41224 -0.15833 -0.43073 -0.1588 C -0.43333 -0.15903 -0.43503 -0.15255 -0.43711 -0.14954 C -0.43503 -0.14352 -0.43451 -0.13287 -0.43073 -0.13171 C -0.42786 -0.13125 -0.42773 -0.1419 -0.42786 -0.14722 C -0.42813 -0.15347 -0.4306 -0.1581 -0.4319 -0.16343 C -0.43385 -0.16227 -0.43659 -0.16366 -0.4375 -0.16042 C -0.44049 -0.15023 -0.4418 -0.12222 -0.43555 -0.11343 C -0.43216 -0.10857 -0.42695 -0.11181 -0.42266 -0.11111 C -0.41784 -0.12292 -0.41172 -0.1331 -0.40833 -0.14653 C -0.4069 -0.15232 -0.40599 -0.16343 -0.40911 -0.16574 C -0.41393 -0.16945 -0.41901 -0.16111 -0.42396 -0.1588 C -0.42773 -0.15185 -0.43281 -0.14676 -0.43555 -0.13796 C -0.43737 -0.13218 -0.43971 -0.12153 -0.43672 -0.11713 C -0.43151 -0.10949 -0.4237 -0.1125 -0.41706 -0.11019 C -0.41172 -0.11412 -0.40573 -0.11528 -0.40104 -0.12176 C -0.39961 -0.12407 -0.4 -0.13079 -0.40143 -0.13264 C -0.40625 -0.13843 -0.41211 -0.13866 -0.41745 -0.1419 C -0.4207 -0.1412 -0.42487 -0.14468 -0.42708 -0.14028 C -0.43112 -0.13333 -0.42721 -0.10417 -0.42669 -0.09861 C -0.41458 -0.11296 -0.41211 -0.11157 -0.41263 -0.15648 C -0.41289 -0.16389 -0.41771 -0.16782 -0.42031 -0.17338 C -0.42917 -0.16945 -0.45885 -0.16042 -0.46523 -0.1419 C -0.47005 -0.12801 -0.46758 -0.10857 -0.46875 -0.09167 C -0.44714 -0.0507 -0.44557 -0.03426 -0.41107 -0.03102 C -0.40326 -0.03009 -0.39583 -0.03958 -0.38828 -0.04398 C -0.38177 -0.05949 -0.35286 -0.11713 -0.35026 -0.14884 C -0.34935 -0.15926 -0.35286 -0.16945 -0.35547 -0.1787 C -0.35807 -0.18866 -0.3612 -0.19838 -0.36536 -0.20509 C -0.38047 -0.2287 -0.39036 -0.23009 -0.40872 -0.23588 C -0.41823 -0.23889 -0.4276 -0.24097 -0.43711 -0.24352 L -0.49883 -0.24282 C -0.50352 -0.24282 -0.50807 -0.24282 -0.5125 -0.2412 C -0.51589 -0.24028 -0.51927 -0.23727 -0.5224 -0.23495 C -0.54362 -0.22153 -0.54466 -0.22222 -0.56406 -0.19815 C -0.56875 -0.19236 -0.57266 -0.18449 -0.57734 -0.1787 C -0.58542 -0.16921 -0.59401 -0.16273 -0.60182 -0.15255 C -0.61276 -0.13912 -0.6082 -0.14537 -0.61576 -0.13403 C -0.61771 -0.12755 -0.62031 -0.11898 -0.62135 -0.11181 C -0.6224 -0.10648 -0.62279 -0.10046 -0.62344 -0.09491 C -0.62253 -0.08218 -0.62565 -0.06551 -0.62057 -0.05718 C -0.60846 -0.03657 -0.60521 -0.05486 -0.60299 -0.06551 C -0.61198 -0.07361 -0.60951 -0.07361 -0.62422 -0.06713 C -0.62526 -0.0669 -0.62552 -0.06412 -0.62617 -0.0625 C -0.62604 -0.05995 -0.62708 -0.05602 -0.62578 -0.05486 C -0.62409 -0.05324 -0.62188 -0.05556 -0.61979 -0.05625 C -0.61901 -0.05648 -0.61667 -0.0581 -0.61745 -0.05787 C -0.6207 -0.05695 -0.62383 -0.05532 -0.62708 -0.05394 C -0.62669 -0.05278 -0.62708 -0.05023 -0.62617 -0.05023 C -0.61784 -0.05093 -0.61849 -0.05162 -0.61536 -0.06088 C -0.61615 -0.06204 -0.61706 -0.06343 -0.61784 -0.06412 C -0.62214 -0.0669 -0.62422 -0.06528 -0.62865 -0.06412 C -0.62917 -0.06227 -0.62995 -0.06065 -0.63021 -0.05857 C -0.63034 -0.05787 -0.63034 -0.05625 -0.62982 -0.05625 C -0.62708 -0.05602 -0.62422 -0.05741 -0.62135 -0.05787 C -0.62214 -0.06042 -0.62214 -0.06505 -0.62344 -0.06551 C -0.63424 -0.07014 -0.63385 -0.06921 -0.63737 -0.06019 C -0.63659 -0.05695 -0.6362 -0.05324 -0.63503 -0.05023 C -0.63359 -0.0463 -0.63047 -0.04838 -0.62865 -0.04931 C -0.61992 -0.05486 -0.62422 -0.05417 -0.61784 -0.05625 C -0.61771 -0.05648 -0.61732 -0.05625 -0.61706 -0.05625 " pathEditMode="relative" rAng="0" ptsTypes="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551</Words>
  <Application>Microsoft Office PowerPoint</Application>
  <PresentationFormat>Widescreen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Office Theme</vt:lpstr>
      <vt:lpstr>Title</vt:lpstr>
      <vt:lpstr>Content Warning</vt:lpstr>
      <vt:lpstr>Intro – List of Keywords</vt:lpstr>
      <vt:lpstr>Where Can You Buy?</vt:lpstr>
      <vt:lpstr>Who are they really?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a Market Maker Tick?</vt:lpstr>
      <vt:lpstr>Sounds great! But How much?</vt:lpstr>
      <vt:lpstr>That’s a bargain! Give me more!</vt:lpstr>
      <vt:lpstr>More! More!! MORE!!!</vt:lpstr>
      <vt:lpstr>PowerPoint Presentation</vt:lpstr>
      <vt:lpstr>PowerPoint Presentation</vt:lpstr>
      <vt:lpstr>PowerPoint Presentation</vt:lpstr>
      <vt:lpstr>Currency Pair Triangle</vt:lpstr>
      <vt:lpstr>NFP</vt:lpstr>
      <vt:lpstr>CNHCNY</vt:lpstr>
      <vt:lpstr>USDHKD</vt:lpstr>
      <vt:lpstr>Currenex Stuck Orders</vt:lpstr>
      <vt:lpstr>Other bits and bobs…</vt:lpstr>
      <vt:lpstr>c = f($)</vt:lpstr>
      <vt:lpstr>PowerPoint Presentation</vt:lpstr>
      <vt:lpstr>PowerPoint Presentation</vt:lpstr>
      <vt:lpstr>What is BBG used for?</vt:lpstr>
      <vt:lpstr>Other Client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68</cp:revision>
  <dcterms:created xsi:type="dcterms:W3CDTF">2024-02-02T21:11:45Z</dcterms:created>
  <dcterms:modified xsi:type="dcterms:W3CDTF">2024-02-06T22:30:53Z</dcterms:modified>
</cp:coreProperties>
</file>