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94" r:id="rId2"/>
    <p:sldId id="301" r:id="rId3"/>
    <p:sldId id="289" r:id="rId4"/>
    <p:sldId id="286" r:id="rId5"/>
    <p:sldId id="303" r:id="rId6"/>
    <p:sldId id="293" r:id="rId7"/>
    <p:sldId id="300" r:id="rId8"/>
    <p:sldId id="257" r:id="rId9"/>
    <p:sldId id="272" r:id="rId10"/>
    <p:sldId id="261" r:id="rId11"/>
    <p:sldId id="299" r:id="rId12"/>
    <p:sldId id="270" r:id="rId13"/>
    <p:sldId id="288" r:id="rId14"/>
    <p:sldId id="275" r:id="rId15"/>
    <p:sldId id="276" r:id="rId16"/>
    <p:sldId id="287" r:id="rId17"/>
    <p:sldId id="291" r:id="rId18"/>
    <p:sldId id="298" r:id="rId19"/>
    <p:sldId id="271" r:id="rId20"/>
    <p:sldId id="292" r:id="rId21"/>
    <p:sldId id="277" r:id="rId22"/>
    <p:sldId id="278" r:id="rId23"/>
    <p:sldId id="302" r:id="rId24"/>
    <p:sldId id="279" r:id="rId25"/>
    <p:sldId id="273" r:id="rId26"/>
    <p:sldId id="283" r:id="rId27"/>
    <p:sldId id="297" r:id="rId28"/>
    <p:sldId id="266" r:id="rId29"/>
    <p:sldId id="267" r:id="rId30"/>
    <p:sldId id="280" r:id="rId31"/>
    <p:sldId id="304" r:id="rId32"/>
    <p:sldId id="281" r:id="rId33"/>
    <p:sldId id="268" r:id="rId34"/>
    <p:sldId id="285" r:id="rId35"/>
    <p:sldId id="295" r:id="rId36"/>
    <p:sldId id="258" r:id="rId37"/>
    <p:sldId id="256" r:id="rId38"/>
    <p:sldId id="260" r:id="rId39"/>
    <p:sldId id="296" r:id="rId40"/>
    <p:sldId id="28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Page" id="{B0EFE42A-234A-41F8-A64B-C990A026F82F}">
          <p14:sldIdLst>
            <p14:sldId id="294"/>
          </p14:sldIdLst>
        </p14:section>
        <p14:section name="Intro and Disclaimer" id="{BD940906-EE60-421A-B0AE-3092B4C78B89}">
          <p14:sldIdLst>
            <p14:sldId id="301"/>
            <p14:sldId id="289"/>
            <p14:sldId id="286"/>
            <p14:sldId id="303"/>
            <p14:sldId id="293"/>
          </p14:sldIdLst>
        </p14:section>
        <p14:section name="Where can I trade FX?" id="{FA2A8CEB-B6C6-4A86-9A5A-8E11AFA5ABEB}">
          <p14:sldIdLst>
            <p14:sldId id="300"/>
            <p14:sldId id="257"/>
            <p14:sldId id="272"/>
            <p14:sldId id="261"/>
          </p14:sldIdLst>
        </p14:section>
        <p14:section name="Where do the machines live??" id="{3A7E896A-57BB-4A93-81FB-C64B523107FD}">
          <p14:sldIdLst>
            <p14:sldId id="299"/>
            <p14:sldId id="270"/>
            <p14:sldId id="288"/>
            <p14:sldId id="275"/>
            <p14:sldId id="276"/>
            <p14:sldId id="287"/>
            <p14:sldId id="291"/>
          </p14:sldIdLst>
        </p14:section>
        <p14:section name="What do the prices look like?" id="{DC084943-D83D-4441-956E-1EFBC5482DAB}">
          <p14:sldIdLst>
            <p14:sldId id="298"/>
            <p14:sldId id="271"/>
            <p14:sldId id="292"/>
            <p14:sldId id="277"/>
            <p14:sldId id="278"/>
          </p14:sldIdLst>
        </p14:section>
        <p14:section name="Who does what and when?" id="{733D309F-589B-44A5-BCC3-FCA2CDCE9A9A}">
          <p14:sldIdLst>
            <p14:sldId id="302"/>
            <p14:sldId id="279"/>
            <p14:sldId id="273"/>
            <p14:sldId id="283"/>
          </p14:sldIdLst>
        </p14:section>
        <p14:section name="Curiouser and couriouser" id="{E7878211-C475-4893-B064-8487E0110F6A}">
          <p14:sldIdLst>
            <p14:sldId id="297"/>
            <p14:sldId id="266"/>
            <p14:sldId id="267"/>
            <p14:sldId id="280"/>
            <p14:sldId id="304"/>
            <p14:sldId id="281"/>
            <p14:sldId id="268"/>
            <p14:sldId id="285"/>
          </p14:sldIdLst>
        </p14:section>
        <p14:section name="Need for Speed" id="{59B60163-27D4-4545-905E-67BB70DAC187}">
          <p14:sldIdLst>
            <p14:sldId id="295"/>
            <p14:sldId id="258"/>
            <p14:sldId id="256"/>
            <p14:sldId id="260"/>
          </p14:sldIdLst>
        </p14:section>
        <p14:section name="Outro" id="{5ABC5424-3BE3-40A0-BDCF-3FDE98E4B876}">
          <p14:sldIdLst>
            <p14:sldId id="296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 Y" initials="MY" lastIdx="1" clrIdx="0">
    <p:extLst>
      <p:ext uri="{19B8F6BF-5375-455C-9EA6-DF929625EA0E}">
        <p15:presenceInfo xmlns:p15="http://schemas.microsoft.com/office/powerpoint/2012/main" userId="fe9d5f7d3c73f4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CC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6" autoAdjust="0"/>
    <p:restoredTop sz="96429" autoAdjust="0"/>
  </p:normalViewPr>
  <p:slideViewPr>
    <p:cSldViewPr snapToGrid="0">
      <p:cViewPr>
        <p:scale>
          <a:sx n="65" d="100"/>
          <a:sy n="65" d="100"/>
        </p:scale>
        <p:origin x="705" y="111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17.xml"/><Relationship Id="rId18" Type="http://schemas.openxmlformats.org/officeDocument/2006/relationships/slide" Target="slides/slide24.xml"/><Relationship Id="rId26" Type="http://schemas.openxmlformats.org/officeDocument/2006/relationships/slide" Target="slides/slide33.xml"/><Relationship Id="rId3" Type="http://schemas.openxmlformats.org/officeDocument/2006/relationships/slide" Target="slides/slide5.xml"/><Relationship Id="rId21" Type="http://schemas.openxmlformats.org/officeDocument/2006/relationships/slide" Target="slides/slide28.xml"/><Relationship Id="rId7" Type="http://schemas.openxmlformats.org/officeDocument/2006/relationships/slide" Target="slides/slide10.xml"/><Relationship Id="rId12" Type="http://schemas.openxmlformats.org/officeDocument/2006/relationships/slide" Target="slides/slide16.xml"/><Relationship Id="rId17" Type="http://schemas.openxmlformats.org/officeDocument/2006/relationships/slide" Target="slides/slide22.xml"/><Relationship Id="rId25" Type="http://schemas.openxmlformats.org/officeDocument/2006/relationships/slide" Target="slides/slide32.xml"/><Relationship Id="rId2" Type="http://schemas.openxmlformats.org/officeDocument/2006/relationships/slide" Target="slides/slide4.xml"/><Relationship Id="rId16" Type="http://schemas.openxmlformats.org/officeDocument/2006/relationships/slide" Target="slides/slide21.xml"/><Relationship Id="rId20" Type="http://schemas.openxmlformats.org/officeDocument/2006/relationships/slide" Target="slides/slide26.xml"/><Relationship Id="rId29" Type="http://schemas.openxmlformats.org/officeDocument/2006/relationships/slide" Target="slides/slide37.xml"/><Relationship Id="rId1" Type="http://schemas.openxmlformats.org/officeDocument/2006/relationships/slide" Target="slides/slide3.xml"/><Relationship Id="rId6" Type="http://schemas.openxmlformats.org/officeDocument/2006/relationships/slide" Target="slides/slide9.xml"/><Relationship Id="rId11" Type="http://schemas.openxmlformats.org/officeDocument/2006/relationships/slide" Target="slides/slide15.xml"/><Relationship Id="rId24" Type="http://schemas.openxmlformats.org/officeDocument/2006/relationships/slide" Target="slides/slide31.xml"/><Relationship Id="rId5" Type="http://schemas.openxmlformats.org/officeDocument/2006/relationships/slide" Target="slides/slide8.xml"/><Relationship Id="rId15" Type="http://schemas.openxmlformats.org/officeDocument/2006/relationships/slide" Target="slides/slide20.xml"/><Relationship Id="rId23" Type="http://schemas.openxmlformats.org/officeDocument/2006/relationships/slide" Target="slides/slide30.xml"/><Relationship Id="rId28" Type="http://schemas.openxmlformats.org/officeDocument/2006/relationships/slide" Target="slides/slide36.xml"/><Relationship Id="rId10" Type="http://schemas.openxmlformats.org/officeDocument/2006/relationships/slide" Target="slides/slide14.xml"/><Relationship Id="rId19" Type="http://schemas.openxmlformats.org/officeDocument/2006/relationships/slide" Target="slides/slide25.xml"/><Relationship Id="rId31" Type="http://schemas.openxmlformats.org/officeDocument/2006/relationships/slide" Target="slides/slide40.xml"/><Relationship Id="rId4" Type="http://schemas.openxmlformats.org/officeDocument/2006/relationships/slide" Target="slides/slide6.xml"/><Relationship Id="rId9" Type="http://schemas.openxmlformats.org/officeDocument/2006/relationships/slide" Target="slides/slide13.xml"/><Relationship Id="rId14" Type="http://schemas.openxmlformats.org/officeDocument/2006/relationships/slide" Target="slides/slide19.xml"/><Relationship Id="rId22" Type="http://schemas.openxmlformats.org/officeDocument/2006/relationships/slide" Target="slides/slide29.xml"/><Relationship Id="rId27" Type="http://schemas.openxmlformats.org/officeDocument/2006/relationships/slide" Target="slides/slide34.xml"/><Relationship Id="rId30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A0AEA-2AD4-4F4F-A622-F508341DAFC0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DA884-1B5C-4CA1-8111-3D961B5BE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5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1199-D8A3-914E-BB2A-E5764B1BF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2D789-2834-14DC-9D9F-50FC2C784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13B6E-AC49-17DC-FC68-E22CC3AC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4D69-7191-D7FB-0F60-03CEA740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4874A-A3EE-6943-96FD-697319AA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93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216C-23C2-80CB-CDCA-E307A173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C11CC-65EF-98BE-21AF-D3AAE87EA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AC9E5-652E-503D-DB03-2A35997F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B10D2-D1D1-BA10-74DF-ACA5DD2B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767F6-F850-CD7B-0110-D9807511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45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F38BA-2420-EDD7-1564-06BE1CD98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F3B0A-45AF-375A-4926-09AB39790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F0872-7676-C97F-CD5A-FC4A90D2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FA32B-F8FB-240F-5C16-8F2857E2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8AF21-C709-7BF9-3A50-58D2C8ED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22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F48C-D6F7-2DE4-69CA-A51513A4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A37D5-88F8-4FBD-67F0-A10FCA243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38B79-75A0-561A-B918-FA224599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76068-280E-7E86-66A8-AA8889F8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28CCB-11FC-167C-60CD-86115319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8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6393-1757-984D-7E1B-29EDA5CA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25EB9-B4B7-8648-1AAB-B130E71F5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23A0E-44D5-678C-C7DB-F0164B73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F361-9DB9-4D7E-575E-29D99732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CC45D-4EED-9AE1-E997-E16C9301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4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3EBF-1FC5-87A2-6A9A-F8D9AEB5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1A41-0595-17AA-0A0E-B78F5D826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36AA-CD51-E56C-03C6-44DB0FFB1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86409-7B33-31A3-526C-98267C79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7D690-8F22-5E34-DB14-007675E2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1ED65-9C9C-6164-EB54-E3F795A9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55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7A1B-B905-CAEF-14B3-5521CE4D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DA00D-717F-9CD6-22A3-FD0089BD2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FA772-3C44-7495-0C2A-D704B8856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5B5E3-711D-429F-1844-CE386DC55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755C2-399D-198D-AFAC-094F69825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C7B86A-BC1A-C7EA-E8BD-31E46097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7896F-1ADC-EA54-C418-938E9C1A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5F15F-0431-5AC0-F1AB-2E86FCBA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79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F84A-5313-8624-F571-D1A03D89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C56C5-3BC2-8D2B-F159-4FAACDFE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8912A-ACA1-E3AD-0240-B7FC1FEDA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0843C-48E9-9CEF-EF8E-6446AA68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4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9236B-5EB0-9453-2802-1B199C52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93C3B-DCBC-8D35-ADF9-45268887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1E2B4-8543-A66F-FFC4-40810F8D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07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1618-613B-13F2-9422-D7E1EECA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5D1C1-EA33-B65B-AD47-22912579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AEDB4-F297-5F52-4AA1-C49B68ADF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DF882-D545-6786-1B3B-BB32E092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F4E89-96F6-8202-6E83-71792BFD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6C267-0DEB-DA51-0D58-DD575915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06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BCF3-0804-0479-C297-B05DDA8B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71477-108E-D95C-01A0-D5BFE2CF5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33C41-B4F6-6CE9-3F3D-DBC339D3A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8C499-F5A9-BA33-78CE-36C1ECA6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F2934-CA54-E62D-8DBB-808126F7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C065D-D998-449A-76BE-0FC2C52D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26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30E7E-EC21-5DCA-E6D5-BAB10FB0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C82C7-AD7A-44CB-A3A8-9666D6821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B0751-76AB-D92C-AAAD-1D04A9796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047B8-202B-4366-9DAD-21DF53C32F7F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865D3-CEB2-6087-D442-974B045A5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D60D7-9944-2666-838A-02CB4560F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5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webp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edit-suisse.com/media/ib/docs/investment-banking/client-offering/aes-strategy-guide-and-attestation-equities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3.jpeg"/><Relationship Id="rId17" Type="http://schemas.openxmlformats.org/officeDocument/2006/relationships/image" Target="../media/image15.png"/><Relationship Id="rId2" Type="http://schemas.openxmlformats.org/officeDocument/2006/relationships/image" Target="../media/image8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8.png"/><Relationship Id="rId5" Type="http://schemas.openxmlformats.org/officeDocument/2006/relationships/image" Target="../media/image11.png"/><Relationship Id="rId1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E97C-8A0A-8737-22C9-00EEDD3FA9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7E736-CD7D-9ADC-09CD-FDFA3C467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60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E6E94-509F-9BF4-A5F6-5E414FDEE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465366D-CEBF-49E0-FFBA-AAAB5BFD5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252F3-4357-C31D-9B4B-29FBA1E96559}"/>
              </a:ext>
            </a:extLst>
          </p:cNvPr>
          <p:cNvSpPr txBox="1">
            <a:spLocks/>
          </p:cNvSpPr>
          <p:nvPr/>
        </p:nvSpPr>
        <p:spPr>
          <a:xfrm>
            <a:off x="838200" y="303876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What Can You Buy?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224E50-36A0-3FB1-BEF2-00AF0BF1F47F}"/>
              </a:ext>
            </a:extLst>
          </p:cNvPr>
          <p:cNvGrpSpPr/>
          <p:nvPr/>
        </p:nvGrpSpPr>
        <p:grpSpPr>
          <a:xfrm>
            <a:off x="1657350" y="1444426"/>
            <a:ext cx="10146030" cy="5040194"/>
            <a:chOff x="1657350" y="1135816"/>
            <a:chExt cx="10146030" cy="504019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C0E5A3B-2A66-FD06-635A-85EE616EB484}"/>
                </a:ext>
              </a:extLst>
            </p:cNvPr>
            <p:cNvSpPr/>
            <p:nvPr/>
          </p:nvSpPr>
          <p:spPr>
            <a:xfrm>
              <a:off x="9787890" y="4875551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AUDUSD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DABAE48-8512-E96A-884A-7BADB1391A2A}"/>
                </a:ext>
              </a:extLst>
            </p:cNvPr>
            <p:cNvSpPr/>
            <p:nvPr/>
          </p:nvSpPr>
          <p:spPr>
            <a:xfrm>
              <a:off x="10835640" y="5853473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NZDUSD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F06B8EE-0531-39D1-29D9-E32F14CFBAEB}"/>
                </a:ext>
              </a:extLst>
            </p:cNvPr>
            <p:cNvSpPr/>
            <p:nvPr/>
          </p:nvSpPr>
          <p:spPr>
            <a:xfrm>
              <a:off x="5402580" y="1659976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EURCHF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3DC006F-9430-DE79-8DAD-8D33B49D863F}"/>
                </a:ext>
              </a:extLst>
            </p:cNvPr>
            <p:cNvSpPr/>
            <p:nvPr/>
          </p:nvSpPr>
          <p:spPr>
            <a:xfrm>
              <a:off x="10428897" y="2143717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USDJPY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D7B0D00-6362-623D-D20B-062FB2DA2932}"/>
                </a:ext>
              </a:extLst>
            </p:cNvPr>
            <p:cNvSpPr/>
            <p:nvPr/>
          </p:nvSpPr>
          <p:spPr>
            <a:xfrm>
              <a:off x="5147310" y="2020614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EURUSD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E9A4982-DD27-21BA-B476-234F7081E466}"/>
                </a:ext>
              </a:extLst>
            </p:cNvPr>
            <p:cNvSpPr/>
            <p:nvPr/>
          </p:nvSpPr>
          <p:spPr>
            <a:xfrm>
              <a:off x="4362450" y="1670093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GBPUSD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6FC08F5-8046-C7F8-ADC2-3DB09A750EAC}"/>
                </a:ext>
              </a:extLst>
            </p:cNvPr>
            <p:cNvSpPr/>
            <p:nvPr/>
          </p:nvSpPr>
          <p:spPr>
            <a:xfrm>
              <a:off x="1657350" y="1135816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USDCAD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973ADF-A4F8-A2FE-BE7C-10F34561E963}"/>
              </a:ext>
            </a:extLst>
          </p:cNvPr>
          <p:cNvGrpSpPr/>
          <p:nvPr/>
        </p:nvGrpSpPr>
        <p:grpSpPr>
          <a:xfrm>
            <a:off x="4884420" y="1207112"/>
            <a:ext cx="2657013" cy="1567752"/>
            <a:chOff x="4884420" y="1207112"/>
            <a:chExt cx="2657013" cy="156775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E7D8D7E-4218-D1EB-7761-1F98C4AA0F4F}"/>
                </a:ext>
              </a:extLst>
            </p:cNvPr>
            <p:cNvSpPr/>
            <p:nvPr/>
          </p:nvSpPr>
          <p:spPr>
            <a:xfrm>
              <a:off x="4884420" y="1514671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EURNOK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435254C-3267-853F-D1F4-032CF6FD1CCC}"/>
                </a:ext>
              </a:extLst>
            </p:cNvPr>
            <p:cNvSpPr/>
            <p:nvPr/>
          </p:nvSpPr>
          <p:spPr>
            <a:xfrm>
              <a:off x="5440680" y="1207112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EURSEK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340FCD5-54B8-3B77-90BC-51D77ACC5C56}"/>
                </a:ext>
              </a:extLst>
            </p:cNvPr>
            <p:cNvSpPr/>
            <p:nvPr/>
          </p:nvSpPr>
          <p:spPr>
            <a:xfrm>
              <a:off x="5855972" y="1552837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EURDKK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8F73C86-FFBF-605A-6A51-CCF7C8646F4D}"/>
                </a:ext>
              </a:extLst>
            </p:cNvPr>
            <p:cNvSpPr/>
            <p:nvPr/>
          </p:nvSpPr>
          <p:spPr>
            <a:xfrm>
              <a:off x="6339842" y="1860396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EURPLN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CB837D6-F267-432A-37EA-EB0FBFF73A5A}"/>
                </a:ext>
              </a:extLst>
            </p:cNvPr>
            <p:cNvSpPr/>
            <p:nvPr/>
          </p:nvSpPr>
          <p:spPr>
            <a:xfrm>
              <a:off x="6345093" y="2148709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EURHUF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B832F09-7E68-7899-67F3-42C633226502}"/>
                </a:ext>
              </a:extLst>
            </p:cNvPr>
            <p:cNvSpPr/>
            <p:nvPr/>
          </p:nvSpPr>
          <p:spPr>
            <a:xfrm>
              <a:off x="6573693" y="2452327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EURRON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602450D-AE78-BD7D-B32F-3240DD134D5D}"/>
              </a:ext>
            </a:extLst>
          </p:cNvPr>
          <p:cNvGrpSpPr/>
          <p:nvPr/>
        </p:nvGrpSpPr>
        <p:grpSpPr>
          <a:xfrm>
            <a:off x="2971800" y="2427591"/>
            <a:ext cx="7623810" cy="2535720"/>
            <a:chOff x="2971800" y="2427591"/>
            <a:chExt cx="7623810" cy="253572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92B5169-ABED-8E19-047A-D800D4611D6E}"/>
                </a:ext>
              </a:extLst>
            </p:cNvPr>
            <p:cNvSpPr/>
            <p:nvPr/>
          </p:nvSpPr>
          <p:spPr>
            <a:xfrm>
              <a:off x="9304020" y="4223843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USDIDR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7664AAC-49E1-49A3-5C95-591F71332394}"/>
                </a:ext>
              </a:extLst>
            </p:cNvPr>
            <p:cNvSpPr/>
            <p:nvPr/>
          </p:nvSpPr>
          <p:spPr>
            <a:xfrm>
              <a:off x="7757160" y="3349862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USDINR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B8E226-78BE-7A5C-8CD5-F8384C3C7020}"/>
                </a:ext>
              </a:extLst>
            </p:cNvPr>
            <p:cNvSpPr/>
            <p:nvPr/>
          </p:nvSpPr>
          <p:spPr>
            <a:xfrm>
              <a:off x="9201150" y="3762219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USDMYR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1E311BF-AE1A-3C90-8CC2-725836F5BA09}"/>
                </a:ext>
              </a:extLst>
            </p:cNvPr>
            <p:cNvSpPr/>
            <p:nvPr/>
          </p:nvSpPr>
          <p:spPr>
            <a:xfrm>
              <a:off x="9574530" y="2896670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USDTWD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FAFBD574-04B1-C514-1195-DDA3E3FD4A0E}"/>
                </a:ext>
              </a:extLst>
            </p:cNvPr>
            <p:cNvSpPr/>
            <p:nvPr/>
          </p:nvSpPr>
          <p:spPr>
            <a:xfrm>
              <a:off x="9250680" y="2543379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USDKRW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7B191DE-56E2-AD74-0CBB-AA944B656CFB}"/>
                </a:ext>
              </a:extLst>
            </p:cNvPr>
            <p:cNvSpPr/>
            <p:nvPr/>
          </p:nvSpPr>
          <p:spPr>
            <a:xfrm>
              <a:off x="2971800" y="4640774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USDBRL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660FA2A-BB59-44DA-FD47-415054579599}"/>
                </a:ext>
              </a:extLst>
            </p:cNvPr>
            <p:cNvSpPr/>
            <p:nvPr/>
          </p:nvSpPr>
          <p:spPr>
            <a:xfrm>
              <a:off x="8092440" y="2427591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USDCNY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2FCB83B-DA22-FE9C-EDC3-673781B25068}"/>
              </a:ext>
            </a:extLst>
          </p:cNvPr>
          <p:cNvGrpSpPr/>
          <p:nvPr/>
        </p:nvGrpSpPr>
        <p:grpSpPr>
          <a:xfrm>
            <a:off x="1497330" y="1325059"/>
            <a:ext cx="8637270" cy="4648366"/>
            <a:chOff x="1497330" y="1325059"/>
            <a:chExt cx="8637270" cy="464836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E1C6144-F7F5-1B9A-7988-0643241068B8}"/>
                </a:ext>
              </a:extLst>
            </p:cNvPr>
            <p:cNvGrpSpPr/>
            <p:nvPr/>
          </p:nvGrpSpPr>
          <p:grpSpPr>
            <a:xfrm>
              <a:off x="1497330" y="1325059"/>
              <a:ext cx="8637270" cy="4648366"/>
              <a:chOff x="1497330" y="1325059"/>
              <a:chExt cx="8637270" cy="4648366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94E1CB5A-8224-8D5A-4606-D3C0E08F5064}"/>
                  </a:ext>
                </a:extLst>
              </p:cNvPr>
              <p:cNvSpPr/>
              <p:nvPr/>
            </p:nvSpPr>
            <p:spPr>
              <a:xfrm>
                <a:off x="9113520" y="3221769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USDHKD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7C221AE-1760-0922-D69A-86DDF4A82A5B}"/>
                  </a:ext>
                </a:extLst>
              </p:cNvPr>
              <p:cNvSpPr/>
              <p:nvPr/>
            </p:nvSpPr>
            <p:spPr>
              <a:xfrm>
                <a:off x="8336280" y="3722806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USDTHB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2133634B-9C7F-7229-7DB9-DE85571BB15E}"/>
                  </a:ext>
                </a:extLst>
              </p:cNvPr>
              <p:cNvSpPr/>
              <p:nvPr/>
            </p:nvSpPr>
            <p:spPr>
              <a:xfrm>
                <a:off x="1497330" y="3341806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USDMXN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C1E0A580-D5C5-3393-E5ED-3ABC0E839ACB}"/>
                  </a:ext>
                </a:extLst>
              </p:cNvPr>
              <p:cNvSpPr/>
              <p:nvPr/>
            </p:nvSpPr>
            <p:spPr>
              <a:xfrm>
                <a:off x="8500110" y="3987044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USDSGD</a:t>
                </a: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3554BCDE-72EF-623B-1ACB-22E50224FD74}"/>
                  </a:ext>
                </a:extLst>
              </p:cNvPr>
              <p:cNvSpPr/>
              <p:nvPr/>
            </p:nvSpPr>
            <p:spPr>
              <a:xfrm>
                <a:off x="5778330" y="2699263"/>
                <a:ext cx="96774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USDTRY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6D891C50-6FDC-B3B7-6FE4-03EA32D7EE62}"/>
                  </a:ext>
                </a:extLst>
              </p:cNvPr>
              <p:cNvSpPr/>
              <p:nvPr/>
            </p:nvSpPr>
            <p:spPr>
              <a:xfrm>
                <a:off x="7840980" y="1325059"/>
                <a:ext cx="96774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USDRUB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13BFAC81-81F3-68A4-79DF-59797812EA5A}"/>
                  </a:ext>
                </a:extLst>
              </p:cNvPr>
              <p:cNvSpPr/>
              <p:nvPr/>
            </p:nvSpPr>
            <p:spPr>
              <a:xfrm>
                <a:off x="5722620" y="5650888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USDZAR</a:t>
                </a:r>
              </a:p>
            </p:txBody>
          </p:sp>
        </p:grp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A1191CF-FFF4-C79C-6EE0-A71FB09EAD7D}"/>
                </a:ext>
              </a:extLst>
            </p:cNvPr>
            <p:cNvSpPr/>
            <p:nvPr/>
          </p:nvSpPr>
          <p:spPr>
            <a:xfrm>
              <a:off x="8447955" y="2956877"/>
              <a:ext cx="1021080" cy="322537"/>
            </a:xfrm>
            <a:prstGeom prst="roundRect">
              <a:avLst/>
            </a:prstGeom>
            <a:solidFill>
              <a:srgbClr val="FFCCFF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7030A0"/>
                  </a:solidFill>
                </a:rPr>
                <a:t>USDCNH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86372DF-5958-4294-70A4-2765A05E8E7D}"/>
              </a:ext>
            </a:extLst>
          </p:cNvPr>
          <p:cNvGrpSpPr/>
          <p:nvPr/>
        </p:nvGrpSpPr>
        <p:grpSpPr>
          <a:xfrm>
            <a:off x="3608073" y="2504197"/>
            <a:ext cx="1021080" cy="1337054"/>
            <a:chOff x="3482340" y="2665409"/>
            <a:chExt cx="1021080" cy="1337054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28170C6-3974-BAD3-0EC8-1B2E283871BC}"/>
                </a:ext>
              </a:extLst>
            </p:cNvPr>
            <p:cNvSpPr/>
            <p:nvPr/>
          </p:nvSpPr>
          <p:spPr>
            <a:xfrm>
              <a:off x="3482340" y="2665409"/>
              <a:ext cx="1021080" cy="322537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XAGUSD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4844D72A-0ACF-8BC6-CCC0-142F3C67C1AC}"/>
                </a:ext>
              </a:extLst>
            </p:cNvPr>
            <p:cNvSpPr/>
            <p:nvPr/>
          </p:nvSpPr>
          <p:spPr>
            <a:xfrm>
              <a:off x="3482340" y="3003686"/>
              <a:ext cx="1021080" cy="322537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XAUUSD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5EA3DB4-DCF2-BCB2-BBAE-79D4F35D7F0E}"/>
                </a:ext>
              </a:extLst>
            </p:cNvPr>
            <p:cNvSpPr/>
            <p:nvPr/>
          </p:nvSpPr>
          <p:spPr>
            <a:xfrm>
              <a:off x="3482340" y="3341806"/>
              <a:ext cx="1021080" cy="322537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XPDUSD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AD92680-C8E2-EE84-B6D2-3688120CEF94}"/>
                </a:ext>
              </a:extLst>
            </p:cNvPr>
            <p:cNvSpPr/>
            <p:nvPr/>
          </p:nvSpPr>
          <p:spPr>
            <a:xfrm>
              <a:off x="3482340" y="3679926"/>
              <a:ext cx="1021080" cy="322537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XPTUSD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577683C-3AD4-47B7-80E7-DD2166F49099}"/>
              </a:ext>
            </a:extLst>
          </p:cNvPr>
          <p:cNvGrpSpPr/>
          <p:nvPr/>
        </p:nvGrpSpPr>
        <p:grpSpPr>
          <a:xfrm>
            <a:off x="3634743" y="1659648"/>
            <a:ext cx="8015975" cy="2203424"/>
            <a:chOff x="3634743" y="1659648"/>
            <a:chExt cx="8015975" cy="220342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2C81ECD-105C-2363-EE02-B62EC4EA7E52}"/>
                </a:ext>
              </a:extLst>
            </p:cNvPr>
            <p:cNvSpPr/>
            <p:nvPr/>
          </p:nvSpPr>
          <p:spPr>
            <a:xfrm>
              <a:off x="3634743" y="1659648"/>
              <a:ext cx="967740" cy="322537"/>
            </a:xfrm>
            <a:prstGeom prst="round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USDCHF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399141E-5D8F-4EA0-231A-D4083E239651}"/>
                </a:ext>
              </a:extLst>
            </p:cNvPr>
            <p:cNvSpPr/>
            <p:nvPr/>
          </p:nvSpPr>
          <p:spPr>
            <a:xfrm>
              <a:off x="10679430" y="3165011"/>
              <a:ext cx="967740" cy="322537"/>
            </a:xfrm>
            <a:prstGeom prst="round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AUDJPY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765BC29-DA64-BB5C-C363-B21B57A6A2A7}"/>
                </a:ext>
              </a:extLst>
            </p:cNvPr>
            <p:cNvSpPr/>
            <p:nvPr/>
          </p:nvSpPr>
          <p:spPr>
            <a:xfrm>
              <a:off x="10682978" y="3540535"/>
              <a:ext cx="967740" cy="322537"/>
            </a:xfrm>
            <a:prstGeom prst="round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NZDJPY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045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46DE1-3C8C-FBF7-A2A4-BC08BE2E6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A63F12-6A9F-F1D2-752C-399ACAFF7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190DF-A9C1-4A4F-72A8-3DC3828CD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196FA6FC-594B-9132-8E92-B9E92FCAA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8D1FA6-7227-3A52-113E-DC6930393364}"/>
              </a:ext>
            </a:extLst>
          </p:cNvPr>
          <p:cNvSpPr txBox="1">
            <a:spLocks/>
          </p:cNvSpPr>
          <p:nvPr/>
        </p:nvSpPr>
        <p:spPr>
          <a:xfrm>
            <a:off x="838200" y="29950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Where do my orders go?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84942-EAE1-33C0-61EC-6F9BF5EA0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89" y="1270826"/>
            <a:ext cx="1205500" cy="123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F7AA50-772F-F71E-E34C-B3B4FA8A7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360" y="2024063"/>
            <a:ext cx="1205500" cy="12382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C03F877-28DB-BAD7-251C-E1C70A079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983" y="1724025"/>
            <a:ext cx="1205500" cy="12382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791F8F3-0DD3-211C-7A26-DB642CD2B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395" y="2024063"/>
            <a:ext cx="1205500" cy="12382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94AFB54-0E92-4474-41FD-D44CF61C0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083" y="2411270"/>
            <a:ext cx="1205500" cy="123825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6514664-3D1E-4701-A401-94F2A1783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820" y="3616182"/>
            <a:ext cx="1205500" cy="123825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AE98A5E-8225-40F9-2AC3-E3A4873EE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170" y="4235307"/>
            <a:ext cx="12055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3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203B4-CCAA-EE9F-D79D-962047F5D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C27C921-FC71-F3D6-1477-F7A9158DA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418DAB-A4ED-BE39-1DA2-1DC6A5B2AE39}"/>
              </a:ext>
            </a:extLst>
          </p:cNvPr>
          <p:cNvSpPr txBox="1">
            <a:spLocks/>
          </p:cNvSpPr>
          <p:nvPr/>
        </p:nvSpPr>
        <p:spPr>
          <a:xfrm>
            <a:off x="838200" y="29950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>
                <a:latin typeface="Arial Black" panose="020B0A04020102020204" pitchFamily="34" charset="0"/>
              </a:rPr>
              <a:t>We are the 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0C172-B18F-DAF6-4E0E-845349D29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360" y="2024063"/>
            <a:ext cx="1205500" cy="12382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D0C4B82-4F72-275F-7416-42701ADED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395" y="2024063"/>
            <a:ext cx="1205500" cy="12382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804873B-0AEA-E50D-F371-EB0DE1D69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083" y="2411270"/>
            <a:ext cx="1205500" cy="123825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5C2F82A4-944B-B69D-035B-B14AFF78755C}"/>
              </a:ext>
            </a:extLst>
          </p:cNvPr>
          <p:cNvGrpSpPr/>
          <p:nvPr/>
        </p:nvGrpSpPr>
        <p:grpSpPr>
          <a:xfrm>
            <a:off x="2060764" y="1538635"/>
            <a:ext cx="7764681" cy="2726758"/>
            <a:chOff x="2060764" y="1538635"/>
            <a:chExt cx="7764681" cy="272675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6D169E-B121-7178-BE2A-AEC88FA34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0764" y="1556002"/>
              <a:ext cx="487153" cy="48715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B45F5D3-C4FA-9371-6B44-BA23FD7A0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4438" y="3778240"/>
              <a:ext cx="487153" cy="48715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50CF3F-AE37-5DC7-C29B-A69A38ACE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9886" y="1864934"/>
              <a:ext cx="487153" cy="48715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D4AD952-FD6B-2D85-609C-2CDCF71DD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0761" y="1538635"/>
              <a:ext cx="487153" cy="48715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5060FE7-9BE5-8B38-9788-F3204D8CD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8292" y="3018736"/>
              <a:ext cx="487153" cy="487153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B0A13EE-4DA7-391B-53F4-DFC4C0E1BC84}"/>
              </a:ext>
            </a:extLst>
          </p:cNvPr>
          <p:cNvGrpSpPr/>
          <p:nvPr/>
        </p:nvGrpSpPr>
        <p:grpSpPr>
          <a:xfrm>
            <a:off x="2304342" y="1538635"/>
            <a:ext cx="8346491" cy="2483181"/>
            <a:chOff x="2304342" y="1538635"/>
            <a:chExt cx="8346491" cy="2483181"/>
          </a:xfrm>
        </p:grpSpPr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8FA3187D-2FA0-6E7F-1569-0AF14160E24E}"/>
                </a:ext>
              </a:extLst>
            </p:cNvPr>
            <p:cNvCxnSpPr>
              <a:stCxn id="5" idx="3"/>
              <a:endCxn id="9" idx="2"/>
            </p:cNvCxnSpPr>
            <p:nvPr/>
          </p:nvCxnSpPr>
          <p:spPr>
            <a:xfrm flipV="1">
              <a:off x="3674860" y="2352087"/>
              <a:ext cx="178603" cy="29110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81259316-84F0-5E38-242B-C592BF2D5B88}"/>
                </a:ext>
              </a:extLst>
            </p:cNvPr>
            <p:cNvCxnSpPr>
              <a:endCxn id="7" idx="2"/>
            </p:cNvCxnSpPr>
            <p:nvPr/>
          </p:nvCxnSpPr>
          <p:spPr>
            <a:xfrm rot="16200000" flipV="1">
              <a:off x="2086835" y="2260662"/>
              <a:ext cx="600033" cy="165019"/>
            </a:xfrm>
            <a:prstGeom prst="bentConnector3">
              <a:avLst>
                <a:gd name="adj1" fmla="val -127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1B6934CC-9577-7661-3BDB-3B4F1CC8FF47}"/>
                </a:ext>
              </a:extLst>
            </p:cNvPr>
            <p:cNvCxnSpPr>
              <a:stCxn id="46" idx="0"/>
              <a:endCxn id="10" idx="1"/>
            </p:cNvCxnSpPr>
            <p:nvPr/>
          </p:nvCxnSpPr>
          <p:spPr>
            <a:xfrm rot="5400000" flipH="1" flipV="1">
              <a:off x="5169528" y="1762830"/>
              <a:ext cx="241851" cy="280616"/>
            </a:xfrm>
            <a:prstGeom prst="bentConnector2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D3EF1435-E415-B014-7930-DD0E6CC26564}"/>
                </a:ext>
              </a:extLst>
            </p:cNvPr>
            <p:cNvCxnSpPr>
              <a:cxnSpLocks/>
              <a:stCxn id="46" idx="1"/>
              <a:endCxn id="9" idx="3"/>
            </p:cNvCxnSpPr>
            <p:nvPr/>
          </p:nvCxnSpPr>
          <p:spPr>
            <a:xfrm rot="10800000">
              <a:off x="4097039" y="2108512"/>
              <a:ext cx="450356" cy="534677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3CBE4BBC-2DED-F6A3-4B05-D93BA68B6CD5}"/>
                </a:ext>
              </a:extLst>
            </p:cNvPr>
            <p:cNvCxnSpPr>
              <a:stCxn id="47" idx="1"/>
              <a:endCxn id="11" idx="3"/>
            </p:cNvCxnSpPr>
            <p:nvPr/>
          </p:nvCxnSpPr>
          <p:spPr>
            <a:xfrm rot="10800000" flipV="1">
              <a:off x="9825445" y="3030395"/>
              <a:ext cx="222638" cy="231918"/>
            </a:xfrm>
            <a:prstGeom prst="bentConnector3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6009A152-4FFD-DB6B-20D6-7B7DD0CAAC27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rot="10800000" flipV="1">
              <a:off x="9541591" y="3661177"/>
              <a:ext cx="1109242" cy="360639"/>
            </a:xfrm>
            <a:prstGeom prst="bentConnector3">
              <a:avLst>
                <a:gd name="adj1" fmla="val 41405"/>
              </a:avLst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F3B16D1B-7154-6312-F9A1-30CCB16BBA5F}"/>
                </a:ext>
              </a:extLst>
            </p:cNvPr>
            <p:cNvCxnSpPr>
              <a:cxnSpLocks/>
              <a:stCxn id="47" idx="0"/>
              <a:endCxn id="10" idx="3"/>
            </p:cNvCxnSpPr>
            <p:nvPr/>
          </p:nvCxnSpPr>
          <p:spPr>
            <a:xfrm rot="16200000" flipV="1">
              <a:off x="7969845" y="-269719"/>
              <a:ext cx="629058" cy="4732919"/>
            </a:xfrm>
            <a:prstGeom prst="bentConnector2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A014B835-17D8-44FD-2C76-0908A3648621}"/>
                </a:ext>
              </a:extLst>
            </p:cNvPr>
            <p:cNvCxnSpPr>
              <a:cxnSpLocks/>
              <a:stCxn id="5" idx="0"/>
              <a:endCxn id="10" idx="0"/>
            </p:cNvCxnSpPr>
            <p:nvPr/>
          </p:nvCxnSpPr>
          <p:spPr>
            <a:xfrm rot="5400000" flipH="1" flipV="1">
              <a:off x="4130510" y="480235"/>
              <a:ext cx="485428" cy="2602228"/>
            </a:xfrm>
            <a:prstGeom prst="bentConnector3">
              <a:avLst>
                <a:gd name="adj1" fmla="val 147092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644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CB19F-9D67-D520-3D7B-20F10EF84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90E1BF8-B026-8B62-37FA-640B6B18F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29A944-538A-CA8A-1D42-864FC308A90E}"/>
              </a:ext>
            </a:extLst>
          </p:cNvPr>
          <p:cNvSpPr txBox="1">
            <a:spLocks/>
          </p:cNvSpPr>
          <p:nvPr/>
        </p:nvSpPr>
        <p:spPr>
          <a:xfrm>
            <a:off x="838200" y="29075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Sun Worshipers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9B022F4-F2BE-8564-D79F-555B93071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083" y="2411270"/>
            <a:ext cx="1205500" cy="1238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455C18-1075-77B3-52E6-7C5C11BD9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455" y="5287374"/>
            <a:ext cx="1165814" cy="116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5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2.08333E-7 0.00023 C 0.00143 -0.00185 0.00312 -0.00301 0.0043 -0.00556 C 0.00664 -0.01065 0.00651 -0.0169 0.00352 -0.02083 C 0.00117 -0.02431 -0.00182 -0.02546 -0.00443 -0.02778 C -0.00729 -0.02639 -0.01068 -0.02662 -0.01289 -0.02315 C -0.01549 -0.01968 -0.01471 -0.00857 -0.01289 -0.00463 C -0.01198 -0.00278 -0.01016 -0.00208 -0.00885 -0.00093 C -0.00716 -0.00139 -0.00508 -0.0007 -0.00365 -0.00232 C -0.00091 -0.00625 -0.00052 -0.0125 0.00039 -0.01782 C -0.00508 -0.025 -0.00573 -0.02685 -0.01484 -0.02639 C -0.01641 -0.02639 -0.01732 -0.02315 -0.01849 -0.02176 C -0.01836 -0.01806 -0.01875 -0.01412 -0.0181 -0.01088 C -0.01549 0.00139 -0.01341 0.00046 -0.00768 0.00463 C -0.00456 0.00093 -0.00117 -0.00162 0.00156 -0.00625 C 0.00339 -0.00972 0.00495 -0.01389 0.00599 -0.01852 C 0.00638 -0.0206 0.00612 -0.02384 0.00521 -0.02477 C 0.00208 -0.02801 -0.00156 -0.02824 -0.00482 -0.03009 C -0.01068 -0.02917 -0.02135 -0.03032 -0.02656 -0.02083 C -0.02852 -0.01759 -0.02891 -0.01157 -0.03008 -0.00695 C -0.03125 0.01088 -0.03398 0.02986 -0.02852 0.04768 C -0.02604 0.05532 -0.02135 0.05972 -0.01732 0.06458 C -0.0069 0.07708 0.00443 0.08704 0.0168 0.09074 C 0.02214 0.09236 0.02773 0.0912 0.0332 0.09167 C 0.0375 0.08843 0.04206 0.08634 0.04596 0.08241 C 0.04831 0.08009 0.05599 0.06435 0.05807 0.06065 C 0.05924 0.05324 0.06107 0.04606 0.06159 0.03843 C 0.06263 0.025 0.06302 0.0118 0.06237 -0.00162 C 0.06159 -0.02083 0.05664 -0.03403 0.05 -0.04792 C 0.04128 -0.06574 0.03242 -0.08357 0.02279 -0.09954 C -0.0056 -0.14676 0.00195 -0.12662 -0.03255 -0.15949 C -0.0776 -0.20278 -0.01771 -0.15949 -0.08177 -0.2088 C -0.10182 -0.22454 -0.12448 -0.23519 -0.14544 -0.24352 C -0.15508 -0.24745 -0.16471 -0.25093 -0.17435 -0.25278 C -0.18568 -0.25532 -0.19701 -0.25532 -0.20833 -0.25648 C -0.22396 -0.25556 -0.23971 -0.25579 -0.25521 -0.25347 C -0.27344 -0.25116 -0.28372 -0.24445 -0.30091 -0.2382 C -0.30781 -0.23588 -0.31497 -0.23472 -0.32174 -0.23125 C -0.3793 -0.20278 -0.31458 -0.23125 -0.36628 -0.19491 C -0.37135 -0.19167 -0.38112 -0.18542 -0.38503 -0.1787 C -0.38607 -0.17708 -0.38724 -0.175 -0.38828 -0.17338 C -0.38971 -0.17153 -0.39128 -0.1706 -0.39271 -0.16875 C -0.39583 -0.16528 -0.39674 -0.16366 -0.39909 -0.1588 C -0.40195 -0.15278 -0.40299 -0.15 -0.40508 -0.1419 C -0.41185 -0.1169 -0.40482 -0.13912 -0.4099 -0.12338 C -0.40977 -0.1213 -0.41055 -0.11806 -0.40951 -0.11713 C -0.40326 -0.11343 -0.4026 -0.11945 -0.39987 -0.12639 C -0.40039 -0.13241 -0.40052 -0.13843 -0.40143 -0.14421 C -0.40182 -0.1463 -0.40313 -0.14745 -0.40391 -0.14884 C -0.40612 -0.15208 -0.40677 -0.15255 -0.40911 -0.15417 C -0.42435 -0.14583 -0.42656 -0.14653 -0.43997 -0.13264 C -0.4418 -0.13079 -0.4431 -0.12801 -0.44479 -0.1257 C -0.4457 -0.11806 -0.44818 -0.10556 -0.44271 -0.09954 C -0.43971 -0.09607 -0.43555 -0.1 -0.4319 -0.10023 C -0.4263 -0.1044 -0.41849 -0.10695 -0.4151 -0.11875 C -0.41406 -0.12292 -0.41458 -0.12801 -0.41432 -0.13264 C -0.42135 -0.14236 -0.42161 -0.14815 -0.42995 -0.14259 C -0.43125 -0.1419 -0.43203 -0.13912 -0.43307 -0.13727 C -0.42656 -0.11991 -0.42839 -0.12083 -0.40911 -0.11945 C -0.40703 -0.11945 -0.40586 -0.12454 -0.4043 -0.12708 C -0.41289 -0.15023 -0.41224 -0.15833 -0.43073 -0.1588 C -0.43333 -0.15903 -0.43503 -0.15255 -0.43711 -0.14954 C -0.43503 -0.14352 -0.43451 -0.13287 -0.43073 -0.13171 C -0.42786 -0.13125 -0.42773 -0.1419 -0.42786 -0.14722 C -0.42813 -0.15347 -0.4306 -0.1581 -0.4319 -0.16343 C -0.43385 -0.16227 -0.43659 -0.16366 -0.4375 -0.16042 C -0.44049 -0.15023 -0.4418 -0.12222 -0.43555 -0.11343 C -0.43216 -0.10857 -0.42695 -0.11181 -0.42266 -0.11111 C -0.41784 -0.12292 -0.41172 -0.1331 -0.40833 -0.14653 C -0.4069 -0.15232 -0.40599 -0.16343 -0.40911 -0.16574 C -0.41393 -0.16945 -0.41901 -0.16111 -0.42396 -0.1588 C -0.42773 -0.15185 -0.43281 -0.14676 -0.43555 -0.13796 C -0.43737 -0.13218 -0.43971 -0.12153 -0.43672 -0.11713 C -0.43151 -0.10949 -0.4237 -0.1125 -0.41706 -0.11019 C -0.41172 -0.11412 -0.40573 -0.11528 -0.40104 -0.12176 C -0.39961 -0.12407 -0.4 -0.13079 -0.40143 -0.13264 C -0.40625 -0.13843 -0.41211 -0.13866 -0.41745 -0.1419 C -0.4207 -0.1412 -0.42487 -0.14468 -0.42708 -0.14028 C -0.43112 -0.13333 -0.42721 -0.10417 -0.42669 -0.09861 C -0.41458 -0.11296 -0.41211 -0.11157 -0.41263 -0.15648 C -0.41289 -0.16389 -0.41771 -0.16782 -0.42031 -0.17338 C -0.42917 -0.16945 -0.45885 -0.16042 -0.46523 -0.1419 C -0.47005 -0.12801 -0.46758 -0.10857 -0.46875 -0.09167 C -0.44714 -0.0507 -0.44557 -0.03426 -0.41107 -0.03102 C -0.40326 -0.03009 -0.39583 -0.03958 -0.38828 -0.04398 C -0.38177 -0.05949 -0.35286 -0.11713 -0.35026 -0.14884 C -0.34935 -0.15926 -0.35286 -0.16945 -0.35547 -0.1787 C -0.35807 -0.18866 -0.3612 -0.19838 -0.36536 -0.20509 C -0.38047 -0.2287 -0.39036 -0.23009 -0.40872 -0.23588 C -0.41823 -0.23889 -0.4276 -0.24097 -0.43711 -0.24352 L -0.49883 -0.24282 C -0.50352 -0.24282 -0.50807 -0.24282 -0.5125 -0.2412 C -0.51589 -0.24028 -0.51927 -0.23727 -0.5224 -0.23495 C -0.54362 -0.22153 -0.54466 -0.22222 -0.56406 -0.19815 C -0.56875 -0.19236 -0.57266 -0.18449 -0.57734 -0.1787 C -0.58542 -0.16921 -0.59401 -0.16273 -0.60182 -0.15255 C -0.61276 -0.13912 -0.6082 -0.14537 -0.61576 -0.13403 C -0.61771 -0.12755 -0.62031 -0.11898 -0.62135 -0.11181 C -0.6224 -0.10648 -0.62279 -0.10046 -0.62344 -0.09491 C -0.62253 -0.08218 -0.62565 -0.06551 -0.62057 -0.05718 C -0.60846 -0.03657 -0.60521 -0.05486 -0.60299 -0.06551 C -0.61198 -0.07361 -0.60951 -0.07361 -0.62422 -0.06713 C -0.62526 -0.0669 -0.62552 -0.06412 -0.62617 -0.0625 C -0.62604 -0.05995 -0.62708 -0.05602 -0.62578 -0.05486 C -0.62409 -0.05324 -0.62188 -0.05556 -0.61979 -0.05625 C -0.61901 -0.05648 -0.61667 -0.0581 -0.61745 -0.05787 C -0.6207 -0.05695 -0.62383 -0.05532 -0.62708 -0.05394 C -0.62669 -0.05278 -0.62708 -0.05023 -0.62617 -0.05023 C -0.61784 -0.05093 -0.61849 -0.05162 -0.61536 -0.06088 C -0.61615 -0.06204 -0.61706 -0.06343 -0.61784 -0.06412 C -0.62214 -0.0669 -0.62422 -0.06528 -0.62865 -0.06412 C -0.62917 -0.06227 -0.62995 -0.06065 -0.63021 -0.05857 C -0.63034 -0.05787 -0.63034 -0.05625 -0.62982 -0.05625 C -0.62708 -0.05602 -0.62422 -0.05741 -0.62135 -0.05787 C -0.62214 -0.06042 -0.62214 -0.06505 -0.62344 -0.06551 C -0.63424 -0.07014 -0.63385 -0.06921 -0.63737 -0.06019 C -0.63659 -0.05695 -0.6362 -0.05324 -0.63503 -0.05023 C -0.63359 -0.0463 -0.63047 -0.04838 -0.62865 -0.04931 C -0.61992 -0.05486 -0.62422 -0.05417 -0.61784 -0.05625 C -0.61771 -0.05648 -0.61732 -0.05625 -0.61706 -0.05625 " pathEditMode="relative" rAng="0" ptsTypes="AAAAAAAAAAAAAAAAAAAAAAAAAAAAAAAAAAAAAAAAAAAAAAAAAAAAAAAAAAAAAAAAAAAAAAAAAAAAAAAAAAAAAAAAAAAAAAAAAAAAAAAAAAAAAAAAAAAAAAAA">
                                      <p:cBhvr>
                                        <p:cTn id="6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37" y="-8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0.00046 L -0.20586 -0.28866 C -0.24844 -0.35371 -0.31276 -0.3882 -0.38008 -0.3882 C -0.45678 -0.3882 -0.5181 -0.35371 -0.56081 -0.28866 L -0.76589 -0.00046 " pathEditMode="relative" rAng="0" ptsTypes="AAAAA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94" y="-1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5B0F9-48F0-A0D9-DD1C-955D17AFD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BA6AC5A-C08E-8790-CE6B-74A32B693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D7A1BB-56A4-52A9-1EC2-EECA0217AA8C}"/>
              </a:ext>
            </a:extLst>
          </p:cNvPr>
          <p:cNvSpPr txBox="1">
            <a:spLocks/>
          </p:cNvSpPr>
          <p:nvPr/>
        </p:nvSpPr>
        <p:spPr>
          <a:xfrm>
            <a:off x="838200" y="295126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5700" dirty="0">
                <a:latin typeface="Arial Black" panose="020B0A04020102020204" pitchFamily="34" charset="0"/>
              </a:rPr>
              <a:t>M</a:t>
            </a:r>
            <a:r>
              <a:rPr lang="en-GB" sz="5100" dirty="0">
                <a:latin typeface="Arial Black" panose="020B0A04020102020204" pitchFamily="34" charset="0"/>
              </a:rPr>
              <a:t>atching in </a:t>
            </a:r>
            <a:r>
              <a:rPr lang="en-GB" sz="5700" dirty="0">
                <a:latin typeface="Arial Black" panose="020B0A04020102020204" pitchFamily="34" charset="0"/>
              </a:rPr>
              <a:t>A</a:t>
            </a:r>
            <a:r>
              <a:rPr lang="en-GB" sz="5100" dirty="0">
                <a:latin typeface="Arial Black" panose="020B0A04020102020204" pitchFamily="34" charset="0"/>
              </a:rPr>
              <a:t>merica </a:t>
            </a:r>
            <a:r>
              <a:rPr lang="en-GB" sz="5700" dirty="0">
                <a:latin typeface="Arial Black" panose="020B0A04020102020204" pitchFamily="34" charset="0"/>
              </a:rPr>
              <a:t>G</a:t>
            </a:r>
            <a:r>
              <a:rPr lang="en-GB" sz="5100" dirty="0">
                <a:latin typeface="Arial Black" panose="020B0A04020102020204" pitchFamily="34" charset="0"/>
              </a:rPr>
              <a:t>ets </a:t>
            </a:r>
            <a:r>
              <a:rPr lang="en-GB" sz="5700" dirty="0">
                <a:latin typeface="Arial Black" panose="020B0A04020102020204" pitchFamily="34" charset="0"/>
              </a:rPr>
              <a:t>A</a:t>
            </a:r>
            <a:r>
              <a:rPr lang="en-GB" sz="4600" dirty="0">
                <a:latin typeface="Arial Black" panose="020B0A04020102020204" pitchFamily="34" charset="0"/>
              </a:rPr>
              <a:t>dopted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EB305E-FD39-EBF5-6DB2-D5EFEF30CBE1}"/>
              </a:ext>
            </a:extLst>
          </p:cNvPr>
          <p:cNvGrpSpPr/>
          <p:nvPr/>
        </p:nvGrpSpPr>
        <p:grpSpPr>
          <a:xfrm>
            <a:off x="2469360" y="2024063"/>
            <a:ext cx="3283535" cy="1238250"/>
            <a:chOff x="2469360" y="2024063"/>
            <a:chExt cx="3283535" cy="12382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155E04-889E-2754-BD02-187D55756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360" y="2024063"/>
              <a:ext cx="1205500" cy="123825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3ADF87E-22FB-7FF9-F3ED-7F4EBB0C8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395" y="2024063"/>
              <a:ext cx="1205500" cy="1238250"/>
            </a:xfrm>
            <a:prstGeom prst="rect">
              <a:avLst/>
            </a:prstGeom>
          </p:spPr>
        </p:pic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AFD954-ADCD-A231-AFD8-13B83047A3FC}"/>
              </a:ext>
            </a:extLst>
          </p:cNvPr>
          <p:cNvSpPr/>
          <p:nvPr/>
        </p:nvSpPr>
        <p:spPr>
          <a:xfrm>
            <a:off x="9787890" y="5184161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AUDUSD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5BC691-A12D-629B-C64D-27DCC49567DB}"/>
              </a:ext>
            </a:extLst>
          </p:cNvPr>
          <p:cNvSpPr/>
          <p:nvPr/>
        </p:nvSpPr>
        <p:spPr>
          <a:xfrm>
            <a:off x="10835640" y="6162083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NZDUSD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BF8EBE-33BA-9845-6826-EA6125F76BA4}"/>
              </a:ext>
            </a:extLst>
          </p:cNvPr>
          <p:cNvSpPr/>
          <p:nvPr/>
        </p:nvSpPr>
        <p:spPr>
          <a:xfrm>
            <a:off x="5402580" y="1968586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EURCHF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F03E31-C6B3-AA11-F734-875A0ADE8AC2}"/>
              </a:ext>
            </a:extLst>
          </p:cNvPr>
          <p:cNvSpPr/>
          <p:nvPr/>
        </p:nvSpPr>
        <p:spPr>
          <a:xfrm>
            <a:off x="10428897" y="2452327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USDJPY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60E366-A385-BAB7-1E98-5A12896098CA}"/>
              </a:ext>
            </a:extLst>
          </p:cNvPr>
          <p:cNvSpPr/>
          <p:nvPr/>
        </p:nvSpPr>
        <p:spPr>
          <a:xfrm>
            <a:off x="5147310" y="2329224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EURUSD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FE09C47-04B6-2C3B-D17B-004EA6CBA83B}"/>
              </a:ext>
            </a:extLst>
          </p:cNvPr>
          <p:cNvSpPr/>
          <p:nvPr/>
        </p:nvSpPr>
        <p:spPr>
          <a:xfrm>
            <a:off x="4362450" y="1978703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GBPUSD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03CAA6-B854-C22D-FE35-1D93D95E1FF3}"/>
              </a:ext>
            </a:extLst>
          </p:cNvPr>
          <p:cNvSpPr/>
          <p:nvPr/>
        </p:nvSpPr>
        <p:spPr>
          <a:xfrm>
            <a:off x="1657350" y="1444426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USDCAD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D872ACE-0F3A-AC42-7943-A3290CF78B90}"/>
              </a:ext>
            </a:extLst>
          </p:cNvPr>
          <p:cNvSpPr/>
          <p:nvPr/>
        </p:nvSpPr>
        <p:spPr>
          <a:xfrm>
            <a:off x="3608073" y="2504197"/>
            <a:ext cx="1021080" cy="322537"/>
          </a:xfrm>
          <a:prstGeom prst="roundRect">
            <a:avLst/>
          </a:prstGeom>
          <a:solidFill>
            <a:schemeClr val="tx1">
              <a:lumMod val="75000"/>
              <a:lumOff val="25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XAGUSD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FB2C1DA-85C7-97AC-B9D9-95E3138CAB68}"/>
              </a:ext>
            </a:extLst>
          </p:cNvPr>
          <p:cNvSpPr/>
          <p:nvPr/>
        </p:nvSpPr>
        <p:spPr>
          <a:xfrm>
            <a:off x="3608073" y="2842474"/>
            <a:ext cx="1021080" cy="322537"/>
          </a:xfrm>
          <a:prstGeom prst="roundRect">
            <a:avLst/>
          </a:prstGeom>
          <a:solidFill>
            <a:schemeClr val="tx1">
              <a:lumMod val="75000"/>
              <a:lumOff val="25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XAUUSD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AF0337C-3882-095D-4063-1A84111D0775}"/>
              </a:ext>
            </a:extLst>
          </p:cNvPr>
          <p:cNvSpPr/>
          <p:nvPr/>
        </p:nvSpPr>
        <p:spPr>
          <a:xfrm>
            <a:off x="3608073" y="3180594"/>
            <a:ext cx="1021080" cy="322537"/>
          </a:xfrm>
          <a:prstGeom prst="roundRect">
            <a:avLst/>
          </a:prstGeom>
          <a:solidFill>
            <a:schemeClr val="tx1">
              <a:lumMod val="75000"/>
              <a:lumOff val="25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XPDUSD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54783C7-FD7E-1DEE-3C75-9FEC808E2CE5}"/>
              </a:ext>
            </a:extLst>
          </p:cNvPr>
          <p:cNvSpPr/>
          <p:nvPr/>
        </p:nvSpPr>
        <p:spPr>
          <a:xfrm>
            <a:off x="3608073" y="3518714"/>
            <a:ext cx="1021080" cy="322537"/>
          </a:xfrm>
          <a:prstGeom prst="roundRect">
            <a:avLst/>
          </a:prstGeom>
          <a:solidFill>
            <a:schemeClr val="tx1">
              <a:lumMod val="75000"/>
              <a:lumOff val="25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XPTUSD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31BC8FC-4B37-02E6-4438-A89FF7DEF955}"/>
              </a:ext>
            </a:extLst>
          </p:cNvPr>
          <p:cNvSpPr/>
          <p:nvPr/>
        </p:nvSpPr>
        <p:spPr>
          <a:xfrm>
            <a:off x="4884420" y="1514671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EURNOK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93E1F26-60F4-B996-1DA9-C6532074603C}"/>
              </a:ext>
            </a:extLst>
          </p:cNvPr>
          <p:cNvSpPr/>
          <p:nvPr/>
        </p:nvSpPr>
        <p:spPr>
          <a:xfrm>
            <a:off x="5440680" y="1207112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EURSEK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8CBA90B-32FA-D9A5-4614-BC1C702F15EA}"/>
              </a:ext>
            </a:extLst>
          </p:cNvPr>
          <p:cNvSpPr/>
          <p:nvPr/>
        </p:nvSpPr>
        <p:spPr>
          <a:xfrm>
            <a:off x="5855972" y="1552837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EURDKK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B22D112-7509-44AB-8D7B-3483889AFD94}"/>
              </a:ext>
            </a:extLst>
          </p:cNvPr>
          <p:cNvSpPr/>
          <p:nvPr/>
        </p:nvSpPr>
        <p:spPr>
          <a:xfrm>
            <a:off x="6339842" y="1860396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EURPLN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B6B30B4-DEF0-9E31-367F-312649CB643A}"/>
              </a:ext>
            </a:extLst>
          </p:cNvPr>
          <p:cNvSpPr/>
          <p:nvPr/>
        </p:nvSpPr>
        <p:spPr>
          <a:xfrm>
            <a:off x="6345093" y="2148709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EURHUF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0BACE51-C8E0-5573-6928-578556B90023}"/>
              </a:ext>
            </a:extLst>
          </p:cNvPr>
          <p:cNvSpPr/>
          <p:nvPr/>
        </p:nvSpPr>
        <p:spPr>
          <a:xfrm>
            <a:off x="6573693" y="2452327"/>
            <a:ext cx="967740" cy="3225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70C0"/>
                </a:solidFill>
              </a:rPr>
              <a:t>EURRON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42F4F2B-CA8C-BF6F-FAEA-8F6DF1591B3F}"/>
              </a:ext>
            </a:extLst>
          </p:cNvPr>
          <p:cNvSpPr/>
          <p:nvPr/>
        </p:nvSpPr>
        <p:spPr>
          <a:xfrm>
            <a:off x="9304020" y="4223843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USDIDR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FF9C092-2F46-CBEA-2BDE-FAC87FE7558C}"/>
              </a:ext>
            </a:extLst>
          </p:cNvPr>
          <p:cNvSpPr/>
          <p:nvPr/>
        </p:nvSpPr>
        <p:spPr>
          <a:xfrm>
            <a:off x="7757160" y="3349862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USDINR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B2AB382-BC29-916D-D390-903E4138E2CC}"/>
              </a:ext>
            </a:extLst>
          </p:cNvPr>
          <p:cNvSpPr/>
          <p:nvPr/>
        </p:nvSpPr>
        <p:spPr>
          <a:xfrm>
            <a:off x="9201150" y="3762219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USDMYR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CDD6BCE-C247-4E7A-B174-9FE9B10B47B6}"/>
              </a:ext>
            </a:extLst>
          </p:cNvPr>
          <p:cNvSpPr/>
          <p:nvPr/>
        </p:nvSpPr>
        <p:spPr>
          <a:xfrm>
            <a:off x="9574530" y="2896670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USDTWD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ACEED63-DAD1-7F27-96BD-3AA9EDAE0BFF}"/>
              </a:ext>
            </a:extLst>
          </p:cNvPr>
          <p:cNvSpPr/>
          <p:nvPr/>
        </p:nvSpPr>
        <p:spPr>
          <a:xfrm>
            <a:off x="9250680" y="2543379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USDKRW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46652EB-04E9-381A-B575-352714D596E6}"/>
              </a:ext>
            </a:extLst>
          </p:cNvPr>
          <p:cNvSpPr/>
          <p:nvPr/>
        </p:nvSpPr>
        <p:spPr>
          <a:xfrm>
            <a:off x="2971800" y="4640774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USDBRL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42A5A08-B1B9-1245-2615-21343DEF5A4C}"/>
              </a:ext>
            </a:extLst>
          </p:cNvPr>
          <p:cNvSpPr/>
          <p:nvPr/>
        </p:nvSpPr>
        <p:spPr>
          <a:xfrm>
            <a:off x="8092440" y="2427591"/>
            <a:ext cx="1021080" cy="32253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USDCNY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C672CEB-B197-FD5E-F38A-CCC25797F147}"/>
              </a:ext>
            </a:extLst>
          </p:cNvPr>
          <p:cNvSpPr/>
          <p:nvPr/>
        </p:nvSpPr>
        <p:spPr>
          <a:xfrm>
            <a:off x="9113520" y="3221769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USDHKD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E2B9F84-BD92-8838-B1F0-A5994C966307}"/>
              </a:ext>
            </a:extLst>
          </p:cNvPr>
          <p:cNvSpPr/>
          <p:nvPr/>
        </p:nvSpPr>
        <p:spPr>
          <a:xfrm>
            <a:off x="8336280" y="3722806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USDTHB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8B3F815-550A-154D-5C3D-779077B853E4}"/>
              </a:ext>
            </a:extLst>
          </p:cNvPr>
          <p:cNvSpPr/>
          <p:nvPr/>
        </p:nvSpPr>
        <p:spPr>
          <a:xfrm>
            <a:off x="1497330" y="3341806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USDMXN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9D24C2A-BB87-9A33-6779-5020FADDA317}"/>
              </a:ext>
            </a:extLst>
          </p:cNvPr>
          <p:cNvSpPr/>
          <p:nvPr/>
        </p:nvSpPr>
        <p:spPr>
          <a:xfrm>
            <a:off x="8500110" y="3987044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USDSGD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BD84F19-6790-3FF9-26A4-4A2651AB68F3}"/>
              </a:ext>
            </a:extLst>
          </p:cNvPr>
          <p:cNvSpPr/>
          <p:nvPr/>
        </p:nvSpPr>
        <p:spPr>
          <a:xfrm>
            <a:off x="5778330" y="2699263"/>
            <a:ext cx="96774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USDTRY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BBE0F7C-1E69-B3B6-0935-A78BDFA61DDC}"/>
              </a:ext>
            </a:extLst>
          </p:cNvPr>
          <p:cNvSpPr/>
          <p:nvPr/>
        </p:nvSpPr>
        <p:spPr>
          <a:xfrm>
            <a:off x="7840980" y="1325059"/>
            <a:ext cx="96774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USDRUB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4C86528-1916-ABB8-260E-52128ED9992C}"/>
              </a:ext>
            </a:extLst>
          </p:cNvPr>
          <p:cNvSpPr/>
          <p:nvPr/>
        </p:nvSpPr>
        <p:spPr>
          <a:xfrm>
            <a:off x="5722620" y="5650888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USDZAR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76F0B31-9AFD-F27A-27D4-7437E37A2659}"/>
              </a:ext>
            </a:extLst>
          </p:cNvPr>
          <p:cNvSpPr/>
          <p:nvPr/>
        </p:nvSpPr>
        <p:spPr>
          <a:xfrm>
            <a:off x="8447955" y="2956877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USDCNH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995FD-AB0E-D625-BC2A-0E4DCB85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6180" y="6356350"/>
            <a:ext cx="4739640" cy="365125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https://www.tradersmagazine.com/am/the-real-cost-of-the-new-ebs/</a:t>
            </a:r>
          </a:p>
        </p:txBody>
      </p:sp>
    </p:spTree>
    <p:extLst>
      <p:ext uri="{BB962C8B-B14F-4D97-AF65-F5344CB8AC3E}">
        <p14:creationId xmlns:p14="http://schemas.microsoft.com/office/powerpoint/2010/main" val="300265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06927 0.089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44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-0.14701 0.0275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57" y="136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23984 0.052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92" y="26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-0.20573 0.0277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86" y="138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48148E-6 L -0.63581 0.0349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97" y="173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85185E-6 L -0.5961 -0.341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05" y="-1710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7.40741E-7 L -0.67865 -0.4650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32" y="-2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-0.04518 -0.0708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-354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96296E-6 L -0.03008 -0.0803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-402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48148E-6 L -0.03008 -0.0826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-414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-0.03633 -0.1006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-0.08841 0.112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525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-0.0427 0.0678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" y="400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-0.12239 0.0622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312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07407E-6 L -0.1612 0.0717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0" y="358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44444E-6 L -0.16172 0.0275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86" y="136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48148E-6 L -0.18047 -0.0150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23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31823 -0.2002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03" y="-986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-0.03073 -0.1064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-518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-0.02838 -0.5370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-2657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2 0.0937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483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-0.25195 -0.1442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21" y="-722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-0.2427 -0.2557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44" y="-1263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-0.25625 -0.2944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39" y="-1465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-0.30651 -0.1828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 L 0.20442 -0.3386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-1694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81481E-6 L -0.21537 -0.01481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8" y="-74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0.31354 -0.03009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77" y="-1505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0.33606 -0.08564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10" y="-428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1905 -0.15417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-7708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0.30781 -0.2118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91" y="-10602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31732 -0.275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72" y="-1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 animBg="1"/>
      <p:bldP spid="24" grpId="0" animBg="1"/>
      <p:bldP spid="25" grpId="0" animBg="1"/>
      <p:bldP spid="26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06198-55F8-13D1-C579-FA4238F85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8A4F04B-8523-19EF-D06F-8AAB009B6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B853EC-2C53-62E1-8E65-67BE7F2EFE7E}"/>
              </a:ext>
            </a:extLst>
          </p:cNvPr>
          <p:cNvSpPr txBox="1">
            <a:spLocks/>
          </p:cNvSpPr>
          <p:nvPr/>
        </p:nvSpPr>
        <p:spPr>
          <a:xfrm>
            <a:off x="838200" y="29950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Empire 2.0 Strikes Back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003C210-1899-9ACC-835D-92BD823BE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59" y="1438892"/>
            <a:ext cx="1486665" cy="1002038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2185FD1-8232-2A5E-2BAB-70072D0691B0}"/>
              </a:ext>
            </a:extLst>
          </p:cNvPr>
          <p:cNvSpPr/>
          <p:nvPr/>
        </p:nvSpPr>
        <p:spPr>
          <a:xfrm>
            <a:off x="9787890" y="5184161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AUDUSD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A78313B-D939-E095-756F-824FD3EFB3E1}"/>
              </a:ext>
            </a:extLst>
          </p:cNvPr>
          <p:cNvSpPr/>
          <p:nvPr/>
        </p:nvSpPr>
        <p:spPr>
          <a:xfrm>
            <a:off x="10835640" y="6162083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NZDUSD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A913424-DD17-800F-DDD8-50B57CAAA20B}"/>
              </a:ext>
            </a:extLst>
          </p:cNvPr>
          <p:cNvSpPr/>
          <p:nvPr/>
        </p:nvSpPr>
        <p:spPr>
          <a:xfrm>
            <a:off x="4362450" y="1978703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GBPUSD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E7ED40-9D74-8DDC-AB4E-49E065822AAA}"/>
              </a:ext>
            </a:extLst>
          </p:cNvPr>
          <p:cNvSpPr/>
          <p:nvPr/>
        </p:nvSpPr>
        <p:spPr>
          <a:xfrm>
            <a:off x="1657350" y="1444426"/>
            <a:ext cx="967740" cy="3225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B050"/>
                </a:solidFill>
              </a:rPr>
              <a:t>USDCAD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3280B78-6548-F0BA-980D-B4A46A150DF4}"/>
              </a:ext>
            </a:extLst>
          </p:cNvPr>
          <p:cNvSpPr/>
          <p:nvPr/>
        </p:nvSpPr>
        <p:spPr>
          <a:xfrm>
            <a:off x="9113520" y="3221769"/>
            <a:ext cx="1021080" cy="322537"/>
          </a:xfrm>
          <a:prstGeom prst="roundRect">
            <a:avLst/>
          </a:prstGeom>
          <a:solidFill>
            <a:srgbClr val="FFC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7030A0"/>
                </a:solidFill>
              </a:rPr>
              <a:t>USDHKD</a:t>
            </a:r>
          </a:p>
        </p:txBody>
      </p:sp>
    </p:spTree>
    <p:extLst>
      <p:ext uri="{BB962C8B-B14F-4D97-AF65-F5344CB8AC3E}">
        <p14:creationId xmlns:p14="http://schemas.microsoft.com/office/powerpoint/2010/main" val="377340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-0.34362 -0.1009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88" y="-50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0.04791 0.0754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377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26719 0.1534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9" y="766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85185E-6 L -0.40065 -0.391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39" y="-1960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7.40741E-7 L -0.48412 -0.5344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06" y="-2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0" grpId="0" animBg="1"/>
      <p:bldP spid="50" grpId="1" animBg="1"/>
      <p:bldP spid="54" grpId="0" animBg="1"/>
      <p:bldP spid="54" grpId="1" animBg="1"/>
      <p:bldP spid="55" grpId="0" animBg="1"/>
      <p:bldP spid="55" grpId="1" animBg="1"/>
      <p:bldP spid="59" grpId="0" animBg="1"/>
      <p:bldP spid="5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071DF-31C5-57E6-1E6F-FF3172410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9E602A4-94A7-61F1-1943-7B723DB36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290F67-DDB8-9B23-56F1-030F5D4E47FC}"/>
              </a:ext>
            </a:extLst>
          </p:cNvPr>
          <p:cNvSpPr txBox="1">
            <a:spLocks/>
          </p:cNvSpPr>
          <p:nvPr/>
        </p:nvSpPr>
        <p:spPr>
          <a:xfrm>
            <a:off x="838200" y="29950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Dark Pool vs </a:t>
            </a:r>
            <a:r>
              <a:rPr lang="en-GB" sz="4400" dirty="0" err="1">
                <a:latin typeface="Arial Black" panose="020B0A04020102020204" pitchFamily="34" charset="0"/>
              </a:rPr>
              <a:t>MidMatch</a:t>
            </a:r>
            <a:endParaRPr lang="en-GB" sz="4400" dirty="0">
              <a:latin typeface="Arial Black" panose="020B0A04020102020204" pitchFamily="34" charset="0"/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4691D933-6020-F860-A8F8-49369B609B1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03300" y="1252538"/>
            <a:ext cx="101854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5DBC527D-5DBE-7FD5-CCA3-D93CF054EA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2338" y="1271588"/>
            <a:ext cx="0" cy="424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8B0B13D6-AEBA-05F4-ADB2-4F7BADF7C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7325" y="1271588"/>
            <a:ext cx="0" cy="424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28">
            <a:extLst>
              <a:ext uri="{FF2B5EF4-FFF2-40B4-BE49-F238E27FC236}">
                <a16:creationId xmlns:a16="http://schemas.microsoft.com/office/drawing/2014/main" id="{9788634E-5CD8-AC5B-B5C7-36B07E940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1649413"/>
            <a:ext cx="101647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29">
            <a:extLst>
              <a:ext uri="{FF2B5EF4-FFF2-40B4-BE49-F238E27FC236}">
                <a16:creationId xmlns:a16="http://schemas.microsoft.com/office/drawing/2014/main" id="{5A4A789E-32C4-F6EC-A256-A8AA342DC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2019301"/>
            <a:ext cx="101647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30">
            <a:extLst>
              <a:ext uri="{FF2B5EF4-FFF2-40B4-BE49-F238E27FC236}">
                <a16:creationId xmlns:a16="http://schemas.microsoft.com/office/drawing/2014/main" id="{9A378518-51C4-4231-70E9-41790C578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2390776"/>
            <a:ext cx="101647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Line 31">
            <a:extLst>
              <a:ext uri="{FF2B5EF4-FFF2-40B4-BE49-F238E27FC236}">
                <a16:creationId xmlns:a16="http://schemas.microsoft.com/office/drawing/2014/main" id="{ABDE04B7-3921-E74D-0520-0EC93E027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2760663"/>
            <a:ext cx="101647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Line 32">
            <a:extLst>
              <a:ext uri="{FF2B5EF4-FFF2-40B4-BE49-F238E27FC236}">
                <a16:creationId xmlns:a16="http://schemas.microsoft.com/office/drawing/2014/main" id="{F2D1054D-67DA-8F4A-9ECB-41A271B8D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3132138"/>
            <a:ext cx="101647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Line 33">
            <a:extLst>
              <a:ext uri="{FF2B5EF4-FFF2-40B4-BE49-F238E27FC236}">
                <a16:creationId xmlns:a16="http://schemas.microsoft.com/office/drawing/2014/main" id="{9E0BD2AF-1A3F-37FF-A5B8-F539F6A8B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3503613"/>
            <a:ext cx="101647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34">
            <a:extLst>
              <a:ext uri="{FF2B5EF4-FFF2-40B4-BE49-F238E27FC236}">
                <a16:creationId xmlns:a16="http://schemas.microsoft.com/office/drawing/2014/main" id="{225EC3E7-D602-C801-06DF-8ABB03CCC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1238" y="1271588"/>
            <a:ext cx="0" cy="424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35">
            <a:extLst>
              <a:ext uri="{FF2B5EF4-FFF2-40B4-BE49-F238E27FC236}">
                <a16:creationId xmlns:a16="http://schemas.microsoft.com/office/drawing/2014/main" id="{79E2B907-41C3-6754-F091-ADF45C9A9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3300" y="1271588"/>
            <a:ext cx="0" cy="424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36">
            <a:extLst>
              <a:ext uri="{FF2B5EF4-FFF2-40B4-BE49-F238E27FC236}">
                <a16:creationId xmlns:a16="http://schemas.microsoft.com/office/drawing/2014/main" id="{BB757A9C-661D-4A9D-EAE3-C08BA6B815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1277938"/>
            <a:ext cx="101647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000191AC-CCA0-42C7-09A6-1091F2C93D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888" y="5514976"/>
            <a:ext cx="101647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7B50EFE-9B6D-3398-F054-4209DBEE07FA}"/>
              </a:ext>
            </a:extLst>
          </p:cNvPr>
          <p:cNvGrpSpPr/>
          <p:nvPr/>
        </p:nvGrpSpPr>
        <p:grpSpPr>
          <a:xfrm>
            <a:off x="1011238" y="1277938"/>
            <a:ext cx="10152062" cy="382588"/>
            <a:chOff x="1011238" y="1277938"/>
            <a:chExt cx="10152062" cy="382588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0F35D7E6-20F0-37AD-753C-233818744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1277938"/>
              <a:ext cx="3721100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DA13BB1E-26EC-7B7C-370D-05100A5AF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1277938"/>
              <a:ext cx="3074988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B5FC9DDE-498A-8125-437A-D1C7A0707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325" y="1277938"/>
              <a:ext cx="3355975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Rectangle 38">
              <a:extLst>
                <a:ext uri="{FF2B5EF4-FFF2-40B4-BE49-F238E27FC236}">
                  <a16:creationId xmlns:a16="http://schemas.microsoft.com/office/drawing/2014/main" id="{CD359B6F-7071-38FB-6C55-6D6F4E19B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1320801"/>
              <a:ext cx="1109663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MidMatch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39">
              <a:extLst>
                <a:ext uri="{FF2B5EF4-FFF2-40B4-BE49-F238E27FC236}">
                  <a16:creationId xmlns:a16="http://schemas.microsoft.com/office/drawing/2014/main" id="{A1B6E13A-F35C-D4B2-352F-A95374A60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1320801"/>
              <a:ext cx="10429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Dark Pool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40">
              <a:extLst>
                <a:ext uri="{FF2B5EF4-FFF2-40B4-BE49-F238E27FC236}">
                  <a16:creationId xmlns:a16="http://schemas.microsoft.com/office/drawing/2014/main" id="{F34CAFB3-80F8-8F28-F5CD-F400015CD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1320801"/>
              <a:ext cx="9874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Question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1517F97-8922-8E0F-89B1-6E9C417E8C1C}"/>
              </a:ext>
            </a:extLst>
          </p:cNvPr>
          <p:cNvGrpSpPr/>
          <p:nvPr/>
        </p:nvGrpSpPr>
        <p:grpSpPr>
          <a:xfrm>
            <a:off x="1011238" y="1649413"/>
            <a:ext cx="10152062" cy="379413"/>
            <a:chOff x="1011238" y="1649413"/>
            <a:chExt cx="10152062" cy="379413"/>
          </a:xfrm>
        </p:grpSpPr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718406C5-EADC-2A9A-444D-B01563FCA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1649413"/>
              <a:ext cx="3721100" cy="36988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A116039B-99C5-894C-9C04-EDD72183C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1649413"/>
              <a:ext cx="3074988" cy="36988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7F4FD763-5E83-6E43-AE54-50B2E7E5D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325" y="1649413"/>
              <a:ext cx="3355975" cy="36988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13A5D4C3-847F-532B-7335-EF236BF02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1689101"/>
              <a:ext cx="10858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Lit Venues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2">
              <a:extLst>
                <a:ext uri="{FF2B5EF4-FFF2-40B4-BE49-F238E27FC236}">
                  <a16:creationId xmlns:a16="http://schemas.microsoft.com/office/drawing/2014/main" id="{5E278984-B9F7-633F-C178-5AC4F0F1C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1689101"/>
              <a:ext cx="21939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Banks, Market Makers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3">
              <a:extLst>
                <a:ext uri="{FF2B5EF4-FFF2-40B4-BE49-F238E27FC236}">
                  <a16:creationId xmlns:a16="http://schemas.microsoft.com/office/drawing/2014/main" id="{F1CB7915-71DF-073C-1D64-69528B35A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1689101"/>
              <a:ext cx="23891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Where are they (mostly)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C94E275-8483-0B5C-4B7F-9D1FF6C7D721}"/>
              </a:ext>
            </a:extLst>
          </p:cNvPr>
          <p:cNvGrpSpPr/>
          <p:nvPr/>
        </p:nvGrpSpPr>
        <p:grpSpPr>
          <a:xfrm>
            <a:off x="1011238" y="2019301"/>
            <a:ext cx="10152062" cy="382587"/>
            <a:chOff x="1011238" y="2019301"/>
            <a:chExt cx="10152062" cy="382587"/>
          </a:xfrm>
        </p:grpSpPr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E3033F71-BE06-9D58-441E-52C8472CF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2019301"/>
              <a:ext cx="3721100" cy="3714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1C324FC0-CE4A-8D02-47D6-4CBA3CAF6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2019301"/>
              <a:ext cx="3074988" cy="3714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65522FD8-FD8A-BD23-23C8-664763841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325" y="2019301"/>
              <a:ext cx="3355975" cy="3714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Rectangle 44">
              <a:extLst>
                <a:ext uri="{FF2B5EF4-FFF2-40B4-BE49-F238E27FC236}">
                  <a16:creationId xmlns:a16="http://schemas.microsoft.com/office/drawing/2014/main" id="{FDC592E1-1CDA-F954-002E-A1A721FEC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2062163"/>
              <a:ext cx="3873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5">
              <a:extLst>
                <a:ext uri="{FF2B5EF4-FFF2-40B4-BE49-F238E27FC236}">
                  <a16:creationId xmlns:a16="http://schemas.microsoft.com/office/drawing/2014/main" id="{9EF72BDB-9176-8765-AD2F-56C54D158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2062163"/>
              <a:ext cx="4318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Yes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6">
              <a:extLst>
                <a:ext uri="{FF2B5EF4-FFF2-40B4-BE49-F238E27FC236}">
                  <a16:creationId xmlns:a16="http://schemas.microsoft.com/office/drawing/2014/main" id="{F1CF294A-BBB6-6B1C-E909-EB43B54EF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2062163"/>
              <a:ext cx="21367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Is there an orderbook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80B71F1-3CAC-EF2E-64D1-9F8BB61AEEDF}"/>
              </a:ext>
            </a:extLst>
          </p:cNvPr>
          <p:cNvGrpSpPr/>
          <p:nvPr/>
        </p:nvGrpSpPr>
        <p:grpSpPr>
          <a:xfrm>
            <a:off x="1011238" y="2390776"/>
            <a:ext cx="10152062" cy="381000"/>
            <a:chOff x="1011238" y="2390776"/>
            <a:chExt cx="10152062" cy="381000"/>
          </a:xfrm>
        </p:grpSpPr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8B2A31F2-B047-94C7-4672-B8BACA0A0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2390776"/>
              <a:ext cx="3721100" cy="36988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C00BEC95-7408-5DDD-D47E-548AE6AAC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2390776"/>
              <a:ext cx="3074988" cy="36988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09C5ADC7-7D98-CE0E-9615-918D51578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325" y="2390776"/>
              <a:ext cx="3355975" cy="36988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Rectangle 47">
              <a:extLst>
                <a:ext uri="{FF2B5EF4-FFF2-40B4-BE49-F238E27FC236}">
                  <a16:creationId xmlns:a16="http://schemas.microsoft.com/office/drawing/2014/main" id="{3D0AADDA-5A67-8EDB-9177-BC50E2A16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2430463"/>
              <a:ext cx="387350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8">
              <a:extLst>
                <a:ext uri="{FF2B5EF4-FFF2-40B4-BE49-F238E27FC236}">
                  <a16:creationId xmlns:a16="http://schemas.microsoft.com/office/drawing/2014/main" id="{1F194C9A-0632-B892-4A26-4D3DB2C75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2430463"/>
              <a:ext cx="387350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9">
              <a:extLst>
                <a:ext uri="{FF2B5EF4-FFF2-40B4-BE49-F238E27FC236}">
                  <a16:creationId xmlns:a16="http://schemas.microsoft.com/office/drawing/2014/main" id="{0E4E9C0A-0658-8D69-97A9-972071EE5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2430463"/>
              <a:ext cx="2528888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Are orderbooks published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BB215B4-8422-6844-5FC8-2B7321399F71}"/>
              </a:ext>
            </a:extLst>
          </p:cNvPr>
          <p:cNvGrpSpPr/>
          <p:nvPr/>
        </p:nvGrpSpPr>
        <p:grpSpPr>
          <a:xfrm>
            <a:off x="1011238" y="2760663"/>
            <a:ext cx="10152062" cy="382588"/>
            <a:chOff x="1011238" y="2760663"/>
            <a:chExt cx="10152062" cy="382588"/>
          </a:xfrm>
        </p:grpSpPr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D466B0F2-9B28-BBAE-E83E-21C63EFF0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2760663"/>
              <a:ext cx="3721100" cy="3714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07919E30-C51C-C91B-BE04-61E8FCE03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2760663"/>
              <a:ext cx="3074988" cy="3714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4C0B9A28-08C0-1A83-F2E0-B3FE95A3F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325" y="2760663"/>
              <a:ext cx="3355975" cy="3714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Rectangle 50">
              <a:extLst>
                <a:ext uri="{FF2B5EF4-FFF2-40B4-BE49-F238E27FC236}">
                  <a16:creationId xmlns:a16="http://schemas.microsoft.com/office/drawing/2014/main" id="{58E48234-DC2B-12B9-4BA1-B73BE481B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2803526"/>
              <a:ext cx="1285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Size(, Type?)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1">
              <a:extLst>
                <a:ext uri="{FF2B5EF4-FFF2-40B4-BE49-F238E27FC236}">
                  <a16:creationId xmlns:a16="http://schemas.microsoft.com/office/drawing/2014/main" id="{40B3A599-E6FF-30B2-4EE7-845AA3418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2803526"/>
              <a:ext cx="16097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Price, Size, Type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2">
              <a:extLst>
                <a:ext uri="{FF2B5EF4-FFF2-40B4-BE49-F238E27FC236}">
                  <a16:creationId xmlns:a16="http://schemas.microsoft.com/office/drawing/2014/main" id="{F674BF93-BF21-1D12-407E-26B839D9E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2803526"/>
              <a:ext cx="32972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What info is contained in an order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7" name="Rectangle 54">
            <a:extLst>
              <a:ext uri="{FF2B5EF4-FFF2-40B4-BE49-F238E27FC236}">
                <a16:creationId xmlns:a16="http://schemas.microsoft.com/office/drawing/2014/main" id="{0B1641D3-9C79-2A03-DFE4-05F7E9D6B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775" y="3175001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7">
            <a:extLst>
              <a:ext uri="{FF2B5EF4-FFF2-40B4-BE49-F238E27FC236}">
                <a16:creationId xmlns:a16="http://schemas.microsoft.com/office/drawing/2014/main" id="{36C4602A-AB84-7448-7813-606B39F83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200" y="3175001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59">
            <a:extLst>
              <a:ext uri="{FF2B5EF4-FFF2-40B4-BE49-F238E27FC236}">
                <a16:creationId xmlns:a16="http://schemas.microsoft.com/office/drawing/2014/main" id="{36B2279D-F196-1061-8738-8A7BA40CF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5" y="3175001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969C448-3666-5399-A435-14A4B400674F}"/>
              </a:ext>
            </a:extLst>
          </p:cNvPr>
          <p:cNvGrpSpPr/>
          <p:nvPr/>
        </p:nvGrpSpPr>
        <p:grpSpPr>
          <a:xfrm>
            <a:off x="1011238" y="3132138"/>
            <a:ext cx="10152062" cy="382588"/>
            <a:chOff x="1011238" y="3132138"/>
            <a:chExt cx="10152062" cy="382588"/>
          </a:xfrm>
        </p:grpSpPr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840BF800-155C-4E7A-BCB7-09B340968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3132138"/>
              <a:ext cx="3721100" cy="371475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EF6CBF98-545E-9241-2744-A8D9ECDF1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3132138"/>
              <a:ext cx="3074988" cy="371475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206B79E9-90C0-1558-5FC5-868E18935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325" y="3132138"/>
              <a:ext cx="3355975" cy="371475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Rectangle 53">
              <a:extLst>
                <a:ext uri="{FF2B5EF4-FFF2-40B4-BE49-F238E27FC236}">
                  <a16:creationId xmlns:a16="http://schemas.microsoft.com/office/drawing/2014/main" id="{90EED258-3FCB-3C7E-580A-433A06ABC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3175001"/>
              <a:ext cx="5794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Time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5">
              <a:extLst>
                <a:ext uri="{FF2B5EF4-FFF2-40B4-BE49-F238E27FC236}">
                  <a16:creationId xmlns:a16="http://schemas.microsoft.com/office/drawing/2014/main" id="{233DA61E-FA3A-CF25-8B5F-274741C6A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9625" y="3175001"/>
              <a:ext cx="12144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Size Priority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895638F3-6FE0-209C-F21F-76543D4F8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3175001"/>
              <a:ext cx="5794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Price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58">
              <a:extLst>
                <a:ext uri="{FF2B5EF4-FFF2-40B4-BE49-F238E27FC236}">
                  <a16:creationId xmlns:a16="http://schemas.microsoft.com/office/drawing/2014/main" id="{A76E23BF-7F3C-6497-6C29-F28D11859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3050" y="3175001"/>
              <a:ext cx="5794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Time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60">
              <a:extLst>
                <a:ext uri="{FF2B5EF4-FFF2-40B4-BE49-F238E27FC236}">
                  <a16:creationId xmlns:a16="http://schemas.microsoft.com/office/drawing/2014/main" id="{DDE97570-C027-362C-494E-A364D1C78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3275" y="3175001"/>
              <a:ext cx="12144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Size Priority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1">
              <a:extLst>
                <a:ext uri="{FF2B5EF4-FFF2-40B4-BE49-F238E27FC236}">
                  <a16:creationId xmlns:a16="http://schemas.microsoft.com/office/drawing/2014/main" id="{04A7F591-34F2-572D-A04C-E330850D8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3175001"/>
              <a:ext cx="2428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How are orders matched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7" name="Rectangle 64">
            <a:extLst>
              <a:ext uri="{FF2B5EF4-FFF2-40B4-BE49-F238E27FC236}">
                <a16:creationId xmlns:a16="http://schemas.microsoft.com/office/drawing/2014/main" id="{10D0BAAA-3529-14AE-ADA1-FC38DB95F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3819526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47B625B-F3C6-2C0D-79FE-E3DA0D891217}"/>
              </a:ext>
            </a:extLst>
          </p:cNvPr>
          <p:cNvGrpSpPr/>
          <p:nvPr/>
        </p:nvGrpSpPr>
        <p:grpSpPr>
          <a:xfrm>
            <a:off x="1011238" y="3503613"/>
            <a:ext cx="10152062" cy="2025650"/>
            <a:chOff x="1011238" y="3503613"/>
            <a:chExt cx="10152062" cy="2025650"/>
          </a:xfrm>
        </p:grpSpPr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A8E07A78-CC43-62C7-A06E-B6CB7EEAE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3503613"/>
              <a:ext cx="3721100" cy="20113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7E42A8C6-F327-1C59-3037-AAACDE4E4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3503613"/>
              <a:ext cx="3074988" cy="20113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C23A3473-F9E9-C0C8-D6D2-5CAA67DB6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325" y="3503613"/>
              <a:ext cx="3355975" cy="20113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Rectangle 62">
              <a:extLst>
                <a:ext uri="{FF2B5EF4-FFF2-40B4-BE49-F238E27FC236}">
                  <a16:creationId xmlns:a16="http://schemas.microsoft.com/office/drawing/2014/main" id="{A29DCFBE-B17A-7081-DAD1-09A0BDA05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3543301"/>
              <a:ext cx="32639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All participants need to stream in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63">
              <a:extLst>
                <a:ext uri="{FF2B5EF4-FFF2-40B4-BE49-F238E27FC236}">
                  <a16:creationId xmlns:a16="http://schemas.microsoft.com/office/drawing/2014/main" id="{999AB607-5696-5C77-452E-533A58FE2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3819526"/>
              <a:ext cx="474663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65">
              <a:extLst>
                <a:ext uri="{FF2B5EF4-FFF2-40B4-BE49-F238E27FC236}">
                  <a16:creationId xmlns:a16="http://schemas.microsoft.com/office/drawing/2014/main" id="{DCD27076-77AA-A50B-6A59-043BDA915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4850" y="3819526"/>
              <a:ext cx="6921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price.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9844EA82-CC73-06E8-D37C-F2113C550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7938" y="3819526"/>
              <a:ext cx="4540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PnL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67">
              <a:extLst>
                <a:ext uri="{FF2B5EF4-FFF2-40B4-BE49-F238E27FC236}">
                  <a16:creationId xmlns:a16="http://schemas.microsoft.com/office/drawing/2014/main" id="{510D3DB8-72BF-F01C-7FAB-B379B4876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5288" y="3819526"/>
              <a:ext cx="18176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is calculated from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68">
              <a:extLst>
                <a:ext uri="{FF2B5EF4-FFF2-40B4-BE49-F238E27FC236}">
                  <a16:creationId xmlns:a16="http://schemas.microsoft.com/office/drawing/2014/main" id="{B4A36DB9-ABCA-A907-FD8F-76E2EC8F6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4094163"/>
              <a:ext cx="20002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difference between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69">
              <a:extLst>
                <a:ext uri="{FF2B5EF4-FFF2-40B4-BE49-F238E27FC236}">
                  <a16:creationId xmlns:a16="http://schemas.microsoft.com/office/drawing/2014/main" id="{1D830ACD-7A14-48EB-BFE0-61CA18F15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6300" y="4094163"/>
              <a:ext cx="620713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mids.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70">
              <a:extLst>
                <a:ext uri="{FF2B5EF4-FFF2-40B4-BE49-F238E27FC236}">
                  <a16:creationId xmlns:a16="http://schemas.microsoft.com/office/drawing/2014/main" id="{2AD96841-36CB-A681-B68C-5154EAD6D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4368801"/>
              <a:ext cx="29591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Monthly process redistributes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71">
              <a:extLst>
                <a:ext uri="{FF2B5EF4-FFF2-40B4-BE49-F238E27FC236}">
                  <a16:creationId xmlns:a16="http://schemas.microsoft.com/office/drawing/2014/main" id="{A8939A51-9A68-0963-6A3D-E9B1901A7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4643438"/>
              <a:ext cx="5429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PnLs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72">
              <a:extLst>
                <a:ext uri="{FF2B5EF4-FFF2-40B4-BE49-F238E27FC236}">
                  <a16:creationId xmlns:a16="http://schemas.microsoft.com/office/drawing/2014/main" id="{5C6EE97D-28DE-0341-3097-D66400EB0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5650" y="4643438"/>
              <a:ext cx="2663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amongst parties to make it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73">
              <a:extLst>
                <a:ext uri="{FF2B5EF4-FFF2-40B4-BE49-F238E27FC236}">
                  <a16:creationId xmlns:a16="http://schemas.microsoft.com/office/drawing/2014/main" id="{D202721B-E8F5-D2A8-9E57-FE888F573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4914901"/>
              <a:ext cx="2992438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“fair”. May have speed bumps.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74">
              <a:extLst>
                <a:ext uri="{FF2B5EF4-FFF2-40B4-BE49-F238E27FC236}">
                  <a16:creationId xmlns:a16="http://schemas.microsoft.com/office/drawing/2014/main" id="{5C9FF3D1-5EC5-FF93-9311-704B79757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189538"/>
              <a:ext cx="8699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* BGC /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75">
              <a:extLst>
                <a:ext uri="{FF2B5EF4-FFF2-40B4-BE49-F238E27FC236}">
                  <a16:creationId xmlns:a16="http://schemas.microsoft.com/office/drawing/2014/main" id="{DD42A6C9-EBD1-0E69-D587-422AFF735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0288" y="5189538"/>
              <a:ext cx="10985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FastMatch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76">
              <a:extLst>
                <a:ext uri="{FF2B5EF4-FFF2-40B4-BE49-F238E27FC236}">
                  <a16:creationId xmlns:a16="http://schemas.microsoft.com/office/drawing/2014/main" id="{ACDDC988-8F9C-317E-740F-0B9A69BE3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7875" y="5189538"/>
              <a:ext cx="7715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/ 360T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77">
              <a:extLst>
                <a:ext uri="{FF2B5EF4-FFF2-40B4-BE49-F238E27FC236}">
                  <a16:creationId xmlns:a16="http://schemas.microsoft.com/office/drawing/2014/main" id="{283E01A9-8E14-F3FC-5B5E-FB47D1D3A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3543301"/>
              <a:ext cx="18224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There is an orderb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78">
              <a:extLst>
                <a:ext uri="{FF2B5EF4-FFF2-40B4-BE49-F238E27FC236}">
                  <a16:creationId xmlns:a16="http://schemas.microsoft.com/office/drawing/2014/main" id="{4419C473-C60D-9F3C-78B8-866585009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9863" y="3543301"/>
              <a:ext cx="4635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ook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9">
              <a:extLst>
                <a:ext uri="{FF2B5EF4-FFF2-40B4-BE49-F238E27FC236}">
                  <a16:creationId xmlns:a16="http://schemas.microsoft.com/office/drawing/2014/main" id="{C63747CE-7687-B70F-6A06-ADFB78CF3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4350" y="3543301"/>
              <a:ext cx="8604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, so not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80">
              <a:extLst>
                <a:ext uri="{FF2B5EF4-FFF2-40B4-BE49-F238E27FC236}">
                  <a16:creationId xmlns:a16="http://schemas.microsoft.com/office/drawing/2014/main" id="{F7E184D5-6E7E-E06C-AF1E-9015EF389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3819526"/>
              <a:ext cx="8667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an issue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81">
              <a:extLst>
                <a:ext uri="{FF2B5EF4-FFF2-40B4-BE49-F238E27FC236}">
                  <a16:creationId xmlns:a16="http://schemas.microsoft.com/office/drawing/2014/main" id="{FB85E114-DD80-3FE0-C542-85815214B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3543301"/>
              <a:ext cx="33083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How do you match on price if you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2">
              <a:extLst>
                <a:ext uri="{FF2B5EF4-FFF2-40B4-BE49-F238E27FC236}">
                  <a16:creationId xmlns:a16="http://schemas.microsoft.com/office/drawing/2014/main" id="{F638C853-2BB5-1424-F849-3B9592EEA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3" y="3819526"/>
              <a:ext cx="18288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can’t see the price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471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0819D-9A17-E68A-B472-7FB49100C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9D2167-7980-0DA8-1AF4-DF351A266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48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B2F5C-844A-7E2C-1E42-4DEF8E3FC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>
            <a:extLst>
              <a:ext uri="{FF2B5EF4-FFF2-40B4-BE49-F238E27FC236}">
                <a16:creationId xmlns:a16="http://schemas.microsoft.com/office/drawing/2014/main" id="{ECC306F0-C766-8ED5-ABEA-F5C8DD014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21" y="2118270"/>
            <a:ext cx="1747533" cy="17475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B56060-F52D-64A8-29B0-6CA89A2E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353" y="365126"/>
            <a:ext cx="10745294" cy="856964"/>
          </a:xfrm>
        </p:spPr>
        <p:txBody>
          <a:bodyPr>
            <a:normAutofit/>
          </a:bodyPr>
          <a:lstStyle/>
          <a:p>
            <a:r>
              <a:rPr lang="en-GB" dirty="0">
                <a:latin typeface="Arial Black" panose="020B0A04020102020204" pitchFamily="34" charset="0"/>
              </a:rPr>
              <a:t>What Makes a Market Maker Tick?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0E5BF4-22D0-896D-F7C7-58B3692D2DF4}"/>
              </a:ext>
            </a:extLst>
          </p:cNvPr>
          <p:cNvGrpSpPr/>
          <p:nvPr/>
        </p:nvGrpSpPr>
        <p:grpSpPr>
          <a:xfrm>
            <a:off x="2430646" y="2841182"/>
            <a:ext cx="9512340" cy="2181632"/>
            <a:chOff x="2487796" y="2434964"/>
            <a:chExt cx="9512340" cy="21816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662117D-E982-75AC-740A-516759F16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7796" y="2610888"/>
              <a:ext cx="1636224" cy="163622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1B1C7EF-D872-62FC-1D08-C4669AB61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504" y="2434964"/>
              <a:ext cx="2181632" cy="2181632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7154F17-33F0-58C5-3325-A9DEBDFE3A13}"/>
              </a:ext>
            </a:extLst>
          </p:cNvPr>
          <p:cNvGrpSpPr/>
          <p:nvPr/>
        </p:nvGrpSpPr>
        <p:grpSpPr>
          <a:xfrm>
            <a:off x="-103919" y="3022781"/>
            <a:ext cx="2534565" cy="1624874"/>
            <a:chOff x="-103919" y="3022781"/>
            <a:chExt cx="2534565" cy="162487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B7AA59D-8B65-74EF-CB71-CED59E2E6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3919" y="3022781"/>
              <a:ext cx="1624874" cy="1624874"/>
            </a:xfrm>
            <a:prstGeom prst="rect">
              <a:avLst/>
            </a:prstGeom>
          </p:spPr>
        </p:pic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6E935B9-60F0-DBE1-6576-3045CC2EAB0C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08518" y="3835218"/>
              <a:ext cx="1722128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E28F3BA-9574-C13F-C6CE-855D08CB092A}"/>
              </a:ext>
            </a:extLst>
          </p:cNvPr>
          <p:cNvGrpSpPr/>
          <p:nvPr/>
        </p:nvGrpSpPr>
        <p:grpSpPr>
          <a:xfrm>
            <a:off x="3248759" y="4464622"/>
            <a:ext cx="6772098" cy="2436241"/>
            <a:chOff x="1935451" y="4362166"/>
            <a:chExt cx="6772098" cy="243624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0CFD4DB-5573-3705-89E2-1B98AB1B3E42}"/>
                </a:ext>
              </a:extLst>
            </p:cNvPr>
            <p:cNvGrpSpPr/>
            <p:nvPr/>
          </p:nvGrpSpPr>
          <p:grpSpPr>
            <a:xfrm>
              <a:off x="4713059" y="4362166"/>
              <a:ext cx="3994490" cy="2436241"/>
              <a:chOff x="4713059" y="4362166"/>
              <a:chExt cx="3994490" cy="2436241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A3D6271A-05BC-D8A7-209B-08E98F8665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744" y="4545199"/>
                <a:ext cx="1220805" cy="1220805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4EDDC6D1-32AD-2A87-781F-D91A3614EB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713059" y="5577602"/>
                <a:ext cx="1220805" cy="1220805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F76EFF02-04DA-6710-6D48-C63156232A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2871" y="4362166"/>
                <a:ext cx="1550684" cy="1550684"/>
              </a:xfrm>
              <a:prstGeom prst="rect">
                <a:avLst/>
              </a:prstGeom>
            </p:spPr>
          </p:pic>
        </p:grp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5CB9FC08-2DEE-AED4-6EC6-3E3DB3F34C06}"/>
                </a:ext>
              </a:extLst>
            </p:cNvPr>
            <p:cNvCxnSpPr>
              <a:cxnSpLocks/>
              <a:stCxn id="38" idx="3"/>
              <a:endCxn id="19" idx="2"/>
            </p:cNvCxnSpPr>
            <p:nvPr/>
          </p:nvCxnSpPr>
          <p:spPr>
            <a:xfrm rot="10800000">
              <a:off x="1935451" y="4550875"/>
              <a:ext cx="2777609" cy="1637131"/>
            </a:xfrm>
            <a:prstGeom prst="bentConnector2">
              <a:avLst/>
            </a:prstGeom>
            <a:ln w="76200">
              <a:solidFill>
                <a:schemeClr val="accent5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59AC4A09-8CEE-3CAA-ADED-CAF6B4A53EDF}"/>
                </a:ext>
              </a:extLst>
            </p:cNvPr>
            <p:cNvCxnSpPr>
              <a:cxnSpLocks/>
              <a:stCxn id="36" idx="2"/>
              <a:endCxn id="38" idx="1"/>
            </p:cNvCxnSpPr>
            <p:nvPr/>
          </p:nvCxnSpPr>
          <p:spPr>
            <a:xfrm rot="5400000">
              <a:off x="6804506" y="4895363"/>
              <a:ext cx="422001" cy="2163283"/>
            </a:xfrm>
            <a:prstGeom prst="bentConnector2">
              <a:avLst/>
            </a:prstGeom>
            <a:ln w="76200">
              <a:solidFill>
                <a:schemeClr val="accent5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F7C0835B-DDB7-E012-53E7-8050C7C8556C}"/>
                </a:ext>
              </a:extLst>
            </p:cNvPr>
            <p:cNvCxnSpPr>
              <a:cxnSpLocks/>
              <a:stCxn id="40" idx="2"/>
              <a:endCxn id="38" idx="1"/>
            </p:cNvCxnSpPr>
            <p:nvPr/>
          </p:nvCxnSpPr>
          <p:spPr>
            <a:xfrm rot="5400000">
              <a:off x="6113462" y="5733253"/>
              <a:ext cx="275155" cy="634349"/>
            </a:xfrm>
            <a:prstGeom prst="bentConnector2">
              <a:avLst/>
            </a:prstGeom>
            <a:ln w="76200">
              <a:solidFill>
                <a:schemeClr val="accent5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5C7426-9ABE-C06F-CC5D-00292988098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066870" y="3877988"/>
            <a:ext cx="5694484" cy="54010"/>
          </a:xfrm>
          <a:prstGeom prst="straightConnector1">
            <a:avLst/>
          </a:prstGeom>
          <a:ln w="762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3AAB7A5-5044-9041-E840-ACBCEFF271E9}"/>
              </a:ext>
            </a:extLst>
          </p:cNvPr>
          <p:cNvGrpSpPr/>
          <p:nvPr/>
        </p:nvGrpSpPr>
        <p:grpSpPr>
          <a:xfrm>
            <a:off x="3248759" y="4372092"/>
            <a:ext cx="2804472" cy="1550684"/>
            <a:chOff x="1920702" y="4371859"/>
            <a:chExt cx="2804472" cy="155068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818DFCC-1B7E-4DB1-F5D6-EAB91EC9C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4490" y="4371859"/>
              <a:ext cx="1550684" cy="1550684"/>
            </a:xfrm>
            <a:prstGeom prst="rect">
              <a:avLst/>
            </a:prstGeom>
          </p:spPr>
        </p:pic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6B7246F9-6468-EDE3-2196-3516A41D4230}"/>
                </a:ext>
              </a:extLst>
            </p:cNvPr>
            <p:cNvCxnSpPr>
              <a:cxnSpLocks/>
              <a:stCxn id="29" idx="1"/>
              <a:endCxn id="19" idx="2"/>
            </p:cNvCxnSpPr>
            <p:nvPr/>
          </p:nvCxnSpPr>
          <p:spPr>
            <a:xfrm rot="10800000">
              <a:off x="1920702" y="4653097"/>
              <a:ext cx="1253789" cy="494104"/>
            </a:xfrm>
            <a:prstGeom prst="bentConnector2">
              <a:avLst/>
            </a:prstGeom>
            <a:ln w="76200">
              <a:solidFill>
                <a:schemeClr val="accent5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0503C9E-3798-7904-4357-0A90ADD345F4}"/>
              </a:ext>
            </a:extLst>
          </p:cNvPr>
          <p:cNvGrpSpPr/>
          <p:nvPr/>
        </p:nvGrpSpPr>
        <p:grpSpPr>
          <a:xfrm>
            <a:off x="708518" y="2841182"/>
            <a:ext cx="10143652" cy="994037"/>
            <a:chOff x="708518" y="2841182"/>
            <a:chExt cx="10143652" cy="994037"/>
          </a:xfrm>
        </p:grpSpPr>
        <p:cxnSp>
          <p:nvCxnSpPr>
            <p:cNvPr id="147" name="Connector: Elbow 146">
              <a:extLst>
                <a:ext uri="{FF2B5EF4-FFF2-40B4-BE49-F238E27FC236}">
                  <a16:creationId xmlns:a16="http://schemas.microsoft.com/office/drawing/2014/main" id="{530B393A-AFEA-69B6-CE5C-A2298FAB10D3}"/>
                </a:ext>
              </a:extLst>
            </p:cNvPr>
            <p:cNvCxnSpPr>
              <a:cxnSpLocks/>
              <a:stCxn id="21" idx="0"/>
              <a:endCxn id="19" idx="0"/>
            </p:cNvCxnSpPr>
            <p:nvPr/>
          </p:nvCxnSpPr>
          <p:spPr>
            <a:xfrm rot="16200000" flipH="1" flipV="1">
              <a:off x="6962502" y="-872562"/>
              <a:ext cx="175924" cy="7603412"/>
            </a:xfrm>
            <a:prstGeom prst="bentConnector3">
              <a:avLst>
                <a:gd name="adj1" fmla="val -912304"/>
              </a:avLst>
            </a:prstGeom>
            <a:ln w="76200">
              <a:solidFill>
                <a:schemeClr val="accent5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or: Elbow 150">
              <a:extLst>
                <a:ext uri="{FF2B5EF4-FFF2-40B4-BE49-F238E27FC236}">
                  <a16:creationId xmlns:a16="http://schemas.microsoft.com/office/drawing/2014/main" id="{4A977948-431C-8D67-E103-C687F6BAF5EC}"/>
                </a:ext>
              </a:extLst>
            </p:cNvPr>
            <p:cNvCxnSpPr>
              <a:cxnSpLocks/>
              <a:stCxn id="19" idx="1"/>
              <a:endCxn id="26" idx="0"/>
            </p:cNvCxnSpPr>
            <p:nvPr/>
          </p:nvCxnSpPr>
          <p:spPr>
            <a:xfrm rot="10800000">
              <a:off x="708518" y="3022782"/>
              <a:ext cx="1722128" cy="812437"/>
            </a:xfrm>
            <a:prstGeom prst="bentConnector4">
              <a:avLst>
                <a:gd name="adj1" fmla="val 26412"/>
                <a:gd name="adj2" fmla="val 200827"/>
              </a:avLst>
            </a:prstGeom>
            <a:ln w="7620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4B866379-38E1-4186-72CB-272863114032}"/>
              </a:ext>
            </a:extLst>
          </p:cNvPr>
          <p:cNvGrpSpPr/>
          <p:nvPr/>
        </p:nvGrpSpPr>
        <p:grpSpPr>
          <a:xfrm>
            <a:off x="1000224" y="3835218"/>
            <a:ext cx="1604654" cy="2916870"/>
            <a:chOff x="1000224" y="3835218"/>
            <a:chExt cx="1604654" cy="2916870"/>
          </a:xfrm>
        </p:grpSpPr>
        <p:cxnSp>
          <p:nvCxnSpPr>
            <p:cNvPr id="164" name="Connector: Elbow 163">
              <a:extLst>
                <a:ext uri="{FF2B5EF4-FFF2-40B4-BE49-F238E27FC236}">
                  <a16:creationId xmlns:a16="http://schemas.microsoft.com/office/drawing/2014/main" id="{ACA32DAD-02EE-88E5-C4BC-2FCF76FFDCC9}"/>
                </a:ext>
              </a:extLst>
            </p:cNvPr>
            <p:cNvCxnSpPr>
              <a:cxnSpLocks/>
              <a:stCxn id="19" idx="1"/>
              <a:endCxn id="169" idx="0"/>
            </p:cNvCxnSpPr>
            <p:nvPr/>
          </p:nvCxnSpPr>
          <p:spPr>
            <a:xfrm rot="10800000" flipV="1">
              <a:off x="1802552" y="3835218"/>
              <a:ext cx="628095" cy="1312216"/>
            </a:xfrm>
            <a:prstGeom prst="bentConnector2">
              <a:avLst/>
            </a:prstGeom>
            <a:ln w="7620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F47F03EA-EA01-C1BB-5892-934A87745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224" y="5147434"/>
              <a:ext cx="1604654" cy="1604654"/>
            </a:xfrm>
            <a:prstGeom prst="rect">
              <a:avLst/>
            </a:prstGeom>
          </p:spPr>
        </p:pic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D92D4A8-066D-1E25-97DD-730CC0C43784}"/>
              </a:ext>
            </a:extLst>
          </p:cNvPr>
          <p:cNvGrpSpPr/>
          <p:nvPr/>
        </p:nvGrpSpPr>
        <p:grpSpPr>
          <a:xfrm>
            <a:off x="3248758" y="2014778"/>
            <a:ext cx="6881971" cy="1371095"/>
            <a:chOff x="3248758" y="2014778"/>
            <a:chExt cx="6881971" cy="1371095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CFD9D94-AE84-131A-7C7D-0C4B26786B06}"/>
                </a:ext>
              </a:extLst>
            </p:cNvPr>
            <p:cNvGrpSpPr/>
            <p:nvPr/>
          </p:nvGrpSpPr>
          <p:grpSpPr>
            <a:xfrm>
              <a:off x="3248758" y="2014778"/>
              <a:ext cx="5355467" cy="1371095"/>
              <a:chOff x="1687802" y="2080830"/>
              <a:chExt cx="5355467" cy="1371095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39B75DFD-4E87-7884-2321-ED1643B0F25F}"/>
                  </a:ext>
                </a:extLst>
              </p:cNvPr>
              <p:cNvGrpSpPr/>
              <p:nvPr/>
            </p:nvGrpSpPr>
            <p:grpSpPr>
              <a:xfrm>
                <a:off x="4166919" y="2080831"/>
                <a:ext cx="2876350" cy="1371094"/>
                <a:chOff x="4166919" y="2080831"/>
                <a:chExt cx="2876350" cy="1371094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76CC7FC9-5D29-1FA0-9916-BEB0CBA85F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3424" y="2080831"/>
                  <a:ext cx="1349845" cy="1349845"/>
                </a:xfrm>
                <a:prstGeom prst="rect">
                  <a:avLst/>
                </a:prstGeom>
              </p:spPr>
            </p:pic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92C443BE-8D89-B350-1CFA-9ACD9895D8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66919" y="2102080"/>
                  <a:ext cx="1349845" cy="1349845"/>
                </a:xfrm>
                <a:prstGeom prst="rect">
                  <a:avLst/>
                </a:prstGeom>
              </p:spPr>
            </p:pic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97F1F54D-CCCD-A92F-F00B-73452E551790}"/>
                  </a:ext>
                </a:extLst>
              </p:cNvPr>
              <p:cNvCxnSpPr>
                <a:cxnSpLocks/>
                <a:stCxn id="33" idx="0"/>
                <a:endCxn id="19" idx="0"/>
              </p:cNvCxnSpPr>
              <p:nvPr/>
            </p:nvCxnSpPr>
            <p:spPr>
              <a:xfrm rot="16200000" flipH="1" flipV="1">
                <a:off x="2774283" y="1015599"/>
                <a:ext cx="981078" cy="3154040"/>
              </a:xfrm>
              <a:prstGeom prst="bentConnector3">
                <a:avLst>
                  <a:gd name="adj1" fmla="val -23301"/>
                </a:avLst>
              </a:prstGeom>
              <a:ln w="76200">
                <a:solidFill>
                  <a:schemeClr val="accent5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Elbow 62">
                <a:extLst>
                  <a:ext uri="{FF2B5EF4-FFF2-40B4-BE49-F238E27FC236}">
                    <a16:creationId xmlns:a16="http://schemas.microsoft.com/office/drawing/2014/main" id="{1176133F-F73B-047E-1A95-2D32FFF5E612}"/>
                  </a:ext>
                </a:extLst>
              </p:cNvPr>
              <p:cNvCxnSpPr>
                <a:cxnSpLocks/>
                <a:stCxn id="31" idx="0"/>
                <a:endCxn id="19" idx="0"/>
              </p:cNvCxnSpPr>
              <p:nvPr/>
            </p:nvCxnSpPr>
            <p:spPr>
              <a:xfrm rot="16200000" flipH="1" flipV="1">
                <a:off x="3526911" y="241721"/>
                <a:ext cx="1002327" cy="4680545"/>
              </a:xfrm>
              <a:prstGeom prst="bentConnector3">
                <a:avLst>
                  <a:gd name="adj1" fmla="val -38487"/>
                </a:avLst>
              </a:prstGeom>
              <a:ln w="76200">
                <a:solidFill>
                  <a:schemeClr val="accent5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6" name="Connector: Elbow 205">
              <a:extLst>
                <a:ext uri="{FF2B5EF4-FFF2-40B4-BE49-F238E27FC236}">
                  <a16:creationId xmlns:a16="http://schemas.microsoft.com/office/drawing/2014/main" id="{A55690DE-7F29-8FD6-D36B-F40D9898E4C6}"/>
                </a:ext>
              </a:extLst>
            </p:cNvPr>
            <p:cNvCxnSpPr>
              <a:cxnSpLocks/>
              <a:stCxn id="213" idx="0"/>
              <a:endCxn id="19" idx="0"/>
            </p:cNvCxnSpPr>
            <p:nvPr/>
          </p:nvCxnSpPr>
          <p:spPr>
            <a:xfrm rot="16200000" flipH="1" flipV="1">
              <a:off x="5879600" y="-559102"/>
              <a:ext cx="945366" cy="6207049"/>
            </a:xfrm>
            <a:prstGeom prst="bentConnector3">
              <a:avLst>
                <a:gd name="adj1" fmla="val -68009"/>
              </a:avLst>
            </a:prstGeom>
            <a:ln w="76200">
              <a:solidFill>
                <a:schemeClr val="accent5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4E67600F-032F-C035-EB64-458576593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884" y="2071740"/>
              <a:ext cx="1349845" cy="13103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327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D87FC-9B4D-A409-34A5-29F4CC709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F99FF1-1975-9B3E-9063-34E731F02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99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0BCB5-764C-5F4D-0EC7-D453A760D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03A2-B0D1-A7B5-9599-7A93C04AA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Sounds great! But How much?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89C66-329E-2C5A-C88B-E007F8DB2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348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EF2C4-3CED-CB1F-F1BF-D184B0170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BCC1-2386-4E7F-49F4-F4347D8A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That’s a bargain! Give me more!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C5C18-77C4-14B7-5585-A37B7D49A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777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588D4-EB93-A423-D26C-E45CF6932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15702-E3B6-D9C9-89FA-6766CE44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More! More!! MORE!!!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10F5C-7505-F94E-21D8-1E6A999F7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256005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9AA8A-AB06-299B-5D0F-0BFB93C31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3D30DE-3591-FB7C-57A7-FB4D38011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9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83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6B861-EBAD-FDEE-3C7C-4AC27613C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AE1FE81-64D6-A2FE-9883-5CD256157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F35C60-27DF-9BF1-F5E8-3A4CD672EE37}"/>
              </a:ext>
            </a:extLst>
          </p:cNvPr>
          <p:cNvSpPr txBox="1">
            <a:spLocks/>
          </p:cNvSpPr>
          <p:nvPr/>
        </p:nvSpPr>
        <p:spPr>
          <a:xfrm>
            <a:off x="838200" y="29950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You are open 24/5.5?</a:t>
            </a:r>
          </a:p>
        </p:txBody>
      </p:sp>
    </p:spTree>
    <p:extLst>
      <p:ext uri="{BB962C8B-B14F-4D97-AF65-F5344CB8AC3E}">
        <p14:creationId xmlns:p14="http://schemas.microsoft.com/office/powerpoint/2010/main" val="1062507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557FB-78F5-4B1E-6FB1-A87E3B9F9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F0A01505-8D2F-7E0E-684D-36433CCB0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8022F-B9F6-9642-B89A-0E140096D328}"/>
              </a:ext>
            </a:extLst>
          </p:cNvPr>
          <p:cNvSpPr txBox="1">
            <a:spLocks/>
          </p:cNvSpPr>
          <p:nvPr/>
        </p:nvSpPr>
        <p:spPr>
          <a:xfrm>
            <a:off x="838200" y="29950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Seriously? All day long?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4A9B4-114E-EDA0-8B46-EFA71D828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455" y="5287374"/>
            <a:ext cx="1165814" cy="116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0.00046 L -0.20586 -0.28866 C -0.24844 -0.35371 -0.31276 -0.3882 -0.38008 -0.3882 C -0.45678 -0.3882 -0.5181 -0.35371 -0.56081 -0.28866 L -0.76589 -0.00046 " pathEditMode="relative" rAng="0" ptsTypes="AAAAA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94" y="-1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14F83-EDCD-D210-85ED-E70FB9A0D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D43913D-6DFF-606A-0DA2-611F9AC84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927626-B2F8-AD8C-E7B0-34C4D847E02C}"/>
              </a:ext>
            </a:extLst>
          </p:cNvPr>
          <p:cNvSpPr txBox="1">
            <a:spLocks/>
          </p:cNvSpPr>
          <p:nvPr/>
        </p:nvSpPr>
        <p:spPr>
          <a:xfrm>
            <a:off x="838200" y="299501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rial Black" panose="020B0A04020102020204" pitchFamily="34" charset="0"/>
              </a:rPr>
              <a:t>How does &lt;</a:t>
            </a:r>
            <a:r>
              <a:rPr lang="en-GB" sz="4400" dirty="0" err="1">
                <a:latin typeface="Arial Black" panose="020B0A04020102020204" pitchFamily="34" charset="0"/>
              </a:rPr>
              <a:t>ANother</a:t>
            </a:r>
            <a:r>
              <a:rPr lang="en-GB" sz="4400" dirty="0">
                <a:latin typeface="Arial Black" panose="020B0A04020102020204" pitchFamily="34" charset="0"/>
              </a:rPr>
              <a:t>&gt; compare?</a:t>
            </a:r>
          </a:p>
        </p:txBody>
      </p:sp>
    </p:spTree>
    <p:extLst>
      <p:ext uri="{BB962C8B-B14F-4D97-AF65-F5344CB8AC3E}">
        <p14:creationId xmlns:p14="http://schemas.microsoft.com/office/powerpoint/2010/main" val="3928398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6C68B-5240-D667-4F35-611B95D7E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E838F1-5503-EBAB-8A63-7AF739873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33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D6DF5-4B35-7094-7820-9B8CEA517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CF3E-7D49-31BF-18BF-1E797D09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Currency Pair Triangle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D8A23-714A-B34B-B3AC-C79A7975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245615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B3927-714F-DB53-DC41-FE1D53572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872C-2C69-78D7-EE13-2A079820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NFP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D23AA-E4A4-E92D-8FA5-0DA80DB09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77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A1169-D538-5845-B55E-313CC0949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048C-B901-F392-D738-021B368A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Content Warning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CB9C2-4676-F9E5-2130-AA16E1A1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presentation is intended for mature audiences and contains Adult Content, as well as political, graphic, inappropriate, non-PC and potential offensive language.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contents may not be suitable for some, really most, let's be honest, all viewers.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Viewer discretion is expected. If you stay for this presentation, your discretion is implied.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270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D0413-1E13-A663-7381-35CBBEA84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DE18-EE97-F335-D4AF-33DBB37E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CNH vs CNY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B8562-EF84-89A0-9D48-E4CC16960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9C759B62-99EA-6A4D-53D3-13DBDCEB88D3}"/>
              </a:ext>
            </a:extLst>
          </p:cNvPr>
          <p:cNvSpPr/>
          <p:nvPr/>
        </p:nvSpPr>
        <p:spPr>
          <a:xfrm>
            <a:off x="838200" y="1222090"/>
            <a:ext cx="10515600" cy="4323304"/>
          </a:xfrm>
          <a:prstGeom prst="wedgeRoundRectCallout">
            <a:avLst>
              <a:gd name="adj1" fmla="val -20833"/>
              <a:gd name="adj2" fmla="val 64888"/>
              <a:gd name="adj3" fmla="val 1666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As Mainland China is still not completely open to international foreign exchange and capital markets, the two types of Renminbi still remain a reality to this day: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CNY is onshore RMB currency traded within Mainland China only.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CNH is offshore RMB currency traded outside of Mainland China.</a:t>
            </a:r>
          </a:p>
          <a:p>
            <a:endParaRPr lang="en-US" sz="2400" dirty="0"/>
          </a:p>
          <a:p>
            <a:r>
              <a:rPr lang="en-US" sz="2400" dirty="0"/>
              <a:t>NOTE:</a:t>
            </a:r>
          </a:p>
          <a:p>
            <a:r>
              <a:rPr lang="en-US" sz="2400" dirty="0"/>
              <a:t>- You CAN actually settle in CNY for international trades</a:t>
            </a:r>
          </a:p>
          <a:p>
            <a:r>
              <a:rPr lang="en-US" sz="2400" dirty="0"/>
              <a:t>- As of 2009, there is no limit on RMB trade settlements between China and Hong Kong.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94E24-796D-D166-C915-B0CB829C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10515599" cy="365125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https://www.dailyfx.com/forex/fundamental/article/special_report/2016/02/10/What-is-the-Chinese-Yuan-Everything-Traders-Should-Know.html</a:t>
            </a:r>
          </a:p>
        </p:txBody>
      </p:sp>
    </p:spTree>
    <p:extLst>
      <p:ext uri="{BB962C8B-B14F-4D97-AF65-F5344CB8AC3E}">
        <p14:creationId xmlns:p14="http://schemas.microsoft.com/office/powerpoint/2010/main" val="2403069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1106D-88D3-911A-5AC0-F8BE42D12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76BB-B1C2-B9B9-C249-3F3A2014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USDCNH vs USDCNY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BCB58-0A3E-7BFF-138F-38A314553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3611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539FF-7B62-566A-798C-AFF39A17E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890B-FC7B-CF3C-557B-54B1D535C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USDHKD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53E6D-A144-FA69-4DC6-242219AE8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892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C7E9F-356F-43F5-C9A6-CAC25AA12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8F82-8DBF-16CD-56D9-E15EF4AB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 err="1">
                <a:latin typeface="Arial Black" panose="020B0A04020102020204" pitchFamily="34" charset="0"/>
              </a:rPr>
              <a:t>Currenex</a:t>
            </a:r>
            <a:r>
              <a:rPr lang="en-GB" dirty="0">
                <a:latin typeface="Arial Black" panose="020B0A04020102020204" pitchFamily="34" charset="0"/>
              </a:rPr>
              <a:t> Stuck Orders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BE772-927C-FA00-C0DA-3DE56DBA6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814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9C620-A2D3-95CF-63F2-5CEF1D8EF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AD72-6F30-CBA0-D04F-DD82C9F8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Other bits and bobs…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4DB29-E5C3-6269-6612-D2CB906DA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>
            <a:normAutofit/>
          </a:bodyPr>
          <a:lstStyle/>
          <a:p>
            <a:r>
              <a:rPr lang="en-GB" dirty="0"/>
              <a:t>WYSINWYG</a:t>
            </a:r>
          </a:p>
          <a:p>
            <a:pPr lvl="1"/>
            <a:r>
              <a:rPr lang="en-GB" dirty="0"/>
              <a:t>Prices are different from / for everyone</a:t>
            </a:r>
          </a:p>
          <a:p>
            <a:r>
              <a:rPr lang="en-GB" dirty="0"/>
              <a:t>Last Look</a:t>
            </a:r>
          </a:p>
          <a:p>
            <a:pPr lvl="1"/>
            <a:r>
              <a:rPr lang="en-GB" dirty="0"/>
              <a:t>Too fast (</a:t>
            </a:r>
            <a:r>
              <a:rPr lang="en-GB" dirty="0" err="1"/>
              <a:t>eg</a:t>
            </a:r>
            <a:r>
              <a:rPr lang="en-GB" dirty="0"/>
              <a:t> too many orders per second)</a:t>
            </a:r>
          </a:p>
          <a:p>
            <a:pPr lvl="1"/>
            <a:r>
              <a:rPr lang="en-GB" dirty="0"/>
              <a:t>Too slow (</a:t>
            </a:r>
            <a:r>
              <a:rPr lang="en-GB" dirty="0" err="1"/>
              <a:t>eg</a:t>
            </a:r>
            <a:r>
              <a:rPr lang="en-GB" dirty="0"/>
              <a:t> absolute time, too many ticks behind)</a:t>
            </a:r>
          </a:p>
          <a:p>
            <a:pPr lvl="1"/>
            <a:r>
              <a:rPr lang="en-GB" dirty="0"/>
              <a:t>Too much Profit / Loss (</a:t>
            </a:r>
            <a:r>
              <a:rPr lang="en-GB" dirty="0" err="1"/>
              <a:t>eg</a:t>
            </a:r>
            <a:r>
              <a:rPr lang="en-GB" dirty="0"/>
              <a:t> market too volatile, price has moved too much)</a:t>
            </a:r>
          </a:p>
          <a:p>
            <a:r>
              <a:rPr lang="en-GB" dirty="0"/>
              <a:t>Claw back</a:t>
            </a:r>
          </a:p>
          <a:p>
            <a:pPr lvl="1"/>
            <a:r>
              <a:rPr lang="en-GB" dirty="0"/>
              <a:t>I lost too much on this trade – can I have some money back please?</a:t>
            </a:r>
          </a:p>
          <a:p>
            <a:r>
              <a:rPr lang="en-GB" dirty="0"/>
              <a:t>Price adjustment</a:t>
            </a:r>
          </a:p>
          <a:p>
            <a:pPr lvl="1"/>
            <a:r>
              <a:rPr lang="en-GB" dirty="0"/>
              <a:t>I was only joking about the price I gave you</a:t>
            </a:r>
          </a:p>
          <a:p>
            <a:r>
              <a:rPr lang="en-GB" dirty="0"/>
              <a:t>EFP (Gold you buy on an exchange is not pure enough)</a:t>
            </a:r>
          </a:p>
        </p:txBody>
      </p:sp>
    </p:spTree>
    <p:extLst>
      <p:ext uri="{BB962C8B-B14F-4D97-AF65-F5344CB8AC3E}">
        <p14:creationId xmlns:p14="http://schemas.microsoft.com/office/powerpoint/2010/main" val="218061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CFFBB4F-52DA-9B6D-5643-EB5730DFE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0"/>
            <a:ext cx="12192000" cy="68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97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0BC3A-3C65-630C-6E60-5F772452F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6D5A-0873-F6A8-C85A-6A57D6794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c = f($)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57AD11-3D3C-6E7A-5466-E61821FFB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800047"/>
              </p:ext>
            </p:extLst>
          </p:nvPr>
        </p:nvGraphicFramePr>
        <p:xfrm>
          <a:off x="2086203" y="1838585"/>
          <a:ext cx="8019594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17653">
                  <a:extLst>
                    <a:ext uri="{9D8B030D-6E8A-4147-A177-3AD203B41FA5}">
                      <a16:colId xmlns:a16="http://schemas.microsoft.com/office/drawing/2014/main" val="3710820437"/>
                    </a:ext>
                  </a:extLst>
                </a:gridCol>
                <a:gridCol w="2401941">
                  <a:extLst>
                    <a:ext uri="{9D8B030D-6E8A-4147-A177-3AD203B41FA5}">
                      <a16:colId xmlns:a16="http://schemas.microsoft.com/office/drawing/2014/main" val="3098294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End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Latency Round Trip </a:t>
                      </a:r>
                      <a:r>
                        <a:rPr lang="en-GB" dirty="0" err="1"/>
                        <a:t>ms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06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Chicago &lt;-&gt; New York (Cable)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14.1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76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Chicago &lt;-&gt; New York (Microwave)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8.2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73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London &lt;-&gt; New York (</a:t>
                      </a:r>
                      <a:r>
                        <a:rPr lang="en-GB" dirty="0" err="1"/>
                        <a:t>Hiberia</a:t>
                      </a:r>
                      <a:r>
                        <a:rPr lang="en-GB" dirty="0"/>
                        <a:t> Global Financial Network)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65.5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54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London &lt;-&gt; New York (</a:t>
                      </a:r>
                      <a:r>
                        <a:rPr lang="en-GB" dirty="0" err="1"/>
                        <a:t>Hiberia</a:t>
                      </a:r>
                      <a:r>
                        <a:rPr lang="en-GB" dirty="0"/>
                        <a:t> Express)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58.8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17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London &lt;-&gt; Tokyo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8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London &lt;-&gt; Tokyo (via Atlantic)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5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4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12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2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556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F7F3317-F56A-9E0C-B434-AF02D63FE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025"/>
            <a:ext cx="12192000" cy="671195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DA0F5524-465E-74F2-41C7-A6CD450590F7}"/>
              </a:ext>
            </a:extLst>
          </p:cNvPr>
          <p:cNvGrpSpPr/>
          <p:nvPr/>
        </p:nvGrpSpPr>
        <p:grpSpPr>
          <a:xfrm>
            <a:off x="2735616" y="1135136"/>
            <a:ext cx="7751297" cy="1591154"/>
            <a:chOff x="2764472" y="836011"/>
            <a:chExt cx="7751297" cy="159115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0AE8C58-0307-EF7C-D722-67AE0978F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472" y="836011"/>
              <a:ext cx="609785" cy="60978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89956B6-2264-8EA4-A7D0-67035A851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1511" y="1817380"/>
              <a:ext cx="609785" cy="60978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D777870-7A71-B0D0-5AB1-59324348E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45" y="1084789"/>
              <a:ext cx="609785" cy="60978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A7BE76B-4FFC-EB34-B8D2-2BF86CDC4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5984" y="1667380"/>
              <a:ext cx="609785" cy="609785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7553DC7-1B09-CAA6-61A3-F6E12636B72B}"/>
              </a:ext>
            </a:extLst>
          </p:cNvPr>
          <p:cNvGrpSpPr/>
          <p:nvPr/>
        </p:nvGrpSpPr>
        <p:grpSpPr>
          <a:xfrm>
            <a:off x="1904247" y="654452"/>
            <a:ext cx="9421958" cy="1956071"/>
            <a:chOff x="1933103" y="581887"/>
            <a:chExt cx="9421958" cy="1956071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0D7893F-2D1C-B4FB-09FE-C07A143D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3103" y="725220"/>
              <a:ext cx="831369" cy="83136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E61409D-1D7B-E299-3620-A0E1F9381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2421" y="581887"/>
              <a:ext cx="831369" cy="83136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E000D34-9CE3-9A74-F3F8-AF9FDCEC7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678" y="1556589"/>
              <a:ext cx="831369" cy="83136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3BD4803-1061-1D52-0327-9CAE9806E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3692" y="1706589"/>
              <a:ext cx="831369" cy="831369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BA3A3D2-D211-AB54-C829-3C4471D02F95}"/>
              </a:ext>
            </a:extLst>
          </p:cNvPr>
          <p:cNvGrpSpPr/>
          <p:nvPr/>
        </p:nvGrpSpPr>
        <p:grpSpPr>
          <a:xfrm>
            <a:off x="3048431" y="1538126"/>
            <a:ext cx="7141512" cy="1185035"/>
            <a:chOff x="3040509" y="1541255"/>
            <a:chExt cx="7141512" cy="118503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63B5264-CA6E-17D9-EA99-7E9C0DC83746}"/>
                </a:ext>
              </a:extLst>
            </p:cNvPr>
            <p:cNvCxnSpPr>
              <a:stCxn id="42" idx="2"/>
              <a:endCxn id="43" idx="0"/>
            </p:cNvCxnSpPr>
            <p:nvPr/>
          </p:nvCxnSpPr>
          <p:spPr>
            <a:xfrm>
              <a:off x="3040509" y="1744921"/>
              <a:ext cx="227039" cy="37158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888FC71C-7DA0-3B0D-C7DE-4F120837D7BF}"/>
                </a:ext>
              </a:extLst>
            </p:cNvPr>
            <p:cNvCxnSpPr>
              <a:cxnSpLocks/>
              <a:stCxn id="43" idx="2"/>
              <a:endCxn id="44" idx="1"/>
            </p:cNvCxnSpPr>
            <p:nvPr/>
          </p:nvCxnSpPr>
          <p:spPr>
            <a:xfrm rot="5400000" flipH="1" flipV="1">
              <a:off x="3410576" y="1545778"/>
              <a:ext cx="1037483" cy="1323541"/>
            </a:xfrm>
            <a:prstGeom prst="curvedConnector4">
              <a:avLst>
                <a:gd name="adj1" fmla="val -22034"/>
                <a:gd name="adj2" fmla="val 61518"/>
              </a:avLst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AD7224A1-8B23-7ACC-4D37-D4AACAE8C169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rot="16200000" flipV="1">
              <a:off x="7478823" y="-736694"/>
              <a:ext cx="425250" cy="4981147"/>
            </a:xfrm>
            <a:prstGeom prst="curvedConnector2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B8A658B-743E-581E-06B9-88F7D641D18F}"/>
              </a:ext>
            </a:extLst>
          </p:cNvPr>
          <p:cNvGrpSpPr/>
          <p:nvPr/>
        </p:nvGrpSpPr>
        <p:grpSpPr>
          <a:xfrm>
            <a:off x="2735615" y="1440028"/>
            <a:ext cx="7446406" cy="1136263"/>
            <a:chOff x="2735615" y="1440028"/>
            <a:chExt cx="7446406" cy="1136263"/>
          </a:xfrm>
        </p:grpSpPr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1C4019E7-4088-D06E-5D80-F3CAA451CFD7}"/>
                </a:ext>
              </a:extLst>
            </p:cNvPr>
            <p:cNvCxnSpPr>
              <a:cxnSpLocks/>
              <a:stCxn id="42" idx="1"/>
              <a:endCxn id="43" idx="1"/>
            </p:cNvCxnSpPr>
            <p:nvPr/>
          </p:nvCxnSpPr>
          <p:spPr>
            <a:xfrm rot="10800000" flipH="1" flipV="1">
              <a:off x="2735615" y="1440028"/>
              <a:ext cx="227039" cy="981369"/>
            </a:xfrm>
            <a:prstGeom prst="curvedConnector3">
              <a:avLst>
                <a:gd name="adj1" fmla="val -100688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83A16004-D87A-8676-F3DE-84F932545B98}"/>
                </a:ext>
              </a:extLst>
            </p:cNvPr>
            <p:cNvCxnSpPr>
              <a:cxnSpLocks/>
              <a:stCxn id="43" idx="1"/>
              <a:endCxn id="44" idx="2"/>
            </p:cNvCxnSpPr>
            <p:nvPr/>
          </p:nvCxnSpPr>
          <p:spPr>
            <a:xfrm rot="10800000" flipH="1">
              <a:off x="2962654" y="1993700"/>
              <a:ext cx="1933327" cy="427699"/>
            </a:xfrm>
            <a:prstGeom prst="curvedConnector4">
              <a:avLst>
                <a:gd name="adj1" fmla="val -8685"/>
                <a:gd name="adj2" fmla="val -189642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058D11DB-05D7-D17A-AE3A-C9C28B9A9A40}"/>
                </a:ext>
              </a:extLst>
            </p:cNvPr>
            <p:cNvCxnSpPr>
              <a:cxnSpLocks/>
              <a:stCxn id="45" idx="2"/>
              <a:endCxn id="44" idx="2"/>
            </p:cNvCxnSpPr>
            <p:nvPr/>
          </p:nvCxnSpPr>
          <p:spPr>
            <a:xfrm rot="5400000" flipH="1">
              <a:off x="7247706" y="-358024"/>
              <a:ext cx="582591" cy="5286039"/>
            </a:xfrm>
            <a:prstGeom prst="curvedConnector3">
              <a:avLst>
                <a:gd name="adj1" fmla="val -39239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166469-B834-1831-62E1-7DC5732EB15B}"/>
              </a:ext>
            </a:extLst>
          </p:cNvPr>
          <p:cNvGrpSpPr/>
          <p:nvPr/>
        </p:nvGrpSpPr>
        <p:grpSpPr>
          <a:xfrm>
            <a:off x="2543710" y="1301155"/>
            <a:ext cx="6329010" cy="751237"/>
            <a:chOff x="2543710" y="1301155"/>
            <a:chExt cx="6329010" cy="75123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A1636A1-5EAD-4D90-87C8-D07D631298B3}"/>
                </a:ext>
              </a:extLst>
            </p:cNvPr>
            <p:cNvSpPr txBox="1"/>
            <p:nvPr/>
          </p:nvSpPr>
          <p:spPr>
            <a:xfrm>
              <a:off x="2543710" y="1683060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00B050"/>
                  </a:solidFill>
                </a:rPr>
                <a:t>4ms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BB514D1-7889-D62D-35E8-68E6B4619263}"/>
                </a:ext>
              </a:extLst>
            </p:cNvPr>
            <p:cNvSpPr txBox="1"/>
            <p:nvPr/>
          </p:nvSpPr>
          <p:spPr>
            <a:xfrm>
              <a:off x="3913235" y="135298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00B050"/>
                  </a:solidFill>
                </a:rPr>
                <a:t>29ms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1764691-7959-05B1-5973-AC300D20A249}"/>
                </a:ext>
              </a:extLst>
            </p:cNvPr>
            <p:cNvSpPr txBox="1"/>
            <p:nvPr/>
          </p:nvSpPr>
          <p:spPr>
            <a:xfrm>
              <a:off x="8062883" y="1301155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00B050"/>
                  </a:solidFill>
                </a:rPr>
                <a:t>115ms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8210F0-EAB4-4B60-5728-79A5503E418C}"/>
              </a:ext>
            </a:extLst>
          </p:cNvPr>
          <p:cNvGrpSpPr/>
          <p:nvPr/>
        </p:nvGrpSpPr>
        <p:grpSpPr>
          <a:xfrm>
            <a:off x="1949184" y="1931028"/>
            <a:ext cx="7730779" cy="1724593"/>
            <a:chOff x="1949184" y="1931028"/>
            <a:chExt cx="7730779" cy="172459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398A709-1574-AC75-B641-03DE11255751}"/>
                </a:ext>
              </a:extLst>
            </p:cNvPr>
            <p:cNvSpPr txBox="1"/>
            <p:nvPr/>
          </p:nvSpPr>
          <p:spPr>
            <a:xfrm>
              <a:off x="8870126" y="2713951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</a:rPr>
                <a:t>115ms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ABEC6FB-C112-AF47-AC8A-06D3E604937B}"/>
                </a:ext>
              </a:extLst>
            </p:cNvPr>
            <p:cNvSpPr txBox="1"/>
            <p:nvPr/>
          </p:nvSpPr>
          <p:spPr>
            <a:xfrm>
              <a:off x="3475455" y="3286289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</a:rPr>
                <a:t>32.5ms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27EF15A-7128-F178-EB9B-703884D5ECEA}"/>
                </a:ext>
              </a:extLst>
            </p:cNvPr>
            <p:cNvSpPr txBox="1"/>
            <p:nvPr/>
          </p:nvSpPr>
          <p:spPr>
            <a:xfrm>
              <a:off x="1949184" y="1931028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</a:rPr>
                <a:t>7ms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452B7F-E9DE-B052-5592-16665356C3C0}"/>
              </a:ext>
            </a:extLst>
          </p:cNvPr>
          <p:cNvGrpSpPr/>
          <p:nvPr/>
        </p:nvGrpSpPr>
        <p:grpSpPr>
          <a:xfrm>
            <a:off x="4750161" y="403632"/>
            <a:ext cx="1969448" cy="2854578"/>
            <a:chOff x="4750161" y="403632"/>
            <a:chExt cx="1969448" cy="285457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C849CFB-7531-E519-E909-52DD61BDD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9772" y="403632"/>
              <a:ext cx="809837" cy="80983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454FA6B-F1D2-4A0A-A112-66605F759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161" y="2448373"/>
              <a:ext cx="809837" cy="809837"/>
            </a:xfrm>
            <a:prstGeom prst="rect">
              <a:avLst/>
            </a:prstGeom>
          </p:spPr>
        </p:pic>
      </p:grpSp>
      <p:sp>
        <p:nvSpPr>
          <p:cNvPr id="8" name="Arc 7">
            <a:extLst>
              <a:ext uri="{FF2B5EF4-FFF2-40B4-BE49-F238E27FC236}">
                <a16:creationId xmlns:a16="http://schemas.microsoft.com/office/drawing/2014/main" id="{FFD5B9F3-71B9-FD22-5868-3152111854B5}"/>
              </a:ext>
            </a:extLst>
          </p:cNvPr>
          <p:cNvSpPr/>
          <p:nvPr/>
        </p:nvSpPr>
        <p:spPr>
          <a:xfrm>
            <a:off x="10318419" y="1841801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85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824EF-2C20-536E-7C75-45B662495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237BF4BD-8064-5BAE-9011-33D1DF160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025"/>
            <a:ext cx="12192000" cy="671195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03773A6D-972C-3D89-D55F-53B832B7744C}"/>
              </a:ext>
            </a:extLst>
          </p:cNvPr>
          <p:cNvGrpSpPr/>
          <p:nvPr/>
        </p:nvGrpSpPr>
        <p:grpSpPr>
          <a:xfrm>
            <a:off x="2735616" y="1135136"/>
            <a:ext cx="7751297" cy="1591154"/>
            <a:chOff x="2764472" y="836011"/>
            <a:chExt cx="7751297" cy="159115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BE1F3C9-6E71-7CCD-0986-FA9759E43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472" y="836011"/>
              <a:ext cx="609785" cy="60978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5AC18FD-AD85-A362-32EF-F239AC2FA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1511" y="1817380"/>
              <a:ext cx="609785" cy="60978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7F7A53B-6894-4520-ABA6-5BD210F97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45" y="1084789"/>
              <a:ext cx="609785" cy="60978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B051999-DF7E-FF39-FFD0-46079167B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5984" y="1667380"/>
              <a:ext cx="609785" cy="609785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BBC9F90-02B8-13F6-E160-E61C854C1FF7}"/>
              </a:ext>
            </a:extLst>
          </p:cNvPr>
          <p:cNvGrpSpPr/>
          <p:nvPr/>
        </p:nvGrpSpPr>
        <p:grpSpPr>
          <a:xfrm>
            <a:off x="1904247" y="654452"/>
            <a:ext cx="9421958" cy="1956071"/>
            <a:chOff x="1933103" y="581887"/>
            <a:chExt cx="9421958" cy="1956071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E8D0048-EC9D-1B1A-B6BC-B58AAABA0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3103" y="725220"/>
              <a:ext cx="831369" cy="83136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5A62185-023D-C34B-C467-755C37EB5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2421" y="581887"/>
              <a:ext cx="831369" cy="83136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3C0B012-54B2-63FA-B402-C87E31082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678" y="1556589"/>
              <a:ext cx="831369" cy="83136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BF4BFA1-90D8-872B-C9CF-3FFF9DC4F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3692" y="1706589"/>
              <a:ext cx="831369" cy="831369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DFE5FD1-EBA7-AF6A-2468-13A64175F96F}"/>
              </a:ext>
            </a:extLst>
          </p:cNvPr>
          <p:cNvGrpSpPr/>
          <p:nvPr/>
        </p:nvGrpSpPr>
        <p:grpSpPr>
          <a:xfrm>
            <a:off x="3048431" y="1538126"/>
            <a:ext cx="7141512" cy="1185035"/>
            <a:chOff x="3040509" y="1541255"/>
            <a:chExt cx="7141512" cy="118503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976D924-3689-E7EB-7E80-84EFEFD586B7}"/>
                </a:ext>
              </a:extLst>
            </p:cNvPr>
            <p:cNvCxnSpPr>
              <a:stCxn id="42" idx="2"/>
              <a:endCxn id="43" idx="0"/>
            </p:cNvCxnSpPr>
            <p:nvPr/>
          </p:nvCxnSpPr>
          <p:spPr>
            <a:xfrm>
              <a:off x="3040509" y="1744921"/>
              <a:ext cx="227039" cy="37158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72DADE5D-1AE8-F64C-81A3-06AB7716ADE3}"/>
                </a:ext>
              </a:extLst>
            </p:cNvPr>
            <p:cNvCxnSpPr>
              <a:cxnSpLocks/>
              <a:stCxn id="43" idx="2"/>
              <a:endCxn id="44" idx="1"/>
            </p:cNvCxnSpPr>
            <p:nvPr/>
          </p:nvCxnSpPr>
          <p:spPr>
            <a:xfrm rot="5400000" flipH="1" flipV="1">
              <a:off x="3410576" y="1545778"/>
              <a:ext cx="1037483" cy="1323541"/>
            </a:xfrm>
            <a:prstGeom prst="curvedConnector4">
              <a:avLst>
                <a:gd name="adj1" fmla="val -22034"/>
                <a:gd name="adj2" fmla="val 61518"/>
              </a:avLst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B00215D2-19A1-6AAB-EB49-C5AB66DA73B1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rot="16200000" flipV="1">
              <a:off x="7478823" y="-736694"/>
              <a:ext cx="425250" cy="4981147"/>
            </a:xfrm>
            <a:prstGeom prst="curvedConnector2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E88B1D6-AAD4-2C9A-4ECD-E2DE8FF8E30F}"/>
              </a:ext>
            </a:extLst>
          </p:cNvPr>
          <p:cNvGrpSpPr/>
          <p:nvPr/>
        </p:nvGrpSpPr>
        <p:grpSpPr>
          <a:xfrm>
            <a:off x="2735615" y="1440028"/>
            <a:ext cx="7446406" cy="1136263"/>
            <a:chOff x="2735615" y="1440028"/>
            <a:chExt cx="7446406" cy="1136263"/>
          </a:xfrm>
        </p:grpSpPr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83C5C9D4-0A68-84FA-678F-1F14740C800C}"/>
                </a:ext>
              </a:extLst>
            </p:cNvPr>
            <p:cNvCxnSpPr>
              <a:cxnSpLocks/>
              <a:stCxn id="42" idx="1"/>
              <a:endCxn id="43" idx="1"/>
            </p:cNvCxnSpPr>
            <p:nvPr/>
          </p:nvCxnSpPr>
          <p:spPr>
            <a:xfrm rot="10800000" flipH="1" flipV="1">
              <a:off x="2735615" y="1440028"/>
              <a:ext cx="227039" cy="981369"/>
            </a:xfrm>
            <a:prstGeom prst="curvedConnector3">
              <a:avLst>
                <a:gd name="adj1" fmla="val -100688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0E6C869C-E41F-AAE9-CA9B-3FDF47A06720}"/>
                </a:ext>
              </a:extLst>
            </p:cNvPr>
            <p:cNvCxnSpPr>
              <a:cxnSpLocks/>
              <a:stCxn id="43" idx="1"/>
              <a:endCxn id="44" idx="2"/>
            </p:cNvCxnSpPr>
            <p:nvPr/>
          </p:nvCxnSpPr>
          <p:spPr>
            <a:xfrm rot="10800000" flipH="1">
              <a:off x="2962654" y="1993700"/>
              <a:ext cx="1933327" cy="427699"/>
            </a:xfrm>
            <a:prstGeom prst="curvedConnector4">
              <a:avLst>
                <a:gd name="adj1" fmla="val -8685"/>
                <a:gd name="adj2" fmla="val -189642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BBC0B154-05F1-246D-9F91-621C8FC7E73B}"/>
                </a:ext>
              </a:extLst>
            </p:cNvPr>
            <p:cNvCxnSpPr>
              <a:cxnSpLocks/>
              <a:stCxn id="45" idx="2"/>
              <a:endCxn id="44" idx="2"/>
            </p:cNvCxnSpPr>
            <p:nvPr/>
          </p:nvCxnSpPr>
          <p:spPr>
            <a:xfrm rot="5400000" flipH="1">
              <a:off x="7247706" y="-358024"/>
              <a:ext cx="582591" cy="5286039"/>
            </a:xfrm>
            <a:prstGeom prst="curvedConnector3">
              <a:avLst>
                <a:gd name="adj1" fmla="val -39239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E15CA5B-79EA-FA54-DBF9-17A676D1DCF7}"/>
              </a:ext>
            </a:extLst>
          </p:cNvPr>
          <p:cNvGrpSpPr/>
          <p:nvPr/>
        </p:nvGrpSpPr>
        <p:grpSpPr>
          <a:xfrm>
            <a:off x="4750161" y="403632"/>
            <a:ext cx="1969448" cy="2854578"/>
            <a:chOff x="4750161" y="403632"/>
            <a:chExt cx="1969448" cy="285457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F3EBD3C-9C54-1FFD-B647-37953127F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9772" y="403632"/>
              <a:ext cx="809837" cy="80983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930E3F-EC14-FB73-FA92-093F77A6E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161" y="2448373"/>
              <a:ext cx="809837" cy="809837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370A2C-7061-5B3D-A890-AED693CBB065}"/>
              </a:ext>
            </a:extLst>
          </p:cNvPr>
          <p:cNvGrpSpPr/>
          <p:nvPr/>
        </p:nvGrpSpPr>
        <p:grpSpPr>
          <a:xfrm>
            <a:off x="2607550" y="69518"/>
            <a:ext cx="8610113" cy="2965539"/>
            <a:chOff x="2607550" y="69518"/>
            <a:chExt cx="8610113" cy="2965539"/>
          </a:xfrm>
          <a:noFill/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964AB62-7502-6D17-4015-99A3DECB1431}"/>
                </a:ext>
              </a:extLst>
            </p:cNvPr>
            <p:cNvSpPr/>
            <p:nvPr/>
          </p:nvSpPr>
          <p:spPr>
            <a:xfrm>
              <a:off x="10249923" y="2712520"/>
              <a:ext cx="967740" cy="322537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tx1"/>
                  </a:solidFill>
                </a:rPr>
                <a:t>AUDJPY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DA51A27-FF2F-728A-3EC5-4862FFA386C4}"/>
                </a:ext>
              </a:extLst>
            </p:cNvPr>
            <p:cNvSpPr/>
            <p:nvPr/>
          </p:nvSpPr>
          <p:spPr>
            <a:xfrm>
              <a:off x="2607550" y="549961"/>
              <a:ext cx="967740" cy="322537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tx1"/>
                  </a:solidFill>
                </a:rPr>
                <a:t>USDJPY</a:t>
              </a:r>
            </a:p>
          </p:txBody>
        </p:sp>
        <p:sp>
          <p:nvSpPr>
            <p:cNvPr id="13" name="Explosion: 8 Points 12">
              <a:extLst>
                <a:ext uri="{FF2B5EF4-FFF2-40B4-BE49-F238E27FC236}">
                  <a16:creationId xmlns:a16="http://schemas.microsoft.com/office/drawing/2014/main" id="{0B3893E8-87FA-F4F8-93B3-E7A2A0022707}"/>
                </a:ext>
              </a:extLst>
            </p:cNvPr>
            <p:cNvSpPr/>
            <p:nvPr/>
          </p:nvSpPr>
          <p:spPr>
            <a:xfrm>
              <a:off x="3844758" y="69518"/>
              <a:ext cx="1885138" cy="914400"/>
            </a:xfrm>
            <a:prstGeom prst="irregularSeal1">
              <a:avLst/>
            </a:prstGeom>
            <a:solidFill>
              <a:schemeClr val="accent3"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b="1" dirty="0">
                  <a:solidFill>
                    <a:schemeClr val="tx1"/>
                  </a:solidFill>
                </a:rPr>
                <a:t>AUDUSD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9DBE724-823F-C16D-FAAD-B6C7DA02F5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972" y="4875356"/>
            <a:ext cx="1854546" cy="1854546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AC09E079-F052-B268-EB9E-1561D88E48CC}"/>
              </a:ext>
            </a:extLst>
          </p:cNvPr>
          <p:cNvSpPr/>
          <p:nvPr/>
        </p:nvSpPr>
        <p:spPr>
          <a:xfrm>
            <a:off x="2478225" y="1493503"/>
            <a:ext cx="453358" cy="425251"/>
          </a:xfrm>
          <a:prstGeom prst="ellipse">
            <a:avLst/>
          </a:prstGeom>
          <a:solidFill>
            <a:srgbClr val="FF7C8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UJ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6C269C3-0605-CAB9-C1B1-4E0886CC6EAE}"/>
              </a:ext>
            </a:extLst>
          </p:cNvPr>
          <p:cNvSpPr/>
          <p:nvPr/>
        </p:nvSpPr>
        <p:spPr>
          <a:xfrm>
            <a:off x="3175010" y="1485821"/>
            <a:ext cx="453358" cy="425251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UJ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755F5A9-3C14-F2E7-5DAC-DB4D7F94178F}"/>
              </a:ext>
            </a:extLst>
          </p:cNvPr>
          <p:cNvSpPr/>
          <p:nvPr/>
        </p:nvSpPr>
        <p:spPr>
          <a:xfrm>
            <a:off x="2474694" y="1489663"/>
            <a:ext cx="453358" cy="425251"/>
          </a:xfrm>
          <a:prstGeom prst="ellipse">
            <a:avLst/>
          </a:prstGeom>
          <a:solidFill>
            <a:srgbClr val="FF7C8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UJ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67369B-BC3F-9987-2106-7060FD1CA420}"/>
              </a:ext>
            </a:extLst>
          </p:cNvPr>
          <p:cNvSpPr/>
          <p:nvPr/>
        </p:nvSpPr>
        <p:spPr>
          <a:xfrm>
            <a:off x="3171479" y="1481981"/>
            <a:ext cx="453358" cy="425251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UJ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1770615-9E22-A2E3-EA2D-38CCB5739BFA}"/>
              </a:ext>
            </a:extLst>
          </p:cNvPr>
          <p:cNvSpPr/>
          <p:nvPr/>
        </p:nvSpPr>
        <p:spPr>
          <a:xfrm>
            <a:off x="9955341" y="1550756"/>
            <a:ext cx="453358" cy="425251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AJ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FEE9EE6-021D-BD0F-CF4E-9668A5384135}"/>
              </a:ext>
            </a:extLst>
          </p:cNvPr>
          <p:cNvSpPr/>
          <p:nvPr/>
        </p:nvSpPr>
        <p:spPr>
          <a:xfrm>
            <a:off x="9955341" y="2593906"/>
            <a:ext cx="453358" cy="425251"/>
          </a:xfrm>
          <a:prstGeom prst="ellipse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AJ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05D6DF6-653D-8CB1-A6BC-654FAA215EEB}"/>
              </a:ext>
            </a:extLst>
          </p:cNvPr>
          <p:cNvSpPr/>
          <p:nvPr/>
        </p:nvSpPr>
        <p:spPr>
          <a:xfrm>
            <a:off x="9955341" y="1550756"/>
            <a:ext cx="453358" cy="425251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AJ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4DD11C3-F074-88BF-A2C2-5C62268E7C44}"/>
              </a:ext>
            </a:extLst>
          </p:cNvPr>
          <p:cNvSpPr/>
          <p:nvPr/>
        </p:nvSpPr>
        <p:spPr>
          <a:xfrm>
            <a:off x="9955341" y="2593906"/>
            <a:ext cx="453358" cy="425251"/>
          </a:xfrm>
          <a:prstGeom prst="ellipse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AJ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C9C533B-A39E-295C-230F-933FC92FA286}"/>
              </a:ext>
            </a:extLst>
          </p:cNvPr>
          <p:cNvSpPr/>
          <p:nvPr/>
        </p:nvSpPr>
        <p:spPr>
          <a:xfrm>
            <a:off x="9955341" y="1550756"/>
            <a:ext cx="453358" cy="425251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AJ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62538BE-4A7E-C540-002C-30022A3641F0}"/>
              </a:ext>
            </a:extLst>
          </p:cNvPr>
          <p:cNvSpPr/>
          <p:nvPr/>
        </p:nvSpPr>
        <p:spPr>
          <a:xfrm>
            <a:off x="9955341" y="2593906"/>
            <a:ext cx="453358" cy="425251"/>
          </a:xfrm>
          <a:prstGeom prst="ellipse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AJ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AF78140-C345-25A1-AEA1-75461A03A680}"/>
              </a:ext>
            </a:extLst>
          </p:cNvPr>
          <p:cNvSpPr/>
          <p:nvPr/>
        </p:nvSpPr>
        <p:spPr>
          <a:xfrm>
            <a:off x="9955341" y="1550756"/>
            <a:ext cx="453358" cy="425251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AJ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13C3AA9-0356-9363-1531-3841DB22A609}"/>
              </a:ext>
            </a:extLst>
          </p:cNvPr>
          <p:cNvSpPr/>
          <p:nvPr/>
        </p:nvSpPr>
        <p:spPr>
          <a:xfrm>
            <a:off x="9955341" y="2593906"/>
            <a:ext cx="453358" cy="425251"/>
          </a:xfrm>
          <a:prstGeom prst="ellipse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AJ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69318B9-BEC7-2D26-4F41-40E1FF18D04A}"/>
              </a:ext>
            </a:extLst>
          </p:cNvPr>
          <p:cNvSpPr/>
          <p:nvPr/>
        </p:nvSpPr>
        <p:spPr>
          <a:xfrm>
            <a:off x="2476460" y="1494063"/>
            <a:ext cx="453358" cy="425251"/>
          </a:xfrm>
          <a:prstGeom prst="ellipse">
            <a:avLst/>
          </a:prstGeom>
          <a:solidFill>
            <a:srgbClr val="FF7C8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UJ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96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6 L 3.75E-6 0.00024 C 3.75E-6 0.00371 3.75E-6 0.00741 -0.00026 0.01111 C -0.00052 0.01412 -0.00131 0.01667 -0.00157 0.01968 C -0.00183 0.02338 -0.00196 0.02709 -0.00209 0.03079 C -0.00196 0.04861 -0.00209 0.06621 -0.00157 0.08403 C -0.00144 0.08565 -0.00052 0.08681 -0.00026 0.08843 C 0.00299 0.1044 -0.00196 0.08542 0.0026 0.09977 C 0.00299 0.10093 0.00312 0.10232 0.00351 0.10371 C 0.00416 0.10533 0.00507 0.10695 0.00573 0.10857 C 0.00833 0.11551 0.00716 0.11436 0.00976 0.11991 C 0.01276 0.12593 0.01054 0.12061 0.01393 0.12593 C 0.01536 0.12824 0.01666 0.13079 0.01797 0.13334 C 0.01862 0.13449 0.01914 0.13588 0.01992 0.13658 C 0.0207 0.1375 0.02148 0.13866 0.02239 0.13959 C 0.02382 0.14074 0.025 0.14074 0.02656 0.14121 C 0.02721 0.14144 0.02773 0.14236 0.02838 0.14236 C 0.03229 0.14236 0.03619 0.14283 0.0401 0.14167 C 0.04088 0.14144 0.04127 0.13936 0.04192 0.13843 C 0.04596 0.13264 0.04036 0.14445 0.04674 0.13056 C 0.04752 0.12871 0.04817 0.12686 0.04882 0.125 C 0.04935 0.12338 0.04961 0.12176 0.05013 0.12037 C 0.05078 0.11899 0.05156 0.11829 0.05234 0.11713 C 0.0556 0.10255 0.0539 0.11227 0.05299 0.08172 C 0.05286 0.07824 0.0526 0.07477 0.05234 0.07107 C 0.05208 0.0669 0.05195 0.06297 0.05169 0.0588 C 0.05208 0.04861 0.05195 0.0382 0.0526 0.02801 C 0.05299 0.02361 0.0539 0.01922 0.05481 0.01505 C 0.05768 0.00324 0.05872 0.00047 0.06302 -0.00787 C 0.06445 -0.01064 0.06588 -0.01342 0.06744 -0.01574 C 0.06875 -0.01759 0.07044 -0.01875 0.07187 -0.02014 C 0.07291 -0.02129 0.07356 -0.02291 0.07474 -0.02361 C 0.08229 -0.02754 0.08619 -0.02754 0.09362 -0.0287 C 0.11158 -0.02801 0.11119 -0.01759 0.11119 -0.02963 " pathEditMode="fixed" rAng="0" ptsTypes="AAAAAAAAAAAAAAAAAAAAAAAAAAAAAAAA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6" y="562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069 L -0.00065 -0.00069 C -0.00195 0.0007 -0.00325 0.00185 -0.00442 0.00371 C -0.00598 0.00579 -0.00716 0.00857 -0.00859 0.01088 C -0.0125 0.01806 -0.01068 0.01412 -0.01485 0.0294 L -0.01902 0.04445 C -0.01954 0.05718 -0.0198 0.05718 -0.01706 0.07477 C -0.0168 0.07685 -0.0155 0.07801 -0.01485 0.07986 C -0.0142 0.08172 -0.01368 0.08403 -0.01303 0.08611 C -0.01146 0.09028 -0.01041 0.0919 -0.0082 0.09491 C -0.00651 0.09746 -0.00455 0.09954 -0.00286 0.10232 C -0.00221 0.10347 -0.00169 0.10533 -0.00065 0.10556 C 0.00378 0.10672 0.00834 0.10602 0.0129 0.10625 C 0.01277 0.10764 0.01264 0.10903 0.01251 0.11065 C 0.01237 0.11389 0.01251 0.11736 0.01224 0.12084 C 0.01211 0.12222 0.01159 0.12361 0.01133 0.12523 C 0.01198 0.13959 0.01224 0.15417 0.01355 0.16829 C 0.01355 0.16922 0.01693 0.17385 0.01732 0.17454 C 0.01797 0.1757 0.01862 0.17732 0.01954 0.17847 C 0.02292 0.18287 0.02344 0.18079 0.0267 0.18635 C 0.02891 0.18982 0.03021 0.19537 0.03269 0.19792 C 0.03373 0.19908 0.03477 0.20023 0.03581 0.20139 C 0.03724 0.20301 0.03855 0.2051 0.03998 0.20648 C 0.04571 0.21204 0.04727 0.21158 0.05352 0.21597 C 0.05508 0.21713 0.05652 0.21898 0.05821 0.21991 C 0.06003 0.22084 0.06198 0.22084 0.06394 0.22153 C 0.06941 0.22338 0.07344 0.22547 0.0793 0.22593 C 0.08503 0.22662 0.09089 0.22639 0.09662 0.22662 C 0.09688 0.22732 0.09675 0.22894 0.09727 0.22871 C 0.09935 0.22847 0.10326 0.22547 0.10326 0.22547 C 0.10769 0.21968 0.10378 0.22431 0.10899 0.21922 C 0.11003 0.21829 0.11094 0.21667 0.11211 0.21597 C 0.11303 0.21528 0.1142 0.21528 0.11524 0.21482 C 0.11589 0.21389 0.11641 0.21273 0.11706 0.21204 C 0.12006 0.20834 0.12123 0.2081 0.12474 0.20463 C 0.12579 0.20371 0.1267 0.20232 0.12787 0.20139 C 0.13152 0.19792 0.13542 0.19468 0.1392 0.19121 C 0.14245 0.18843 0.1448 0.18611 0.14766 0.18172 C 0.15248 0.17454 0.15105 0.1757 0.1543 0.16783 C 0.1573 0.16042 0.16133 0.15417 0.16342 0.14584 C 0.16407 0.14352 0.16459 0.14097 0.16537 0.13866 C 0.17058 0.12292 0.16758 0.13912 0.17344 0.11389 C 0.17461 0.10926 0.17527 0.10394 0.17605 0.09885 C 0.17709 0.09121 0.17735 0.08681 0.17787 0.07917 C 0.17813 0.06783 0.17826 0.05648 0.17852 0.04514 C 0.17969 0.00857 0.17943 0.03889 0.17943 0.0176 " pathEditMode="fixed" ptsTypes="AAAAAAAAAAAAAAAAAAAAAAAAAAAAAAAAAAAAAAAAAAAAAA">
                                      <p:cBhvr>
                                        <p:cTn id="12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26 -7.40741E-7 L 0.00026 0.00023 C 0.00026 0.0037 0.00026 0.00741 4.16667E-6 0.01111 C -0.00026 0.01412 -0.00105 0.01667 -0.00131 0.01968 C -0.00157 0.02338 -0.0017 0.02708 -0.00183 0.03079 C -0.0017 0.04861 -0.00183 0.0662 -0.00131 0.08403 C -0.00118 0.08565 -0.00026 0.08681 4.16667E-6 0.08843 C 0.00325 0.1044 -0.0017 0.08542 0.00286 0.09977 C 0.00325 0.10093 0.00338 0.10232 0.00377 0.1037 C 0.00442 0.10532 0.00533 0.10695 0.00599 0.10857 C 0.00859 0.11551 0.00742 0.11435 0.01002 0.11991 C 0.01302 0.12593 0.0108 0.1206 0.01419 0.12593 C 0.01562 0.12824 0.01692 0.13079 0.01823 0.13333 C 0.01888 0.13449 0.0194 0.13588 0.02018 0.13657 C 0.02096 0.1375 0.02174 0.13866 0.02265 0.13958 C 0.02408 0.14074 0.02526 0.14074 0.02682 0.1412 C 0.02747 0.14144 0.02799 0.14236 0.02864 0.14236 C 0.03255 0.14236 0.03645 0.14282 0.04036 0.14167 C 0.04114 0.14144 0.04153 0.13935 0.04218 0.13843 C 0.04622 0.13264 0.04062 0.14445 0.047 0.13056 C 0.04778 0.1287 0.04843 0.12685 0.04908 0.125 C 0.04961 0.12338 0.04987 0.12176 0.05039 0.12037 C 0.05104 0.11898 0.05182 0.11829 0.0526 0.11713 C 0.05586 0.10255 0.05416 0.11227 0.05325 0.08171 C 0.05312 0.07824 0.05286 0.07477 0.0526 0.07107 C 0.05234 0.0669 0.05221 0.06296 0.05195 0.0588 C 0.05234 0.04861 0.05221 0.0382 0.05286 0.02801 C 0.05325 0.02361 0.05416 0.01921 0.05507 0.01505 C 0.05794 0.00324 0.05898 0.00046 0.06328 -0.00787 C 0.06471 -0.01065 0.06614 -0.01343 0.0677 -0.01574 C 0.06901 -0.01759 0.0707 -0.01875 0.07213 -0.02014 C 0.07317 -0.0213 0.07382 -0.02292 0.075 -0.02361 C 0.08255 -0.02755 0.08645 -0.02755 0.09388 -0.0287 C 0.11184 -0.02801 0.11145 -0.01759 0.11145 -0.02963 " pathEditMode="fixed" rAng="0" ptsTypes="AAAAAAAAAAAAAAAAAAAAAAAAAAAAAAAAAA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6" y="562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375E-6 1.85185E-6 L -4.375E-6 0.00023 C -0.0013 0.00139 -0.0026 0.00254 -0.00377 0.0044 C -0.00533 0.00648 -0.00651 0.00926 -0.00794 0.01157 C -0.01184 0.01875 -0.01002 0.01481 -0.01419 0.03009 L -0.01835 0.04514 C -0.01888 0.05787 -0.01914 0.05787 -0.0164 0.07546 C -0.01614 0.07754 -0.01484 0.0787 -0.01419 0.08055 C -0.01354 0.08241 -0.01302 0.08472 -0.01237 0.0868 C -0.0108 0.09097 -0.00976 0.09259 -0.00755 0.0956 C -0.00585 0.09815 -0.0039 0.10023 -0.00221 0.10301 C -0.00156 0.10416 -0.00104 0.10602 -4.375E-6 0.10625 C 0.00443 0.10741 0.00899 0.10671 0.01355 0.10694 C 0.01342 0.10833 0.01329 0.10972 0.01316 0.11134 C 0.01303 0.11458 0.01316 0.11805 0.0129 0.12153 C 0.01276 0.12291 0.01224 0.1243 0.01198 0.12592 C 0.01263 0.14028 0.0129 0.15486 0.0142 0.16898 C 0.0142 0.16991 0.01758 0.17454 0.01797 0.17523 C 0.01862 0.17639 0.01928 0.17801 0.02019 0.17916 C 0.02357 0.18356 0.02409 0.18148 0.02735 0.18704 C 0.02956 0.19051 0.03086 0.19606 0.03334 0.19861 C 0.03438 0.19977 0.03542 0.20092 0.03646 0.20208 C 0.0379 0.2037 0.0392 0.20579 0.04063 0.20717 C 0.04636 0.21273 0.04792 0.21227 0.05417 0.21666 C 0.05573 0.21782 0.05717 0.21967 0.05886 0.2206 C 0.06068 0.22153 0.06263 0.22153 0.06459 0.22222 C 0.07006 0.22407 0.07409 0.22616 0.07995 0.22662 C 0.08568 0.22731 0.09154 0.22708 0.09727 0.22731 C 0.09753 0.22801 0.0974 0.22963 0.09792 0.2294 C 0.1 0.22916 0.10391 0.22616 0.10391 0.22639 C 0.10834 0.22037 0.10443 0.225 0.10964 0.21991 C 0.11068 0.21898 0.11159 0.21736 0.11276 0.21666 C 0.11368 0.21597 0.11485 0.21597 0.11589 0.21551 C 0.11654 0.21458 0.11706 0.21342 0.11771 0.21273 C 0.12071 0.20903 0.12188 0.20879 0.1254 0.20532 C 0.12644 0.2044 0.12735 0.20301 0.12852 0.20208 C 0.13217 0.19861 0.13607 0.19537 0.13985 0.1919 C 0.1431 0.18912 0.14545 0.1868 0.14831 0.18241 C 0.15313 0.17523 0.1517 0.17639 0.15495 0.16852 C 0.15795 0.16111 0.16198 0.15486 0.16407 0.14653 C 0.16472 0.14421 0.16524 0.14166 0.16602 0.13935 C 0.17123 0.12361 0.16823 0.13981 0.17409 0.11458 C 0.17526 0.10995 0.17592 0.10463 0.1767 0.09954 C 0.17774 0.0919 0.178 0.0875 0.17852 0.07986 C 0.17878 0.06852 0.17891 0.05717 0.17917 0.04583 C 0.18034 0.00926 0.18008 0.03958 0.18008 0.01829 " pathEditMode="fixed" rAng="0" ptsTypes="AAAAAAAAAAAAAAAAAAAAAAAAAAAAAAAAAAAAAAAAAAAAAA">
                                      <p:cBhvr>
                                        <p:cTn id="16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60" y="1145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58333E-6 -4.07407E-6 L 4.58333E-6 0.00024 C -0.00131 0.00139 -0.00261 0.00255 -0.00378 0.0044 C -0.00534 0.00649 -0.00651 0.00926 -0.00795 0.01158 C -0.01185 0.01875 -0.01003 0.01482 -0.0142 0.0301 L -0.01836 0.04514 C -0.01888 0.05787 -0.01915 0.05787 -0.01641 0.07547 C -0.01615 0.07755 -0.01485 0.07871 -0.0142 0.08056 C -0.01355 0.08241 -0.01303 0.08473 -0.01237 0.08681 C -0.01081 0.09098 -0.00977 0.0926 -0.00756 0.09561 C -0.00586 0.09815 -0.00391 0.10024 -0.00222 0.10301 C -0.00157 0.10417 -0.00105 0.10602 4.58333E-6 0.10625 C 0.00442 0.10741 0.00898 0.10672 0.01354 0.10695 C 0.01341 0.10834 0.01328 0.10973 0.01315 0.11135 C 0.01302 0.11459 0.01315 0.11806 0.01289 0.12153 C 0.01276 0.12292 0.01224 0.12431 0.01197 0.12593 C 0.01263 0.14028 0.01289 0.15487 0.01419 0.16899 C 0.01419 0.16991 0.01757 0.17454 0.01796 0.17524 C 0.01862 0.17639 0.01927 0.17801 0.02018 0.17917 C 0.02356 0.18357 0.02408 0.18149 0.02734 0.18704 C 0.02955 0.19051 0.03085 0.19607 0.03333 0.19862 C 0.03437 0.19977 0.03541 0.20093 0.03645 0.20209 C 0.03789 0.20371 0.03919 0.20579 0.04062 0.20718 C 0.04635 0.21274 0.04791 0.21227 0.05416 0.21667 C 0.05572 0.21783 0.05716 0.21968 0.05885 0.22061 C 0.06067 0.22153 0.06263 0.22153 0.06458 0.22223 C 0.07005 0.22408 0.07408 0.22616 0.07994 0.22662 C 0.08567 0.22732 0.09153 0.22709 0.09726 0.22732 C 0.09752 0.22801 0.09739 0.22963 0.09791 0.2294 C 0.1 0.22917 0.1039 0.22616 0.1039 0.22639 C 0.10833 0.22037 0.10442 0.225 0.10963 0.21991 C 0.11067 0.21899 0.11158 0.21737 0.11276 0.21667 C 0.11367 0.21598 0.11484 0.21598 0.11588 0.21551 C 0.11653 0.21459 0.11705 0.21343 0.1177 0.21274 C 0.1207 0.20903 0.12187 0.2088 0.12539 0.20533 C 0.12643 0.2044 0.12734 0.20301 0.12851 0.20209 C 0.13216 0.19862 0.13606 0.19537 0.13984 0.1919 C 0.14309 0.18912 0.14544 0.18681 0.1483 0.18241 C 0.15312 0.17524 0.15169 0.17639 0.15494 0.16852 C 0.15794 0.16112 0.16197 0.15487 0.16406 0.14653 C 0.16471 0.14422 0.16523 0.14167 0.16601 0.13936 C 0.17122 0.12362 0.16822 0.13982 0.17408 0.11459 C 0.17526 0.10996 0.17591 0.10463 0.17669 0.09954 C 0.17773 0.0919 0.17799 0.0875 0.17851 0.07987 C 0.17877 0.06852 0.1789 0.05718 0.17916 0.04584 C 0.18033 0.00926 0.18007 0.03959 0.18007 0.01829 " pathEditMode="fixed" rAng="0" ptsTypes="AAAAAAAAAAAAAAAAAAAAAAAAAAAAAAAAAAAAAAAAAAAAAA">
                                      <p:cBhvr>
                                        <p:cTn id="18" dur="3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60" y="1145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22222E-6 L 3.75E-6 0.00046 C -0.00638 -0.00371 -0.0125 -0.00949 -0.01901 -0.01134 C -0.04193 -0.01829 -0.01016 -0.0081 -0.03034 -0.01644 C -0.03217 -0.01713 -0.03399 -0.01713 -0.03581 -0.01759 C -0.04414 -0.02014 -0.03659 -0.01852 -0.0448 -0.02269 C -0.04597 -0.02338 -0.0474 -0.02361 -0.04883 -0.02408 C -0.04987 -0.02431 -0.05092 -0.02477 -0.05183 -0.02523 C -0.05417 -0.02639 -0.05651 -0.02732 -0.05873 -0.02917 C -0.06081 -0.03056 -0.06289 -0.03241 -0.06498 -0.03334 C -0.07487 -0.03866 -0.06901 -0.03403 -0.0767 -0.03727 C -0.07813 -0.03797 -0.07956 -0.03959 -0.08112 -0.03982 C -0.08412 -0.04028 -0.12097 -0.04213 -0.12162 -0.04213 C -0.14089 -0.04861 -0.12318 -0.04352 -0.16276 -0.04676 C -0.18151 -0.04815 -0.17331 -0.04722 -0.18776 -0.04908 C -0.18985 -0.04977 -0.1918 -0.05093 -0.19388 -0.05116 C -0.22097 -0.05556 -0.19727 -0.05023 -0.21185 -0.05371 L -0.24883 -0.05301 C -0.25404 -0.05278 -0.25912 -0.05185 -0.26433 -0.05185 C -0.27188 -0.05185 -0.27956 -0.05255 -0.28724 -0.05301 C -0.28881 -0.05347 -0.29024 -0.05394 -0.29167 -0.05417 C -0.2961 -0.05509 -0.30039 -0.05533 -0.30482 -0.05602 L -0.31237 -0.05718 C -0.32084 -0.05695 -0.32943 -0.05718 -0.33802 -0.05602 C -0.33959 -0.05579 -0.34102 -0.05394 -0.34245 -0.05301 C -0.34414 -0.05209 -0.34571 -0.05093 -0.34727 -0.05047 C -0.35547 -0.04815 -0.36706 -0.04792 -0.37474 -0.04722 L -0.39362 -0.04537 C -0.39519 -0.04514 -0.39688 -0.04491 -0.39844 -0.04422 C -0.40118 -0.04306 -0.40026 -0.04167 -0.403 -0.04097 C -0.40521 -0.04028 -0.40612 -0.04028 -0.40756 -0.04028 " pathEditMode="relative" rAng="0" ptsTypes="AAAAAAAAAAAAAAAAAAAAAAAAAAAAAAA">
                                      <p:cBhvr>
                                        <p:cTn id="20" dur="8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78" y="-284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3.75E-6 0.00023 C -0.00131 0.00139 -0.00404 0.00486 -0.00573 0.00625 C -0.0073 0.00764 -0.00886 0.00903 -0.01042 0.01042 C -0.01133 0.01111 -0.01211 0.01227 -0.01302 0.0125 C -0.01719 0.01296 -0.01459 0.01273 -0.02071 0.01412 C -0.02709 0.01713 -0.01862 0.01343 -0.02982 0.0162 C -0.03177 0.01667 -0.0336 0.01736 -0.03542 0.01852 C -0.03815 0.02014 -0.03972 0.02107 -0.04297 0.02176 C -0.05417 0.02454 -0.04922 0.02361 -0.05795 0.02454 C -0.06068 0.02546 -0.06342 0.02616 -0.06615 0.02685 C -0.07214 0.02824 -0.07826 0.0287 -0.08438 0.02963 C -0.08698 0.03009 -0.08959 0.03056 -0.09219 0.03079 C -0.09414 0.03102 -0.09597 0.03125 -0.09779 0.03125 L -0.14883 0.03171 C -0.15052 0.03218 -0.15222 0.03287 -0.15391 0.0331 L -0.16654 0.03472 L -0.21823 0.03403 C -0.24948 0.03171 -0.21901 0.03009 -0.23243 0.02894 C -0.23933 0.02847 -0.24636 0.02824 -0.25326 0.02778 C -0.25417 0.02708 -0.25508 0.02616 -0.25612 0.02546 C -0.25899 0.02407 -0.26498 0.02222 -0.26498 0.02245 C -0.26602 0.02153 -0.2668 0.02037 -0.26784 0.01991 C -0.26901 0.01945 -0.27019 0.01968 -0.27136 0.01945 C -0.27982 0.01713 -0.27045 0.01875 -0.28099 0.01759 C -0.28256 0.01713 -0.28399 0.01644 -0.28555 0.0162 C -0.29323 0.01528 -0.30886 0.01412 -0.30886 0.01435 C -0.31628 0.00926 -0.30886 0.01343 -0.31836 0.01042 C -0.32019 0.00972 -0.32201 0.00857 -0.32396 0.00787 C -0.32605 0.00695 -0.32826 0.00602 -0.33034 0.00532 C -0.33516 0.0037 -0.33946 0.00255 -0.34427 0.00046 C -0.34584 -0.00046 -0.3474 -0.00139 -0.34896 -0.00208 C -0.35209 -0.0037 -0.35534 -0.00509 -0.35847 -0.00648 C -0.36159 -0.0081 -0.36459 -0.00949 -0.36771 -0.01157 C -0.36888 -0.01227 -0.37214 -0.01481 -0.37318 -0.0162 C -0.37422 -0.01759 -0.37526 -0.01944 -0.37631 -0.02083 C -0.37761 -0.02268 -0.37904 -0.02407 -0.38034 -0.02569 C -0.3819 -0.02778 -0.38334 -0.03009 -0.3849 -0.03194 C -0.38737 -0.03518 -0.39167 -0.03981 -0.3944 -0.04236 C -0.39818 -0.04583 -0.39909 -0.04491 -0.40261 -0.05 C -0.41185 -0.06366 -0.40404 -0.05509 -0.40938 -0.06065 C -0.41081 -0.06458 -0.40847 -0.05856 -0.41042 -0.06204 C -0.4112 -0.06319 -0.41172 -0.06481 -0.41237 -0.06597 C -0.41355 -0.06805 -0.41472 -0.06968 -0.41589 -0.07153 C -0.41667 -0.07292 -0.41745 -0.0743 -0.41836 -0.07569 C -0.4194 -0.07708 -0.42058 -0.07824 -0.42149 -0.08009 C -0.42383 -0.08426 -0.42487 -0.08542 -0.42657 -0.09005 C -0.42787 -0.09329 -0.42891 -0.09676 -0.43021 -0.1 C -0.43672 -0.11458 -0.42865 -0.09606 -0.43347 -0.10764 C -0.43672 -0.11597 -0.43164 -0.10185 -0.43568 -0.11343 C -0.43581 -0.11435 -0.43581 -0.11551 -0.43594 -0.11643 C -0.43594 -0.11713 -0.4362 -0.11759 -0.4362 -0.11829 C -0.43633 -0.11921 -0.4362 -0.12037 -0.4362 -0.1213 " pathEditMode="relative" rAng="0" ptsTypes="AAAAAAAAAAAAAAAAAAAAAAAAAAAAAAAAAAAAAAAAAAAAAAAAAAAAA">
                                      <p:cBhvr>
                                        <p:cTn id="22" dur="8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23" y="-432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75E-6 4.07407E-6 L 3.75E-6 0.00046 C -0.00638 -0.00371 -0.0125 -0.00949 -0.01901 -0.01135 C -0.04193 -0.01829 -0.01016 -0.00811 -0.03034 -0.01644 C -0.03217 -0.01713 -0.03399 -0.01713 -0.03581 -0.0176 C -0.04414 -0.02014 -0.03659 -0.01852 -0.0448 -0.02269 C -0.04597 -0.02338 -0.0474 -0.02362 -0.04883 -0.02408 C -0.04987 -0.02431 -0.05092 -0.02477 -0.05183 -0.02524 C -0.05417 -0.02639 -0.05651 -0.02732 -0.05873 -0.02917 C -0.06081 -0.03056 -0.06289 -0.03241 -0.06498 -0.03334 C -0.07487 -0.03866 -0.06901 -0.03403 -0.0767 -0.03727 C -0.07813 -0.03797 -0.07956 -0.03959 -0.08112 -0.03982 C -0.08412 -0.04028 -0.12097 -0.04213 -0.12162 -0.04213 C -0.14089 -0.04862 -0.12318 -0.04352 -0.16276 -0.04676 C -0.18151 -0.04815 -0.17331 -0.04723 -0.18776 -0.04908 C -0.18985 -0.04977 -0.1918 -0.05093 -0.19388 -0.05116 C -0.22097 -0.05556 -0.19727 -0.05024 -0.21185 -0.05371 L -0.24883 -0.05301 C -0.25404 -0.05278 -0.25912 -0.05186 -0.26433 -0.05186 C -0.27188 -0.05186 -0.27956 -0.05255 -0.28724 -0.05301 C -0.28881 -0.05348 -0.29024 -0.05394 -0.29167 -0.05417 C -0.2961 -0.0551 -0.30039 -0.05533 -0.30482 -0.05602 L -0.31237 -0.05718 C -0.32084 -0.05695 -0.32943 -0.05718 -0.33802 -0.05602 C -0.33959 -0.05579 -0.34102 -0.05394 -0.34245 -0.05301 C -0.34414 -0.05209 -0.34571 -0.05093 -0.34727 -0.05047 C -0.35547 -0.04815 -0.36706 -0.04792 -0.37474 -0.04723 L -0.39362 -0.04537 C -0.39519 -0.04514 -0.39688 -0.04491 -0.39844 -0.04422 C -0.40118 -0.04306 -0.40026 -0.04167 -0.403 -0.04098 C -0.40521 -0.04028 -0.40612 -0.04028 -0.40756 -0.04028 " pathEditMode="relative" rAng="0" ptsTypes="AAAAAAAAAAAAAAAAAAAAAAAAAAAAAAA">
                                      <p:cBhvr>
                                        <p:cTn id="24" dur="8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78" y="-284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75E-6 7.40741E-7 L 3.75E-6 0.00023 C -0.00131 0.00139 -0.00404 0.00486 -0.00573 0.00625 C -0.0073 0.00764 -0.00886 0.00903 -0.01042 0.01042 C -0.01133 0.01111 -0.01211 0.01227 -0.01302 0.0125 C -0.01719 0.01296 -0.01459 0.01273 -0.02071 0.01412 C -0.02709 0.01713 -0.01862 0.01343 -0.02982 0.0162 C -0.03177 0.01667 -0.0336 0.01736 -0.03542 0.01852 C -0.03815 0.02014 -0.03972 0.02106 -0.04297 0.02176 C -0.05417 0.02454 -0.04922 0.02361 -0.05795 0.02454 C -0.06068 0.02546 -0.06342 0.02616 -0.06615 0.02685 C -0.07214 0.02824 -0.07826 0.0287 -0.08438 0.02963 C -0.08698 0.03009 -0.08959 0.03055 -0.09219 0.03079 C -0.09414 0.03102 -0.09597 0.03125 -0.09779 0.03125 L -0.14883 0.03171 C -0.15052 0.03218 -0.15222 0.03287 -0.15391 0.0331 L -0.16654 0.03472 L -0.21823 0.03403 C -0.24948 0.03171 -0.21901 0.03009 -0.23243 0.02893 C -0.23933 0.02847 -0.24636 0.02824 -0.25326 0.02778 C -0.25417 0.02708 -0.25508 0.02616 -0.25612 0.02546 C -0.25899 0.02407 -0.26498 0.02222 -0.26498 0.02245 C -0.26602 0.02153 -0.2668 0.02037 -0.26784 0.01991 C -0.26901 0.01944 -0.27019 0.01968 -0.27136 0.01944 C -0.27982 0.01713 -0.27045 0.01875 -0.28099 0.01759 C -0.28256 0.01713 -0.28399 0.01643 -0.28555 0.0162 C -0.29323 0.01528 -0.30886 0.01412 -0.30886 0.01435 C -0.31628 0.00926 -0.30886 0.01343 -0.31836 0.01042 C -0.32019 0.00972 -0.32201 0.00856 -0.32396 0.00787 C -0.32605 0.00694 -0.32826 0.00602 -0.33034 0.00532 C -0.33516 0.0037 -0.33946 0.00255 -0.34427 0.00046 C -0.34584 -0.00046 -0.3474 -0.00139 -0.34896 -0.00208 C -0.35209 -0.0037 -0.35534 -0.00509 -0.35847 -0.00648 C -0.36159 -0.0081 -0.36459 -0.00949 -0.36771 -0.01157 C -0.36888 -0.01227 -0.37214 -0.01482 -0.37318 -0.0162 C -0.37422 -0.01759 -0.37526 -0.01945 -0.37631 -0.02083 C -0.37761 -0.02269 -0.37904 -0.02407 -0.38034 -0.0257 C -0.3819 -0.02778 -0.38334 -0.03009 -0.3849 -0.03195 C -0.38737 -0.03519 -0.39167 -0.03982 -0.3944 -0.04236 C -0.39818 -0.04583 -0.39909 -0.04491 -0.40261 -0.05 C -0.41185 -0.06366 -0.40404 -0.05509 -0.40938 -0.06065 C -0.41081 -0.06458 -0.40847 -0.05857 -0.41042 -0.06204 C -0.4112 -0.0632 -0.41172 -0.06482 -0.41237 -0.06597 C -0.41355 -0.06806 -0.41472 -0.06968 -0.41589 -0.07153 C -0.41667 -0.07292 -0.41745 -0.07431 -0.41836 -0.0757 C -0.4194 -0.07708 -0.42058 -0.07824 -0.42149 -0.08009 C -0.42383 -0.08426 -0.42487 -0.08542 -0.42657 -0.09005 C -0.42787 -0.09329 -0.42891 -0.09676 -0.43021 -0.1 C -0.43672 -0.11458 -0.42865 -0.09607 -0.43347 -0.10764 C -0.43672 -0.11597 -0.43164 -0.10185 -0.43568 -0.11343 C -0.43581 -0.11435 -0.43581 -0.11551 -0.43594 -0.11644 C -0.43594 -0.11713 -0.4362 -0.11759 -0.4362 -0.11829 C -0.43633 -0.11921 -0.4362 -0.12037 -0.4362 -0.1213 " pathEditMode="relative" rAng="0" ptsTypes="AAAAAAAAAAAAAAAAAAAAAAAAAAAAAAAAAAAAAAAAAAAAAAAAAAAAA">
                                      <p:cBhvr>
                                        <p:cTn id="26" dur="8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23" y="-432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3.75E-6 4.07407E-6 L 3.75E-6 0.00046 C -0.00638 -0.00371 -0.0125 -0.00949 -0.01901 -0.01135 C -0.04193 -0.01829 -0.01016 -0.00811 -0.03034 -0.01644 C -0.03217 -0.01713 -0.03399 -0.01713 -0.03581 -0.0176 C -0.04414 -0.02014 -0.03659 -0.01852 -0.0448 -0.02269 C -0.04597 -0.02338 -0.0474 -0.02362 -0.04883 -0.02408 C -0.04987 -0.02431 -0.05092 -0.02477 -0.05183 -0.02524 C -0.05417 -0.02639 -0.05651 -0.02732 -0.05873 -0.02917 C -0.06081 -0.03056 -0.06289 -0.03241 -0.06498 -0.03334 C -0.07487 -0.03866 -0.06901 -0.03403 -0.0767 -0.03727 C -0.07813 -0.03797 -0.07956 -0.03959 -0.08112 -0.03982 C -0.08412 -0.04028 -0.12097 -0.04213 -0.12162 -0.04213 C -0.14089 -0.04862 -0.12318 -0.04352 -0.16276 -0.04676 C -0.18151 -0.04815 -0.17331 -0.04723 -0.18776 -0.04908 C -0.18985 -0.04977 -0.1918 -0.05093 -0.19388 -0.05116 C -0.22097 -0.05556 -0.19727 -0.05024 -0.21185 -0.05371 L -0.24883 -0.05301 C -0.25404 -0.05278 -0.25912 -0.05186 -0.26433 -0.05186 C -0.27188 -0.05186 -0.27956 -0.05255 -0.28724 -0.05301 C -0.28881 -0.05348 -0.29024 -0.05394 -0.29167 -0.05417 C -0.2961 -0.0551 -0.30039 -0.05533 -0.30482 -0.05602 L -0.31237 -0.05718 C -0.32084 -0.05695 -0.32943 -0.05718 -0.33802 -0.05602 C -0.33959 -0.05579 -0.34102 -0.05394 -0.34245 -0.05301 C -0.34414 -0.05209 -0.34571 -0.05093 -0.34727 -0.05047 C -0.35547 -0.04815 -0.36706 -0.04792 -0.37474 -0.04723 L -0.39362 -0.04537 C -0.39519 -0.04514 -0.39688 -0.04491 -0.39844 -0.04422 C -0.40118 -0.04306 -0.40026 -0.04167 -0.403 -0.04098 C -0.40521 -0.04028 -0.40612 -0.04028 -0.40756 -0.04028 " pathEditMode="relative" rAng="0" ptsTypes="AAAAAAAAAAAAAAAAAAAAAAAAAAAAAAA">
                                      <p:cBhvr>
                                        <p:cTn id="28" dur="8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78" y="-284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3.75E-6 7.40741E-7 L 3.75E-6 0.00023 C -0.00131 0.00139 -0.00404 0.00486 -0.00573 0.00625 C -0.0073 0.00764 -0.00886 0.00903 -0.01042 0.01042 C -0.01133 0.01111 -0.01211 0.01227 -0.01302 0.0125 C -0.01719 0.01296 -0.01459 0.01273 -0.02071 0.01412 C -0.02709 0.01713 -0.01862 0.01343 -0.02982 0.0162 C -0.03177 0.01667 -0.0336 0.01736 -0.03542 0.01852 C -0.03815 0.02014 -0.03972 0.02106 -0.04297 0.02176 C -0.05417 0.02454 -0.04922 0.02361 -0.05795 0.02454 C -0.06068 0.02546 -0.06342 0.02616 -0.06615 0.02685 C -0.07214 0.02824 -0.07826 0.0287 -0.08438 0.02963 C -0.08698 0.03009 -0.08959 0.03055 -0.09219 0.03079 C -0.09414 0.03102 -0.09597 0.03125 -0.09779 0.03125 L -0.14883 0.03171 C -0.15052 0.03218 -0.15222 0.03287 -0.15391 0.0331 L -0.16654 0.03472 L -0.21823 0.03403 C -0.24948 0.03171 -0.21901 0.03009 -0.23243 0.02893 C -0.23933 0.02847 -0.24636 0.02824 -0.25326 0.02778 C -0.25417 0.02708 -0.25508 0.02616 -0.25612 0.02546 C -0.25899 0.02407 -0.26498 0.02222 -0.26498 0.02245 C -0.26602 0.02153 -0.2668 0.02037 -0.26784 0.01991 C -0.26901 0.01944 -0.27019 0.01968 -0.27136 0.01944 C -0.27982 0.01713 -0.27045 0.01875 -0.28099 0.01759 C -0.28256 0.01713 -0.28399 0.01643 -0.28555 0.0162 C -0.29323 0.01528 -0.30886 0.01412 -0.30886 0.01435 C -0.31628 0.00926 -0.30886 0.01343 -0.31836 0.01042 C -0.32019 0.00972 -0.32201 0.00856 -0.32396 0.00787 C -0.32605 0.00694 -0.32826 0.00602 -0.33034 0.00532 C -0.33516 0.0037 -0.33946 0.00255 -0.34427 0.00046 C -0.34584 -0.00046 -0.3474 -0.00139 -0.34896 -0.00208 C -0.35209 -0.0037 -0.35534 -0.00509 -0.35847 -0.00648 C -0.36159 -0.0081 -0.36459 -0.00949 -0.36771 -0.01157 C -0.36888 -0.01227 -0.37214 -0.01482 -0.37318 -0.0162 C -0.37422 -0.01759 -0.37526 -0.01945 -0.37631 -0.02083 C -0.37761 -0.02269 -0.37904 -0.02407 -0.38034 -0.0257 C -0.3819 -0.02778 -0.38334 -0.03009 -0.3849 -0.03195 C -0.38737 -0.03519 -0.39167 -0.03982 -0.3944 -0.04236 C -0.39818 -0.04583 -0.39909 -0.04491 -0.40261 -0.05 C -0.41185 -0.06366 -0.40404 -0.05509 -0.40938 -0.06065 C -0.41081 -0.06458 -0.40847 -0.05857 -0.41042 -0.06204 C -0.4112 -0.0632 -0.41172 -0.06482 -0.41237 -0.06597 C -0.41355 -0.06806 -0.41472 -0.06968 -0.41589 -0.07153 C -0.41667 -0.07292 -0.41745 -0.07431 -0.41836 -0.0757 C -0.4194 -0.07708 -0.42058 -0.07824 -0.42149 -0.08009 C -0.42383 -0.08426 -0.42487 -0.08542 -0.42657 -0.09005 C -0.42787 -0.09329 -0.42891 -0.09676 -0.43021 -0.1 C -0.43672 -0.11458 -0.42865 -0.09607 -0.43347 -0.10764 C -0.43672 -0.11597 -0.43164 -0.10185 -0.43568 -0.11343 C -0.43581 -0.11435 -0.43581 -0.11551 -0.43594 -0.11644 C -0.43594 -0.11713 -0.4362 -0.11759 -0.4362 -0.11829 C -0.43633 -0.11921 -0.4362 -0.12037 -0.4362 -0.1213 " pathEditMode="relative" rAng="0" ptsTypes="AAAAAAAAAAAAAAAAAAAAAAAAAAAAAAAAAAAAAAAAAAAAAAAAAAAAA">
                                      <p:cBhvr>
                                        <p:cTn id="30" dur="8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23" y="-432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3.75E-6 4.07407E-6 L 3.75E-6 0.00046 C -0.00638 -0.00371 -0.0125 -0.00949 -0.01901 -0.01135 C -0.04193 -0.01829 -0.01016 -0.00811 -0.03034 -0.01644 C -0.03217 -0.01713 -0.03399 -0.01713 -0.03581 -0.0176 C -0.04414 -0.02014 -0.03659 -0.01852 -0.0448 -0.02269 C -0.04597 -0.02338 -0.0474 -0.02362 -0.04883 -0.02408 C -0.04987 -0.02431 -0.05092 -0.02477 -0.05183 -0.02524 C -0.05417 -0.02639 -0.05651 -0.02732 -0.05873 -0.02917 C -0.06081 -0.03056 -0.06289 -0.03241 -0.06498 -0.03334 C -0.07487 -0.03866 -0.06901 -0.03403 -0.0767 -0.03727 C -0.07813 -0.03797 -0.07956 -0.03959 -0.08112 -0.03982 C -0.08412 -0.04028 -0.12097 -0.04213 -0.12162 -0.04213 C -0.14089 -0.04862 -0.12318 -0.04352 -0.16276 -0.04676 C -0.18151 -0.04815 -0.17331 -0.04723 -0.18776 -0.04908 C -0.18985 -0.04977 -0.1918 -0.05093 -0.19388 -0.05116 C -0.22097 -0.05556 -0.19727 -0.05024 -0.21185 -0.05371 L -0.24883 -0.05301 C -0.25404 -0.05278 -0.25912 -0.05186 -0.26433 -0.05186 C -0.27188 -0.05186 -0.27956 -0.05255 -0.28724 -0.05301 C -0.28881 -0.05348 -0.29024 -0.05394 -0.29167 -0.05417 C -0.2961 -0.0551 -0.30039 -0.05533 -0.30482 -0.05602 L -0.31237 -0.05718 C -0.32084 -0.05695 -0.32943 -0.05718 -0.33802 -0.05602 C -0.33959 -0.05579 -0.34102 -0.05394 -0.34245 -0.05301 C -0.34414 -0.05209 -0.34571 -0.05093 -0.34727 -0.05047 C -0.35547 -0.04815 -0.36706 -0.04792 -0.37474 -0.04723 L -0.39362 -0.04537 C -0.39519 -0.04514 -0.39688 -0.04491 -0.39844 -0.04422 C -0.40118 -0.04306 -0.40026 -0.04167 -0.403 -0.04098 C -0.40521 -0.04028 -0.40612 -0.04028 -0.40756 -0.04028 " pathEditMode="relative" rAng="0" ptsTypes="AAAAAAAAAAAAAAAAAAAAAAAAAAAAAAA">
                                      <p:cBhvr>
                                        <p:cTn id="32" dur="8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78" y="-284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3.75E-6 7.40741E-7 L 3.75E-6 0.00023 C -0.00131 0.00139 -0.00404 0.00486 -0.00573 0.00625 C -0.0073 0.00764 -0.00886 0.00903 -0.01042 0.01042 C -0.01133 0.01111 -0.01211 0.01227 -0.01302 0.0125 C -0.01719 0.01296 -0.01459 0.01273 -0.02071 0.01412 C -0.02709 0.01713 -0.01862 0.01343 -0.02982 0.0162 C -0.03177 0.01667 -0.0336 0.01736 -0.03542 0.01852 C -0.03815 0.02014 -0.03972 0.02106 -0.04297 0.02176 C -0.05417 0.02454 -0.04922 0.02361 -0.05795 0.02454 C -0.06068 0.02546 -0.06342 0.02616 -0.06615 0.02685 C -0.07214 0.02824 -0.07826 0.0287 -0.08438 0.02963 C -0.08698 0.03009 -0.08959 0.03055 -0.09219 0.03079 C -0.09414 0.03102 -0.09597 0.03125 -0.09779 0.03125 L -0.14883 0.03171 C -0.15052 0.03218 -0.15222 0.03287 -0.15391 0.0331 L -0.16654 0.03472 L -0.21823 0.03403 C -0.24948 0.03171 -0.21901 0.03009 -0.23243 0.02893 C -0.23933 0.02847 -0.24636 0.02824 -0.25326 0.02778 C -0.25417 0.02708 -0.25508 0.02616 -0.25612 0.02546 C -0.25899 0.02407 -0.26498 0.02222 -0.26498 0.02245 C -0.26602 0.02153 -0.2668 0.02037 -0.26784 0.01991 C -0.26901 0.01944 -0.27019 0.01968 -0.27136 0.01944 C -0.27982 0.01713 -0.27045 0.01875 -0.28099 0.01759 C -0.28256 0.01713 -0.28399 0.01643 -0.28555 0.0162 C -0.29323 0.01528 -0.30886 0.01412 -0.30886 0.01435 C -0.31628 0.00926 -0.30886 0.01343 -0.31836 0.01042 C -0.32019 0.00972 -0.32201 0.00856 -0.32396 0.00787 C -0.32605 0.00694 -0.32826 0.00602 -0.33034 0.00532 C -0.33516 0.0037 -0.33946 0.00255 -0.34427 0.00046 C -0.34584 -0.00046 -0.3474 -0.00139 -0.34896 -0.00208 C -0.35209 -0.0037 -0.35534 -0.00509 -0.35847 -0.00648 C -0.36159 -0.0081 -0.36459 -0.00949 -0.36771 -0.01157 C -0.36888 -0.01227 -0.37214 -0.01482 -0.37318 -0.0162 C -0.37422 -0.01759 -0.37526 -0.01945 -0.37631 -0.02083 C -0.37761 -0.02269 -0.37904 -0.02407 -0.38034 -0.0257 C -0.3819 -0.02778 -0.38334 -0.03009 -0.3849 -0.03195 C -0.38737 -0.03519 -0.39167 -0.03982 -0.3944 -0.04236 C -0.39818 -0.04583 -0.39909 -0.04491 -0.40261 -0.05 C -0.41185 -0.06366 -0.40404 -0.05509 -0.40938 -0.06065 C -0.41081 -0.06458 -0.40847 -0.05857 -0.41042 -0.06204 C -0.4112 -0.0632 -0.41172 -0.06482 -0.41237 -0.06597 C -0.41355 -0.06806 -0.41472 -0.06968 -0.41589 -0.07153 C -0.41667 -0.07292 -0.41745 -0.07431 -0.41836 -0.0757 C -0.4194 -0.07708 -0.42058 -0.07824 -0.42149 -0.08009 C -0.42383 -0.08426 -0.42487 -0.08542 -0.42657 -0.09005 C -0.42787 -0.09329 -0.42891 -0.09676 -0.43021 -0.1 C -0.43672 -0.11458 -0.42865 -0.09607 -0.43347 -0.10764 C -0.43672 -0.11597 -0.43164 -0.10185 -0.43568 -0.11343 C -0.43581 -0.11435 -0.43581 -0.11551 -0.43594 -0.11644 C -0.43594 -0.11713 -0.4362 -0.11759 -0.4362 -0.11829 C -0.43633 -0.11921 -0.4362 -0.12037 -0.4362 -0.1213 " pathEditMode="relative" rAng="0" ptsTypes="AAAAAAAAAAAAAAAAAAAAAAAAAAAAAAAAAAAAAAAAAAAAAAAAAAAAA">
                                      <p:cBhvr>
                                        <p:cTn id="34" dur="8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23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5" grpId="0" animBg="1"/>
      <p:bldP spid="27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372F8-F156-B8AF-475E-DFE7461DA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5D1D12-0BF5-AF7E-490B-344930602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149"/>
            <a:ext cx="12192000" cy="689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7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AE5AE-FF1A-2852-DD58-747FA8DE0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0050-5F95-EE6B-7D76-D4ED7A1FD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>
            <a:normAutofit/>
          </a:bodyPr>
          <a:lstStyle/>
          <a:p>
            <a:r>
              <a:rPr lang="en-GB" dirty="0">
                <a:latin typeface="Arial Black" panose="020B0A04020102020204" pitchFamily="34" charset="0"/>
              </a:rPr>
              <a:t>Assumed Knowledge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DBA969-20BC-F467-DFD3-43EA5986F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r>
              <a:rPr lang="en-GB" dirty="0"/>
              <a:t>Currency Pair / Futures / Forwards / Options</a:t>
            </a:r>
          </a:p>
          <a:p>
            <a:r>
              <a:rPr lang="en-GB" dirty="0"/>
              <a:t>Orderbook / Price Ladder</a:t>
            </a:r>
          </a:p>
          <a:p>
            <a:r>
              <a:rPr lang="en-GB" dirty="0"/>
              <a:t>ECN / Data </a:t>
            </a:r>
            <a:r>
              <a:rPr lang="en-GB" dirty="0" err="1"/>
              <a:t>Center</a:t>
            </a:r>
            <a:r>
              <a:rPr lang="en-GB" dirty="0"/>
              <a:t> / Brokers</a:t>
            </a:r>
          </a:p>
          <a:p>
            <a:r>
              <a:rPr lang="en-GB" dirty="0"/>
              <a:t>Bilateral / Multilateral / Credit Agreements / Limits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423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3BB4F-36C7-B83E-47E6-C70082FAE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CAD01-BDD1-EA1F-8702-6568B031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Other Client Offerings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A7DE8-E9EF-D6A1-1035-6AF60127C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r>
              <a:rPr lang="en-GB" dirty="0"/>
              <a:t>Direct Market Access (DMA)</a:t>
            </a:r>
          </a:p>
          <a:p>
            <a:r>
              <a:rPr lang="en-GB" dirty="0"/>
              <a:t>Trading Analytics</a:t>
            </a:r>
          </a:p>
          <a:p>
            <a:r>
              <a:rPr lang="en-GB" dirty="0"/>
              <a:t>Algorithmic Strategies</a:t>
            </a:r>
          </a:p>
          <a:p>
            <a:pPr lvl="1"/>
            <a:r>
              <a:rPr lang="en-GB" dirty="0"/>
              <a:t>Passive / Iceberg</a:t>
            </a:r>
          </a:p>
          <a:p>
            <a:pPr lvl="1"/>
            <a:r>
              <a:rPr lang="en-GB" dirty="0"/>
              <a:t>Time- / Volume-based</a:t>
            </a:r>
          </a:p>
          <a:p>
            <a:pPr lvl="1"/>
            <a:r>
              <a:rPr lang="en-GB" dirty="0"/>
              <a:t>Opportunistic - Guerrilla, Sniper</a:t>
            </a:r>
          </a:p>
          <a:p>
            <a:pPr lvl="1"/>
            <a:r>
              <a:rPr lang="en-GB" dirty="0"/>
              <a:t>Hybrid - Float-Guerrilla, Float Sniper, Price Inline</a:t>
            </a:r>
          </a:p>
          <a:p>
            <a:pPr lvl="1"/>
            <a:r>
              <a:rPr lang="en-GB" dirty="0">
                <a:hlinkClick r:id="rId2"/>
              </a:rPr>
              <a:t>https://www.credit-suisse.com/media/ib/docs/investment-banking/client-offering/aes-strategy-guide-and-attestation-equities.pdf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5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C38BD-C4E0-5D24-849E-9A6D57C92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AFD9-BFC7-A57D-06C1-B963CDE6E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>
            <a:normAutofit/>
          </a:bodyPr>
          <a:lstStyle/>
          <a:p>
            <a:r>
              <a:rPr lang="en-GB" dirty="0">
                <a:latin typeface="Arial Black" panose="020B0A04020102020204" pitchFamily="34" charset="0"/>
              </a:rPr>
              <a:t>What is FX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FD9FF-8DCD-918B-94AE-9528CC726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E009DA78-4B4A-CA5E-4BF7-1016091E0BB4}"/>
              </a:ext>
            </a:extLst>
          </p:cNvPr>
          <p:cNvSpPr/>
          <p:nvPr/>
        </p:nvSpPr>
        <p:spPr>
          <a:xfrm>
            <a:off x="838200" y="1274093"/>
            <a:ext cx="10515600" cy="4389288"/>
          </a:xfrm>
          <a:prstGeom prst="wedgeRoundRectCallou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800" dirty="0"/>
              <a:t>The cost of any currency is expressed in its exchange rate, which is like a currency’s price tag.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rise or fall of the exchange rate itself depends on several factors, including inflation, interest rates, trade balance, and overall economic and political stability.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Currency pairs have different exchange rates because the global demand for each currency - meaning the demand for the country’s goods or financial assets – varies.</a:t>
            </a:r>
            <a:endParaRPr lang="en-GB" sz="28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789EDB5-D979-BA45-A605-D39FED1A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6180" y="6356350"/>
            <a:ext cx="4739640" cy="365125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https://www.britannica.com/money/foreign-exchange-market</a:t>
            </a:r>
          </a:p>
        </p:txBody>
      </p:sp>
    </p:spTree>
    <p:extLst>
      <p:ext uri="{BB962C8B-B14F-4D97-AF65-F5344CB8AC3E}">
        <p14:creationId xmlns:p14="http://schemas.microsoft.com/office/powerpoint/2010/main" val="313374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DA5D2-ED4E-62D6-4163-865436F8F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A2D8-06DA-0A00-EA3E-36CBDFA05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Table of Contents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9D6A5-C0E7-52D9-4455-A453ED18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r>
              <a:rPr lang="en-GB" dirty="0"/>
              <a:t>Where can I trade FX?</a:t>
            </a:r>
          </a:p>
          <a:p>
            <a:r>
              <a:rPr lang="en-GB" dirty="0"/>
              <a:t>Where do the machines live?</a:t>
            </a:r>
          </a:p>
          <a:p>
            <a:r>
              <a:rPr lang="en-GB" dirty="0"/>
              <a:t>What do the prices look like?</a:t>
            </a:r>
          </a:p>
          <a:p>
            <a:r>
              <a:rPr lang="en-GB" dirty="0"/>
              <a:t>Who does What and When?</a:t>
            </a:r>
          </a:p>
          <a:p>
            <a:r>
              <a:rPr lang="en-GB" dirty="0"/>
              <a:t>Curiouser and Curiouser</a:t>
            </a:r>
          </a:p>
          <a:p>
            <a:r>
              <a:rPr lang="en-GB" dirty="0"/>
              <a:t>Need for Speed</a:t>
            </a:r>
          </a:p>
          <a:p>
            <a:r>
              <a:rPr lang="en-GB" dirty="0"/>
              <a:t>Outro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67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5F392-176A-D956-0882-3DE96FB16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018E26-D12F-B984-CBE9-B486A5549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5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951C-8A75-4A9B-B7B7-A8987F12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Where Can You Buy?</a:t>
            </a:r>
          </a:p>
        </p:txBody>
      </p:sp>
      <p:sp>
        <p:nvSpPr>
          <p:cNvPr id="10" name="Content Placeholder 8" descr="Back">
            <a:extLst>
              <a:ext uri="{FF2B5EF4-FFF2-40B4-BE49-F238E27FC236}">
                <a16:creationId xmlns:a16="http://schemas.microsoft.com/office/drawing/2014/main" id="{14FDD615-3D6F-1494-3BD6-309B07CAC0D5}"/>
              </a:ext>
            </a:extLst>
          </p:cNvPr>
          <p:cNvSpPr/>
          <p:nvPr/>
        </p:nvSpPr>
        <p:spPr>
          <a:xfrm rot="8438857">
            <a:off x="2167369" y="119501"/>
            <a:ext cx="9214820" cy="8049507"/>
          </a:xfrm>
          <a:custGeom>
            <a:avLst/>
            <a:gdLst>
              <a:gd name="connsiteX0" fmla="*/ 0 w 3510904"/>
              <a:gd name="connsiteY0" fmla="*/ 1053271 h 2589291"/>
              <a:gd name="connsiteX1" fmla="*/ 1255148 w 3510904"/>
              <a:gd name="connsiteY1" fmla="*/ 0 h 2589291"/>
              <a:gd name="connsiteX2" fmla="*/ 1255148 w 3510904"/>
              <a:gd name="connsiteY2" fmla="*/ 614408 h 2589291"/>
              <a:gd name="connsiteX3" fmla="*/ 3510904 w 3510904"/>
              <a:gd name="connsiteY3" fmla="*/ 2589292 h 2589291"/>
              <a:gd name="connsiteX4" fmla="*/ 1255148 w 3510904"/>
              <a:gd name="connsiteY4" fmla="*/ 1536021 h 2589291"/>
              <a:gd name="connsiteX5" fmla="*/ 1255148 w 3510904"/>
              <a:gd name="connsiteY5" fmla="*/ 2106543 h 2589291"/>
              <a:gd name="connsiteX6" fmla="*/ 0 w 3510904"/>
              <a:gd name="connsiteY6" fmla="*/ 1053271 h 2589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0904" h="2589291">
                <a:moveTo>
                  <a:pt x="0" y="1053271"/>
                </a:moveTo>
                <a:lnTo>
                  <a:pt x="1255148" y="0"/>
                </a:lnTo>
                <a:lnTo>
                  <a:pt x="1255148" y="614408"/>
                </a:lnTo>
                <a:cubicBezTo>
                  <a:pt x="3181757" y="631963"/>
                  <a:pt x="3510904" y="2589292"/>
                  <a:pt x="3510904" y="2589292"/>
                </a:cubicBezTo>
                <a:cubicBezTo>
                  <a:pt x="3510904" y="2589292"/>
                  <a:pt x="2795557" y="1549186"/>
                  <a:pt x="1255148" y="1536021"/>
                </a:cubicBezTo>
                <a:lnTo>
                  <a:pt x="1255148" y="2106543"/>
                </a:lnTo>
                <a:lnTo>
                  <a:pt x="0" y="105327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4385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2C03C5-312E-5A9A-9796-0CE9457A2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63" y="5391794"/>
            <a:ext cx="1315082" cy="13150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5B6067-063C-F2B6-5D79-4ED0E3E0D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33600">
            <a:off x="3193701" y="2970363"/>
            <a:ext cx="3259649" cy="7257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734C29-5A15-57B7-A433-F9E2F5FB7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847" y="3121710"/>
            <a:ext cx="3259649" cy="18335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8EE2F7-D6DA-A8F3-3EE6-918BF08F44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973" y="5248982"/>
            <a:ext cx="4602790" cy="14137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CB8628-4144-D299-F394-3D077EC595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54073">
            <a:off x="-83530" y="3793974"/>
            <a:ext cx="2582468" cy="18335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956A45-0A44-F9EA-0D84-62ADD76130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3137">
            <a:off x="6353810" y="1547381"/>
            <a:ext cx="5233358" cy="150241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2737731-0EAA-F512-DA68-FF39D23153CB}"/>
              </a:ext>
            </a:extLst>
          </p:cNvPr>
          <p:cNvGrpSpPr/>
          <p:nvPr/>
        </p:nvGrpSpPr>
        <p:grpSpPr>
          <a:xfrm>
            <a:off x="7271167" y="2751872"/>
            <a:ext cx="4341254" cy="3741002"/>
            <a:chOff x="7271167" y="2751872"/>
            <a:chExt cx="4341254" cy="37410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2FB9F27-E5E5-781D-FEF9-1A36374AF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88469">
              <a:off x="9026759" y="3226347"/>
              <a:ext cx="2585662" cy="258566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868C098-9DDA-69CC-DE68-9D18437AF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4002" y="2751872"/>
              <a:ext cx="1515036" cy="84337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950FE76-937A-1E4F-B581-70E1FD732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1167" y="5560852"/>
              <a:ext cx="3581738" cy="93202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9B177FD-5EB6-6BC2-3934-FE0A425654CC}"/>
              </a:ext>
            </a:extLst>
          </p:cNvPr>
          <p:cNvGrpSpPr/>
          <p:nvPr/>
        </p:nvGrpSpPr>
        <p:grpSpPr>
          <a:xfrm>
            <a:off x="4061538" y="4003345"/>
            <a:ext cx="4656359" cy="2087077"/>
            <a:chOff x="4116172" y="3904077"/>
            <a:chExt cx="4656359" cy="2087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30C6F4-6F53-A367-FF39-930353963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85383">
              <a:off x="7737111" y="4441874"/>
              <a:ext cx="1515249" cy="55559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E18ED0A-A1D6-7182-B591-376A8F8B9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96097">
              <a:off x="5434077" y="5284137"/>
              <a:ext cx="2323056" cy="70701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254E3B7-C815-C465-8547-266B66F66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172" y="3904077"/>
              <a:ext cx="4263537" cy="1799291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1F583DC-175C-6EE8-8939-3B3621DC169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158">
            <a:off x="1161600" y="2832866"/>
            <a:ext cx="10498321" cy="19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7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DF158-156F-F42B-6784-7F92277B0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 descr="Back">
            <a:extLst>
              <a:ext uri="{FF2B5EF4-FFF2-40B4-BE49-F238E27FC236}">
                <a16:creationId xmlns:a16="http://schemas.microsoft.com/office/drawing/2014/main" id="{69254FCE-4F50-74D1-45BC-C1B5D2B3B9BD}"/>
              </a:ext>
            </a:extLst>
          </p:cNvPr>
          <p:cNvSpPr/>
          <p:nvPr/>
        </p:nvSpPr>
        <p:spPr>
          <a:xfrm rot="8438857">
            <a:off x="2167369" y="119501"/>
            <a:ext cx="9214820" cy="8049507"/>
          </a:xfrm>
          <a:custGeom>
            <a:avLst/>
            <a:gdLst>
              <a:gd name="connsiteX0" fmla="*/ 0 w 3510904"/>
              <a:gd name="connsiteY0" fmla="*/ 1053271 h 2589291"/>
              <a:gd name="connsiteX1" fmla="*/ 1255148 w 3510904"/>
              <a:gd name="connsiteY1" fmla="*/ 0 h 2589291"/>
              <a:gd name="connsiteX2" fmla="*/ 1255148 w 3510904"/>
              <a:gd name="connsiteY2" fmla="*/ 614408 h 2589291"/>
              <a:gd name="connsiteX3" fmla="*/ 3510904 w 3510904"/>
              <a:gd name="connsiteY3" fmla="*/ 2589292 h 2589291"/>
              <a:gd name="connsiteX4" fmla="*/ 1255148 w 3510904"/>
              <a:gd name="connsiteY4" fmla="*/ 1536021 h 2589291"/>
              <a:gd name="connsiteX5" fmla="*/ 1255148 w 3510904"/>
              <a:gd name="connsiteY5" fmla="*/ 2106543 h 2589291"/>
              <a:gd name="connsiteX6" fmla="*/ 0 w 3510904"/>
              <a:gd name="connsiteY6" fmla="*/ 1053271 h 2589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0904" h="2589291">
                <a:moveTo>
                  <a:pt x="0" y="1053271"/>
                </a:moveTo>
                <a:lnTo>
                  <a:pt x="1255148" y="0"/>
                </a:lnTo>
                <a:lnTo>
                  <a:pt x="1255148" y="614408"/>
                </a:lnTo>
                <a:cubicBezTo>
                  <a:pt x="3181757" y="631963"/>
                  <a:pt x="3510904" y="2589292"/>
                  <a:pt x="3510904" y="2589292"/>
                </a:cubicBezTo>
                <a:cubicBezTo>
                  <a:pt x="3510904" y="2589292"/>
                  <a:pt x="2795557" y="1549186"/>
                  <a:pt x="1255148" y="1536021"/>
                </a:cubicBezTo>
                <a:lnTo>
                  <a:pt x="1255148" y="2106543"/>
                </a:lnTo>
                <a:lnTo>
                  <a:pt x="0" y="105327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4385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3BE0FC-8C9A-2B7C-43F4-B922C658786F}"/>
              </a:ext>
            </a:extLst>
          </p:cNvPr>
          <p:cNvGrpSpPr/>
          <p:nvPr/>
        </p:nvGrpSpPr>
        <p:grpSpPr>
          <a:xfrm>
            <a:off x="6353810" y="1547381"/>
            <a:ext cx="5258611" cy="4264628"/>
            <a:chOff x="6353810" y="1547381"/>
            <a:chExt cx="5258611" cy="426462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E1D6E8A-AFA9-DFF5-085E-366BB303D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43137">
              <a:off x="6353810" y="1547381"/>
              <a:ext cx="5233358" cy="150241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2C1EE1A-8046-D628-2C5E-7924396E2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88469">
              <a:off x="9026759" y="3226347"/>
              <a:ext cx="2585662" cy="258566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BF8836D-B2D7-1991-94F9-099F06865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4002" y="2751872"/>
              <a:ext cx="1515036" cy="84337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ABD135D-95F3-395B-A969-CA13132AA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167" y="5560852"/>
            <a:ext cx="3581738" cy="93202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8F04C5F-C3CA-FE4A-F84F-8360FB9A0D76}"/>
              </a:ext>
            </a:extLst>
          </p:cNvPr>
          <p:cNvGrpSpPr/>
          <p:nvPr/>
        </p:nvGrpSpPr>
        <p:grpSpPr>
          <a:xfrm>
            <a:off x="4061538" y="4003345"/>
            <a:ext cx="4656359" cy="2087077"/>
            <a:chOff x="4116172" y="3904077"/>
            <a:chExt cx="4656359" cy="2087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81E8121-E47D-1A5C-81BD-F63ED87C0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85383">
              <a:off x="7737111" y="4441874"/>
              <a:ext cx="1515249" cy="55559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03F5541-2A00-9113-6F85-34A52BCD5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96097">
              <a:off x="5434077" y="5284137"/>
              <a:ext cx="2323056" cy="70701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2CFC2CB-8F68-A73A-7F77-0A3D5F8B3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172" y="3904077"/>
              <a:ext cx="4263537" cy="1799291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6A569BC-6C3E-53EF-8E08-1CB6E1767329}"/>
              </a:ext>
            </a:extLst>
          </p:cNvPr>
          <p:cNvGrpSpPr/>
          <p:nvPr/>
        </p:nvGrpSpPr>
        <p:grpSpPr>
          <a:xfrm>
            <a:off x="5347501" y="723811"/>
            <a:ext cx="7149991" cy="4044462"/>
            <a:chOff x="5347501" y="723811"/>
            <a:chExt cx="7149991" cy="40444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EC0207D-DF96-793A-BF75-95CB964F5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0760" y="3049623"/>
              <a:ext cx="3699051" cy="55689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3E898FE-3865-4EED-D58E-E31C225B6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36368">
              <a:off x="8699824" y="4175577"/>
              <a:ext cx="3239531" cy="59269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F10F97E-F63A-9872-FAB4-9B909B09B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4128">
              <a:off x="5347501" y="723811"/>
              <a:ext cx="7149991" cy="309616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6E85D2-6816-90D2-3D2D-77BC2654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Who are they really?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B7EB57-E51B-6D74-3A82-4B80B1FD876C}"/>
              </a:ext>
            </a:extLst>
          </p:cNvPr>
          <p:cNvGrpSpPr/>
          <p:nvPr/>
        </p:nvGrpSpPr>
        <p:grpSpPr>
          <a:xfrm>
            <a:off x="-83530" y="2970363"/>
            <a:ext cx="6783293" cy="3736513"/>
            <a:chOff x="-83530" y="2970363"/>
            <a:chExt cx="6783293" cy="37365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4728EB-CAE2-2B97-6EA4-D52568B62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9463" y="5391794"/>
              <a:ext cx="1315082" cy="13150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AD57F1A-37AC-9B60-4F15-2D8BB6EEF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33600">
              <a:off x="3193701" y="2970363"/>
              <a:ext cx="3259649" cy="72578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37ADDFB-9950-D684-E734-EB4E82C32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3847" y="3121710"/>
              <a:ext cx="3259649" cy="183355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F1470B2-027D-B50A-380F-33A4230AD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6973" y="5248982"/>
              <a:ext cx="4602790" cy="141371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E865FA1-59BF-3BE2-2FA5-CD45981D9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54073">
              <a:off x="-83530" y="3793974"/>
              <a:ext cx="2582468" cy="1833552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A4575EF-03BD-1CEA-C8BB-1503178E3B0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158">
            <a:off x="1161600" y="2832866"/>
            <a:ext cx="10498321" cy="19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9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6698</TotalTime>
  <Words>867</Words>
  <Application>Microsoft Office PowerPoint</Application>
  <PresentationFormat>Widescreen</PresentationFormat>
  <Paragraphs>242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Content Warning</vt:lpstr>
      <vt:lpstr>Assumed Knowledge</vt:lpstr>
      <vt:lpstr>What is FX</vt:lpstr>
      <vt:lpstr>Table of Contents</vt:lpstr>
      <vt:lpstr>PowerPoint Presentation</vt:lpstr>
      <vt:lpstr>Where Can You Buy?</vt:lpstr>
      <vt:lpstr>Who are they really?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Makes a Market Maker Tick?</vt:lpstr>
      <vt:lpstr>Sounds great! But How much?</vt:lpstr>
      <vt:lpstr>That’s a bargain! Give me more!</vt:lpstr>
      <vt:lpstr>More! More!! MORE!!!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Currency Pair Triangle</vt:lpstr>
      <vt:lpstr>NFP</vt:lpstr>
      <vt:lpstr>CNH vs CNY</vt:lpstr>
      <vt:lpstr>USDCNH vs USDCNY</vt:lpstr>
      <vt:lpstr>USDHKD</vt:lpstr>
      <vt:lpstr>Currenex Stuck Orders</vt:lpstr>
      <vt:lpstr>Other bits and bobs…</vt:lpstr>
      <vt:lpstr>PowerPoint Presentation</vt:lpstr>
      <vt:lpstr>c = f($)</vt:lpstr>
      <vt:lpstr>PowerPoint Presentation</vt:lpstr>
      <vt:lpstr>PowerPoint Presentation</vt:lpstr>
      <vt:lpstr>PowerPoint Presentation</vt:lpstr>
      <vt:lpstr>Other Client Offerings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Y</dc:creator>
  <cp:lastModifiedBy>M Y</cp:lastModifiedBy>
  <cp:revision>101</cp:revision>
  <dcterms:created xsi:type="dcterms:W3CDTF">2024-02-02T21:11:45Z</dcterms:created>
  <dcterms:modified xsi:type="dcterms:W3CDTF">2024-02-08T22:08:57Z</dcterms:modified>
</cp:coreProperties>
</file>