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72" r:id="rId4"/>
    <p:sldId id="261" r:id="rId5"/>
    <p:sldId id="270" r:id="rId6"/>
    <p:sldId id="275" r:id="rId7"/>
    <p:sldId id="276" r:id="rId8"/>
    <p:sldId id="271" r:id="rId9"/>
    <p:sldId id="277" r:id="rId10"/>
    <p:sldId id="278" r:id="rId11"/>
    <p:sldId id="279" r:id="rId12"/>
    <p:sldId id="273" r:id="rId13"/>
    <p:sldId id="283" r:id="rId14"/>
    <p:sldId id="266" r:id="rId15"/>
    <p:sldId id="267" r:id="rId16"/>
    <p:sldId id="280" r:id="rId17"/>
    <p:sldId id="281" r:id="rId18"/>
    <p:sldId id="268" r:id="rId19"/>
    <p:sldId id="285" r:id="rId20"/>
    <p:sldId id="258" r:id="rId21"/>
    <p:sldId id="256" r:id="rId22"/>
    <p:sldId id="260" r:id="rId23"/>
    <p:sldId id="28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199-D8A3-914E-BB2A-E5764B1B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D789-2834-14DC-9D9F-50FC2C78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3B6E-AC49-17DC-FC68-E22CC3A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4D69-7191-D7FB-0F60-03CEA74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74A-A3EE-6943-96FD-697319A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216C-23C2-80CB-CDCA-E307A17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11CC-65EF-98BE-21AF-D3AAE87E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C9E5-652E-503D-DB03-2A35997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0D2-D1D1-BA10-74DF-ACA5DD2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67F6-F850-CD7B-0110-D980751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F38BA-2420-EDD7-1564-06BE1CD9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3B0A-45AF-375A-4926-09AB3979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872-7676-C97F-CD5A-FC4A90D2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32B-F8FB-240F-5C16-8F2857E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AF21-C709-7BF9-3A50-58D2C8E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48C-D6F7-2DE4-69CA-A51513A4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7D5-88F8-4FBD-67F0-A10FCA24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8B79-75A0-561A-B918-FA22459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6068-280E-7E86-66A8-AA8889F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8CCB-11FC-167C-60CD-8611531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393-1757-984D-7E1B-29EDA5C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EB9-B4B7-8648-1AAB-B130E71F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A0E-44D5-678C-C7DB-F0164B7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F361-9DB9-4D7E-575E-29D9973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45D-4EED-9AE1-E997-E16C93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3EBF-1FC5-87A2-6A9A-F8D9AEB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1A41-0595-17AA-0A0E-B78F5D82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6AA-CD51-E56C-03C6-44DB0FFB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6409-7B33-31A3-526C-98267C79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7D690-8F22-5E34-DB14-007675E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ED65-9C9C-6164-EB54-E3F795A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A1B-B905-CAEF-14B3-5521CE4D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00D-717F-9CD6-22A3-FD0089BD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A772-3C44-7495-0C2A-D704B885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5E3-711D-429F-1844-CE386DC5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55C2-399D-198D-AFAC-094F6982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B86A-BC1A-C7EA-E8BD-31E4609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896F-1ADC-EA54-C418-938E9C1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5F15F-0431-5AC0-F1AB-2E86FCB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84A-5313-8624-F571-D1A03D89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56C5-3BC2-8D2B-F159-4FAACD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912A-ACA1-E3AD-0240-B7FC1FE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843C-48E9-9CEF-EF8E-6446AA6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236B-5EB0-9453-2802-1B199C5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3C3B-DCBC-8D35-ADF9-4526888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E2B4-8543-A66F-FFC4-40810F8D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618-613B-13F2-9422-D7E1EEC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D1C1-EA33-B65B-AD47-229125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EDB4-F297-5F52-4AA1-C49B68AD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F882-D545-6786-1B3B-BB32E09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4E89-96F6-8202-6E83-71792BF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C267-0DEB-DA51-0D58-DD57591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BCF3-0804-0479-C297-B05DDA8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1477-108E-D95C-01A0-D5BFE2CF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3C41-B4F6-6CE9-3F3D-DBC339D3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C499-F5A9-BA33-78CE-36C1ECA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2934-CA54-E62D-8DBB-808126F7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065D-D998-449A-76BE-0FC2C52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0E7E-EC21-5DCA-E6D5-BAB10F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82C7-AD7A-44CB-A3A8-9666D682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0751-76AB-D92C-AAAD-1D04A9796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65D3-CEB2-6087-D442-974B045A5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0D7-9944-2666-838A-02CB4560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it-suisse.com/media/ib/docs/investment-banking/client-offering/aes-strategy-guide-and-attestation-equiti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51CB7-1914-748C-EDAA-580A3620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0B13-404A-D699-A9DD-DBA4D16D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06D-F82B-5D9E-9A5E-C702485D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269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88D4-EB93-A423-D26C-E45CF693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5702-E3B6-D9C9-89FA-6766CE44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More! More!! MORE!!!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10F5C-7505-F94E-21D8-1E6A999F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5600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B861-EBAD-FDEE-3C7C-4AC27613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E1FE81-64D6-A2FE-9883-5CD25615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35C60-27DF-9BF1-F5E8-3A4CD672EE3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You are open 24/5.5?</a:t>
            </a:r>
          </a:p>
        </p:txBody>
      </p:sp>
    </p:spTree>
    <p:extLst>
      <p:ext uri="{BB962C8B-B14F-4D97-AF65-F5344CB8AC3E}">
        <p14:creationId xmlns:p14="http://schemas.microsoft.com/office/powerpoint/2010/main" val="106250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57FB-78F5-4B1E-6FB1-A87E3B9F9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0A01505-8D2F-7E0E-684D-36433CCB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8022F-B9F6-9642-B89A-0E140096D32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Seriously? All day long?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9B4-114E-EDA0-8B46-EFA71D82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4F83-EDCD-D210-85ED-E70FB9A0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D43913D-6DFF-606A-0DA2-611F9AC8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27626-B2F8-AD8C-E7B0-34C4D847E0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How does BBG compare?</a:t>
            </a:r>
          </a:p>
        </p:txBody>
      </p:sp>
    </p:spTree>
    <p:extLst>
      <p:ext uri="{BB962C8B-B14F-4D97-AF65-F5344CB8AC3E}">
        <p14:creationId xmlns:p14="http://schemas.microsoft.com/office/powerpoint/2010/main" val="392839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DF5-4B35-7094-7820-9B8CEA51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CF3E-7D49-31BF-18BF-1E797D0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Currency Pair Triangle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8A23-714A-B34B-B3AC-C79A797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4561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B3927-714F-DB53-DC41-FE1D5357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872C-2C69-78D7-EE13-2A079820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NFP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D23AA-E4A4-E92D-8FA5-0DA80DB0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77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0413-1E13-A663-7381-35CBBEA8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DE18-EE97-F335-D4AF-33DBB37E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CNHCNY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8562-EF84-89A0-9D48-E4CC1696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06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539FF-7B62-566A-798C-AFF39A17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90B-FC7B-CF3C-557B-54B1D535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USDHKD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53E6D-A144-FA69-4DC6-242219AE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89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7E9F-356F-43F5-C9A6-CAC25AA1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8F82-8DBF-16CD-56D9-E15EF4A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Currenex</a:t>
            </a:r>
            <a:r>
              <a:rPr lang="en-GB" dirty="0">
                <a:latin typeface="Arial Black" panose="020B0A04020102020204" pitchFamily="34" charset="0"/>
              </a:rPr>
              <a:t> Stuck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BE772-927C-FA00-C0DA-3DE56DBA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1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9C620-A2D3-95CF-63F2-5CEF1D8E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AD72-6F30-CBA0-D04F-DD82C9F8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bits and bobs…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4DB29-E5C3-6269-6612-D2CB906D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/>
          </a:bodyPr>
          <a:lstStyle/>
          <a:p>
            <a:r>
              <a:rPr lang="en-GB" dirty="0"/>
              <a:t>WYSINWYG</a:t>
            </a:r>
          </a:p>
          <a:p>
            <a:r>
              <a:rPr lang="en-GB" dirty="0"/>
              <a:t>Last Look</a:t>
            </a:r>
          </a:p>
          <a:p>
            <a:r>
              <a:rPr lang="en-GB" dirty="0"/>
              <a:t>Claw back</a:t>
            </a:r>
          </a:p>
          <a:p>
            <a:r>
              <a:rPr lang="en-GB" dirty="0"/>
              <a:t>Trade Amendments (price adjustment)</a:t>
            </a:r>
          </a:p>
          <a:p>
            <a:r>
              <a:rPr lang="en-GB" dirty="0"/>
              <a:t>EFP</a:t>
            </a:r>
          </a:p>
        </p:txBody>
      </p:sp>
    </p:spTree>
    <p:extLst>
      <p:ext uri="{BB962C8B-B14F-4D97-AF65-F5344CB8AC3E}">
        <p14:creationId xmlns:p14="http://schemas.microsoft.com/office/powerpoint/2010/main" val="21806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951C-8A75-4A9B-B7B7-A8987F12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Where Can You Buy?</a:t>
            </a:r>
          </a:p>
        </p:txBody>
      </p:sp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14FDD615-3D6F-1494-3BD6-309B07CAC0D5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C03C5-312E-5A9A-9796-0CE9457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3" y="5391794"/>
            <a:ext cx="1315082" cy="1315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B6067-063C-F2B6-5D79-4ED0E3E0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3600">
            <a:off x="3193701" y="2970363"/>
            <a:ext cx="3259649" cy="72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734C29-5A15-57B7-A433-F9E2F5FB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47" y="3121710"/>
            <a:ext cx="3259649" cy="1833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8EE2F7-D6DA-A8F3-3EE6-918BF08F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73" y="5248982"/>
            <a:ext cx="4602790" cy="1413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B8628-4144-D299-F394-3D077EC59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4073">
            <a:off x="-83530" y="3793974"/>
            <a:ext cx="2582468" cy="18335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956A45-0A44-F9EA-0D84-62ADD7613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137">
            <a:off x="6353810" y="1547381"/>
            <a:ext cx="5233358" cy="15024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737731-0EAA-F512-DA68-FF39D23153CB}"/>
              </a:ext>
            </a:extLst>
          </p:cNvPr>
          <p:cNvGrpSpPr/>
          <p:nvPr/>
        </p:nvGrpSpPr>
        <p:grpSpPr>
          <a:xfrm>
            <a:off x="7271167" y="2751872"/>
            <a:ext cx="4341254" cy="3741002"/>
            <a:chOff x="7271167" y="2751872"/>
            <a:chExt cx="4341254" cy="3741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FB9F27-E5E5-781D-FEF9-1A36374A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68C098-9DDA-69CC-DE68-9D18437A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50FE76-937A-1E4F-B581-70E1FD73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167" y="5560852"/>
              <a:ext cx="3581738" cy="9320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B177FD-5EB6-6BC2-3934-FE0A425654CC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30C6F4-6F53-A367-FF39-930353963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18ED0A-A1D6-7182-B591-376A8F8B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54E3B7-C815-C465-8547-266B66F66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583DC-175C-6EE8-8939-3B3621DC16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BC3A-3C65-630C-6E60-5F772452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6D5A-0873-F6A8-C85A-6A57D67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 = f($)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7AD11-3D3C-6E7A-5466-E61821FFB0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05422" y="1842960"/>
          <a:ext cx="598115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0820437"/>
                    </a:ext>
                  </a:extLst>
                </a:gridCol>
                <a:gridCol w="2475958">
                  <a:extLst>
                    <a:ext uri="{9D8B030D-6E8A-4147-A177-3AD203B41FA5}">
                      <a16:colId xmlns:a16="http://schemas.microsoft.com/office/drawing/2014/main" val="309829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Latency Round Trip </a:t>
                      </a:r>
                      <a:r>
                        <a:rPr lang="en-GB" dirty="0" err="1"/>
                        <a:t>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Chicago to New York (Cable)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Chicago to New York (Microwave)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Global Financial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58.8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Tokyo (via Atlantic)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4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2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5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F5524-465E-74F2-41C7-A6CD450590F7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AE8C58-0307-EF7C-D722-67AE0978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89956B6-2264-8EA4-A7D0-67035A85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D777870-7A71-B0D0-5AB1-59324348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A7BE76B-4FFC-EB34-B8D2-2BF86CDC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553DC7-1B09-CAA6-61A3-F6E12636B72B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D7893F-2D1C-B4FB-09FE-C07A143D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61409D-1D7B-E299-3620-A0E1F93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E000D34-9CE3-9A74-F3F8-AF9FDCEC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BD4803-1061-1D52-0327-9CAE980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A3A3D2-D211-AB54-C829-3C4471D02F95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3B5264-CA6E-17D9-EA99-7E9C0DC83746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888FC71C-7DA0-3B0D-C7DE-4F120837D7BF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D7224A1-8B23-7ACC-4D37-D4AACAE8C16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8A658B-743E-581E-06B9-88F7D641D18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C4019E7-4088-D06E-5D80-F3CAA451CFD7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3A16004-D87A-8676-F3DE-84F932545B98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058D11DB-05D7-D17A-AE3A-C9C28B9A9A40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F7F3317-F56A-9E0C-B434-AF02D63FE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F166469-B834-1831-62E1-7DC5732EB15B}"/>
              </a:ext>
            </a:extLst>
          </p:cNvPr>
          <p:cNvGrpSpPr/>
          <p:nvPr/>
        </p:nvGrpSpPr>
        <p:grpSpPr>
          <a:xfrm>
            <a:off x="2543710" y="1301155"/>
            <a:ext cx="6329010" cy="751237"/>
            <a:chOff x="2543710" y="1301155"/>
            <a:chExt cx="6329010" cy="75123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1636A1-5EAD-4D90-87C8-D07D631298B3}"/>
                </a:ext>
              </a:extLst>
            </p:cNvPr>
            <p:cNvSpPr txBox="1"/>
            <p:nvPr/>
          </p:nvSpPr>
          <p:spPr>
            <a:xfrm>
              <a:off x="2543710" y="168306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4ms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B514D1-7889-D62D-35E8-68E6B4619263}"/>
                </a:ext>
              </a:extLst>
            </p:cNvPr>
            <p:cNvSpPr txBox="1"/>
            <p:nvPr/>
          </p:nvSpPr>
          <p:spPr>
            <a:xfrm>
              <a:off x="3913235" y="135298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29ms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64691-7959-05B1-5973-AC300D20A249}"/>
                </a:ext>
              </a:extLst>
            </p:cNvPr>
            <p:cNvSpPr txBox="1"/>
            <p:nvPr/>
          </p:nvSpPr>
          <p:spPr>
            <a:xfrm>
              <a:off x="8062883" y="1301155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115ms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8210F0-EAB4-4B60-5728-79A5503E418C}"/>
              </a:ext>
            </a:extLst>
          </p:cNvPr>
          <p:cNvGrpSpPr/>
          <p:nvPr/>
        </p:nvGrpSpPr>
        <p:grpSpPr>
          <a:xfrm>
            <a:off x="1949184" y="1931028"/>
            <a:ext cx="7730779" cy="1724593"/>
            <a:chOff x="1949184" y="1931028"/>
            <a:chExt cx="7730779" cy="172459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98A709-1574-AC75-B641-03DE11255751}"/>
                </a:ext>
              </a:extLst>
            </p:cNvPr>
            <p:cNvSpPr txBox="1"/>
            <p:nvPr/>
          </p:nvSpPr>
          <p:spPr>
            <a:xfrm>
              <a:off x="8870126" y="2713951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115ms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BEC6FB-C112-AF47-AC8A-06D3E604937B}"/>
                </a:ext>
              </a:extLst>
            </p:cNvPr>
            <p:cNvSpPr txBox="1"/>
            <p:nvPr/>
          </p:nvSpPr>
          <p:spPr>
            <a:xfrm>
              <a:off x="3475455" y="328628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32.5ms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7EF15A-7128-F178-EB9B-703884D5ECEA}"/>
                </a:ext>
              </a:extLst>
            </p:cNvPr>
            <p:cNvSpPr txBox="1"/>
            <p:nvPr/>
          </p:nvSpPr>
          <p:spPr>
            <a:xfrm>
              <a:off x="1949184" y="193102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7ms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8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24EF-2C20-536E-7C75-45B66249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3773A6D-972C-3D89-D55F-53B832B7744C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BE1F3C9-6E71-7CCD-0986-FA9759E43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5AC18FD-AD85-A362-32EF-F239AC2F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7F7A53B-6894-4520-ABA6-5BD210F9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B051999-DF7E-FF39-FFD0-46079167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BC9F90-02B8-13F6-E160-E61C854C1FF7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E8D0048-EC9D-1B1A-B6BC-B58AAABA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5A62185-023D-C34B-C467-755C37EB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C0B012-54B2-63FA-B402-C87E3108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BF4BFA1-90D8-872B-C9CF-3FFF9DC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E5FD1-EBA7-AF6A-2468-13A64175F96F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976D924-3689-E7EB-7E80-84EFEFD586B7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2DADE5D-1AE8-F64C-81A3-06AB7716ADE3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0215D2-19A1-6AAB-EB49-C5AB66DA73B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88B1D6-AAD4-2C9A-4ECD-E2DE8FF8E30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3C5C9D4-0A68-84FA-678F-1F14740C800C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E6C869C-E41F-AAE9-CA9B-3FDF47A06720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BC0B154-05F1-246D-9F91-621C8FC7E73B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37BF4BD-8064-5BAE-9011-33D1DF160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6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1726-9AD6-1BBF-6266-1DF5B69C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15F1-7060-0BE0-BE36-18430009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What is BBG used for?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151AF-0E81-5F13-0A5E-48C9E5A8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/>
          </a:bodyPr>
          <a:lstStyle/>
          <a:p>
            <a:r>
              <a:rPr lang="en-GB" dirty="0"/>
              <a:t>IB / News</a:t>
            </a:r>
          </a:p>
          <a:p>
            <a:r>
              <a:rPr lang="en-GB" dirty="0"/>
              <a:t>Graphs</a:t>
            </a:r>
          </a:p>
          <a:p>
            <a:r>
              <a:rPr lang="en-GB" dirty="0"/>
              <a:t>Trade Amendments (claw-back / price adjustment)</a:t>
            </a:r>
          </a:p>
          <a:p>
            <a:r>
              <a:rPr lang="en-GB" dirty="0"/>
              <a:t>EFP</a:t>
            </a:r>
          </a:p>
          <a:p>
            <a:r>
              <a:rPr lang="en-GB" dirty="0" err="1"/>
              <a:t>BQuant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98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BB4F-36C7-B83E-47E6-C70082FA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AD01-BDD1-EA1F-8702-6568B031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Client Offerings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A7DE8-E9EF-D6A1-1035-6AF60127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Direct Market Access (DMA)</a:t>
            </a:r>
          </a:p>
          <a:p>
            <a:r>
              <a:rPr lang="en-GB" dirty="0"/>
              <a:t>Trading Analytics</a:t>
            </a:r>
          </a:p>
          <a:p>
            <a:r>
              <a:rPr lang="en-GB" dirty="0"/>
              <a:t>Algorithmic Strategies</a:t>
            </a:r>
          </a:p>
          <a:p>
            <a:pPr lvl="1"/>
            <a:r>
              <a:rPr lang="en-GB" dirty="0"/>
              <a:t>Passive / Iceberg</a:t>
            </a:r>
          </a:p>
          <a:p>
            <a:pPr lvl="1"/>
            <a:r>
              <a:rPr lang="en-GB" dirty="0"/>
              <a:t>Time- / Volume-based</a:t>
            </a:r>
          </a:p>
          <a:p>
            <a:pPr lvl="1"/>
            <a:r>
              <a:rPr lang="en-GB" dirty="0"/>
              <a:t>Opportunistic - Guerrilla, Sniper</a:t>
            </a:r>
          </a:p>
          <a:p>
            <a:pPr lvl="1"/>
            <a:r>
              <a:rPr lang="en-GB" dirty="0"/>
              <a:t>Hybrid - Float-Guerrilla, Float Sniper, Price Inline</a:t>
            </a:r>
          </a:p>
          <a:p>
            <a:pPr lvl="1"/>
            <a:r>
              <a:rPr lang="en-GB" dirty="0">
                <a:hlinkClick r:id="rId2"/>
              </a:rPr>
              <a:t>https://www.credit-suisse.com/media/ib/docs/investment-banking/client-offering/aes-strategy-guide-and-attestation-equities.pdf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F158-156F-F42B-6784-7F92277B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69254FCE-4F50-74D1-45BC-C1B5D2B3B9BD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3BE0FC-8C9A-2B7C-43F4-B922C658786F}"/>
              </a:ext>
            </a:extLst>
          </p:cNvPr>
          <p:cNvGrpSpPr/>
          <p:nvPr/>
        </p:nvGrpSpPr>
        <p:grpSpPr>
          <a:xfrm>
            <a:off x="6353810" y="1547381"/>
            <a:ext cx="5258611" cy="4264628"/>
            <a:chOff x="6353810" y="1547381"/>
            <a:chExt cx="5258611" cy="426462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1D6E8A-AFA9-DFF5-085E-366BB303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137">
              <a:off x="6353810" y="1547381"/>
              <a:ext cx="5233358" cy="15024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C1EE1A-8046-D628-2C5E-7924396E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F8836D-B2D7-1991-94F9-099F0686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35D-95F3-395B-A969-CA13132AA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67" y="5560852"/>
            <a:ext cx="3581738" cy="9320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04C5F-C3CA-FE4A-F84F-8360FB9A0D76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1E8121-E47D-1A5C-81BD-F63ED87C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F5541-2A00-9113-6F85-34A52BCD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CFC2CB-8F68-A73A-7F77-0A3D5F8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A569BC-6C3E-53EF-8E08-1CB6E1767329}"/>
              </a:ext>
            </a:extLst>
          </p:cNvPr>
          <p:cNvGrpSpPr/>
          <p:nvPr/>
        </p:nvGrpSpPr>
        <p:grpSpPr>
          <a:xfrm>
            <a:off x="5347501" y="723811"/>
            <a:ext cx="7149991" cy="4044462"/>
            <a:chOff x="5347501" y="723811"/>
            <a:chExt cx="7149991" cy="40444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C0207D-DF96-793A-BF75-95CB964F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760" y="3049623"/>
              <a:ext cx="3699051" cy="5568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E898FE-3865-4EED-D58E-E31C225B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36368">
              <a:off x="8699824" y="4175577"/>
              <a:ext cx="3239531" cy="5926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10F97E-F63A-9872-FAB4-9B909B09B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4128">
              <a:off x="5347501" y="723811"/>
              <a:ext cx="7149991" cy="309616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575EF-03BD-1CEA-C8BB-1503178E3B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E85D2-6816-90D2-3D2D-77BC2654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Who are they really?</a:t>
            </a:r>
          </a:p>
        </p:txBody>
      </p:sp>
    </p:spTree>
    <p:extLst>
      <p:ext uri="{BB962C8B-B14F-4D97-AF65-F5344CB8AC3E}">
        <p14:creationId xmlns:p14="http://schemas.microsoft.com/office/powerpoint/2010/main" val="67919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6E94-509F-9BF4-A5F6-5E414FDE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465366D-CEBF-49E0-FFBA-AAAB5BFD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252F3-4357-C31D-9B4B-29FBA1E9655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What Can You Buy?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24E50-36A0-3FB1-BEF2-00AF0BF1F47F}"/>
              </a:ext>
            </a:extLst>
          </p:cNvPr>
          <p:cNvGrpSpPr/>
          <p:nvPr/>
        </p:nvGrpSpPr>
        <p:grpSpPr>
          <a:xfrm>
            <a:off x="1657350" y="1444426"/>
            <a:ext cx="10146030" cy="5040194"/>
            <a:chOff x="1657350" y="1135816"/>
            <a:chExt cx="10146030" cy="5040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0E5A3B-2A66-FD06-635A-85EE616EB484}"/>
                </a:ext>
              </a:extLst>
            </p:cNvPr>
            <p:cNvSpPr/>
            <p:nvPr/>
          </p:nvSpPr>
          <p:spPr>
            <a:xfrm>
              <a:off x="9787890" y="4875551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AUDUSD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ABAE48-8512-E96A-884A-7BADB1391A2A}"/>
                </a:ext>
              </a:extLst>
            </p:cNvPr>
            <p:cNvSpPr/>
            <p:nvPr/>
          </p:nvSpPr>
          <p:spPr>
            <a:xfrm>
              <a:off x="10835640" y="585347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NZDUSD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6B8EE-0531-39D1-29D9-E32F14CFBAEB}"/>
                </a:ext>
              </a:extLst>
            </p:cNvPr>
            <p:cNvSpPr/>
            <p:nvPr/>
          </p:nvSpPr>
          <p:spPr>
            <a:xfrm>
              <a:off x="5402580" y="165997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EURCHF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DC006F-9430-DE79-8DAD-8D33B49D863F}"/>
                </a:ext>
              </a:extLst>
            </p:cNvPr>
            <p:cNvSpPr/>
            <p:nvPr/>
          </p:nvSpPr>
          <p:spPr>
            <a:xfrm>
              <a:off x="10428897" y="2143717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7B0D00-6362-623D-D20B-062FB2DA2932}"/>
                </a:ext>
              </a:extLst>
            </p:cNvPr>
            <p:cNvSpPr/>
            <p:nvPr/>
          </p:nvSpPr>
          <p:spPr>
            <a:xfrm>
              <a:off x="5147310" y="2020614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EURUSD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9A4982-DD27-21BA-B476-234F7081E466}"/>
                </a:ext>
              </a:extLst>
            </p:cNvPr>
            <p:cNvSpPr/>
            <p:nvPr/>
          </p:nvSpPr>
          <p:spPr>
            <a:xfrm>
              <a:off x="4362450" y="167009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GBPUSD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FC08F5-8046-C7F8-ADC2-3DB09A750EAC}"/>
                </a:ext>
              </a:extLst>
            </p:cNvPr>
            <p:cNvSpPr/>
            <p:nvPr/>
          </p:nvSpPr>
          <p:spPr>
            <a:xfrm>
              <a:off x="1657350" y="113581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USDCAD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73ADF-A4F8-A2FE-BE7C-10F34561E963}"/>
              </a:ext>
            </a:extLst>
          </p:cNvPr>
          <p:cNvGrpSpPr/>
          <p:nvPr/>
        </p:nvGrpSpPr>
        <p:grpSpPr>
          <a:xfrm>
            <a:off x="4884420" y="1207112"/>
            <a:ext cx="2657013" cy="1567752"/>
            <a:chOff x="4884420" y="1207112"/>
            <a:chExt cx="2657013" cy="15677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E7D8D7E-4218-D1EB-7761-1F98C4AA0F4F}"/>
                </a:ext>
              </a:extLst>
            </p:cNvPr>
            <p:cNvSpPr/>
            <p:nvPr/>
          </p:nvSpPr>
          <p:spPr>
            <a:xfrm>
              <a:off x="4884420" y="1514671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EURNOK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35254C-3267-853F-D1F4-032CF6FD1CCC}"/>
                </a:ext>
              </a:extLst>
            </p:cNvPr>
            <p:cNvSpPr/>
            <p:nvPr/>
          </p:nvSpPr>
          <p:spPr>
            <a:xfrm>
              <a:off x="5440680" y="1207112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EURSEK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40FCD5-54B8-3B77-90BC-51D77ACC5C56}"/>
                </a:ext>
              </a:extLst>
            </p:cNvPr>
            <p:cNvSpPr/>
            <p:nvPr/>
          </p:nvSpPr>
          <p:spPr>
            <a:xfrm>
              <a:off x="5855972" y="155283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EURDKK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8F73C86-FFBF-605A-6A51-CCF7C8646F4D}"/>
                </a:ext>
              </a:extLst>
            </p:cNvPr>
            <p:cNvSpPr/>
            <p:nvPr/>
          </p:nvSpPr>
          <p:spPr>
            <a:xfrm>
              <a:off x="6339842" y="1860396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EURPLN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B837D6-F267-432A-37EA-EB0FBFF73A5A}"/>
                </a:ext>
              </a:extLst>
            </p:cNvPr>
            <p:cNvSpPr/>
            <p:nvPr/>
          </p:nvSpPr>
          <p:spPr>
            <a:xfrm>
              <a:off x="6345093" y="2148709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EURHUF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832F09-7E68-7899-67F3-42C633226502}"/>
                </a:ext>
              </a:extLst>
            </p:cNvPr>
            <p:cNvSpPr/>
            <p:nvPr/>
          </p:nvSpPr>
          <p:spPr>
            <a:xfrm>
              <a:off x="6573693" y="245232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EURRON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2450D-AE78-BD7D-B32F-3240DD134D5D}"/>
              </a:ext>
            </a:extLst>
          </p:cNvPr>
          <p:cNvGrpSpPr/>
          <p:nvPr/>
        </p:nvGrpSpPr>
        <p:grpSpPr>
          <a:xfrm>
            <a:off x="2971800" y="2427591"/>
            <a:ext cx="7623810" cy="2535720"/>
            <a:chOff x="2971800" y="2427591"/>
            <a:chExt cx="7623810" cy="25357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2B5169-ABED-8E19-047A-D800D4611D6E}"/>
                </a:ext>
              </a:extLst>
            </p:cNvPr>
            <p:cNvSpPr/>
            <p:nvPr/>
          </p:nvSpPr>
          <p:spPr>
            <a:xfrm>
              <a:off x="9304020" y="4223843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USDIDR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664AAC-49E1-49A3-5C95-591F71332394}"/>
                </a:ext>
              </a:extLst>
            </p:cNvPr>
            <p:cNvSpPr/>
            <p:nvPr/>
          </p:nvSpPr>
          <p:spPr>
            <a:xfrm>
              <a:off x="7757160" y="3349862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USDINR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B8E226-78BE-7A5C-8CD5-F8384C3C7020}"/>
                </a:ext>
              </a:extLst>
            </p:cNvPr>
            <p:cNvSpPr/>
            <p:nvPr/>
          </p:nvSpPr>
          <p:spPr>
            <a:xfrm>
              <a:off x="9201150" y="376221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USDMYR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1E311BF-AE1A-3C90-8CC2-725836F5BA09}"/>
                </a:ext>
              </a:extLst>
            </p:cNvPr>
            <p:cNvSpPr/>
            <p:nvPr/>
          </p:nvSpPr>
          <p:spPr>
            <a:xfrm>
              <a:off x="9574530" y="2896670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USDTWD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AFBD574-04B1-C514-1195-DDA3E3FD4A0E}"/>
                </a:ext>
              </a:extLst>
            </p:cNvPr>
            <p:cNvSpPr/>
            <p:nvPr/>
          </p:nvSpPr>
          <p:spPr>
            <a:xfrm>
              <a:off x="9250680" y="254337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USDKRW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B191DE-56E2-AD74-0CBB-AA944B656CFB}"/>
                </a:ext>
              </a:extLst>
            </p:cNvPr>
            <p:cNvSpPr/>
            <p:nvPr/>
          </p:nvSpPr>
          <p:spPr>
            <a:xfrm>
              <a:off x="2971800" y="4640774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USDBRL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60FA2A-BB59-44DA-FD47-415054579599}"/>
                </a:ext>
              </a:extLst>
            </p:cNvPr>
            <p:cNvSpPr/>
            <p:nvPr/>
          </p:nvSpPr>
          <p:spPr>
            <a:xfrm>
              <a:off x="8092440" y="2427591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USDCNY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FCB83B-DA22-FE9C-EDC3-673781B25068}"/>
              </a:ext>
            </a:extLst>
          </p:cNvPr>
          <p:cNvGrpSpPr/>
          <p:nvPr/>
        </p:nvGrpSpPr>
        <p:grpSpPr>
          <a:xfrm>
            <a:off x="1497330" y="1325059"/>
            <a:ext cx="8637270" cy="4648366"/>
            <a:chOff x="1497330" y="1325059"/>
            <a:chExt cx="8637270" cy="4648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1C6144-F7F5-1B9A-7988-0643241068B8}"/>
                </a:ext>
              </a:extLst>
            </p:cNvPr>
            <p:cNvGrpSpPr/>
            <p:nvPr/>
          </p:nvGrpSpPr>
          <p:grpSpPr>
            <a:xfrm>
              <a:off x="1497330" y="1325059"/>
              <a:ext cx="8637270" cy="4648366"/>
              <a:chOff x="1497330" y="1325059"/>
              <a:chExt cx="8637270" cy="464836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4E1CB5A-8224-8D5A-4606-D3C0E08F5064}"/>
                  </a:ext>
                </a:extLst>
              </p:cNvPr>
              <p:cNvSpPr/>
              <p:nvPr/>
            </p:nvSpPr>
            <p:spPr>
              <a:xfrm>
                <a:off x="9113520" y="3221769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USDHKD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7C221AE-1760-0922-D69A-86DDF4A82A5B}"/>
                  </a:ext>
                </a:extLst>
              </p:cNvPr>
              <p:cNvSpPr/>
              <p:nvPr/>
            </p:nvSpPr>
            <p:spPr>
              <a:xfrm>
                <a:off x="8336280" y="3722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USDTHB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133634B-9C7F-7229-7DB9-DE85571BB15E}"/>
                  </a:ext>
                </a:extLst>
              </p:cNvPr>
              <p:cNvSpPr/>
              <p:nvPr/>
            </p:nvSpPr>
            <p:spPr>
              <a:xfrm>
                <a:off x="1497330" y="3341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USDMXN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1E0A580-D5C5-3393-E5ED-3ABC0E839ACB}"/>
                  </a:ext>
                </a:extLst>
              </p:cNvPr>
              <p:cNvSpPr/>
              <p:nvPr/>
            </p:nvSpPr>
            <p:spPr>
              <a:xfrm>
                <a:off x="8500110" y="3987044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USDSGD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554BCDE-72EF-623B-1ACB-22E50224FD74}"/>
                  </a:ext>
                </a:extLst>
              </p:cNvPr>
              <p:cNvSpPr/>
              <p:nvPr/>
            </p:nvSpPr>
            <p:spPr>
              <a:xfrm>
                <a:off x="5778330" y="2699263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USDTRY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D891C50-6FDC-B3B7-6FE4-03EA32D7EE62}"/>
                  </a:ext>
                </a:extLst>
              </p:cNvPr>
              <p:cNvSpPr/>
              <p:nvPr/>
            </p:nvSpPr>
            <p:spPr>
              <a:xfrm>
                <a:off x="7840980" y="1325059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USDRUB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3BFAC81-81F3-68A4-79DF-59797812EA5A}"/>
                  </a:ext>
                </a:extLst>
              </p:cNvPr>
              <p:cNvSpPr/>
              <p:nvPr/>
            </p:nvSpPr>
            <p:spPr>
              <a:xfrm>
                <a:off x="5722620" y="5650888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USDZAR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A1191CF-FFF4-C79C-6EE0-A71FB09EAD7D}"/>
                </a:ext>
              </a:extLst>
            </p:cNvPr>
            <p:cNvSpPr/>
            <p:nvPr/>
          </p:nvSpPr>
          <p:spPr>
            <a:xfrm>
              <a:off x="8447955" y="2956877"/>
              <a:ext cx="1021080" cy="322537"/>
            </a:xfrm>
            <a:prstGeom prst="roundRect">
              <a:avLst/>
            </a:prstGeom>
            <a:solidFill>
              <a:srgbClr val="FFCCFF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7030A0"/>
                  </a:solidFill>
                </a:rPr>
                <a:t>USDCNH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6372DF-5958-4294-70A4-2765A05E8E7D}"/>
              </a:ext>
            </a:extLst>
          </p:cNvPr>
          <p:cNvGrpSpPr/>
          <p:nvPr/>
        </p:nvGrpSpPr>
        <p:grpSpPr>
          <a:xfrm>
            <a:off x="3608073" y="2504197"/>
            <a:ext cx="1021080" cy="1337054"/>
            <a:chOff x="3482340" y="2665409"/>
            <a:chExt cx="1021080" cy="133705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28170C6-3974-BAD3-0EC8-1B2E283871BC}"/>
                </a:ext>
              </a:extLst>
            </p:cNvPr>
            <p:cNvSpPr/>
            <p:nvPr/>
          </p:nvSpPr>
          <p:spPr>
            <a:xfrm>
              <a:off x="3482340" y="2665409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XAGUSD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844D72A-0ACF-8BC6-CCC0-142F3C67C1AC}"/>
                </a:ext>
              </a:extLst>
            </p:cNvPr>
            <p:cNvSpPr/>
            <p:nvPr/>
          </p:nvSpPr>
          <p:spPr>
            <a:xfrm>
              <a:off x="3482340" y="300368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XAUUSD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EA3DB4-DCF2-BCB2-BBAE-79D4F35D7F0E}"/>
                </a:ext>
              </a:extLst>
            </p:cNvPr>
            <p:cNvSpPr/>
            <p:nvPr/>
          </p:nvSpPr>
          <p:spPr>
            <a:xfrm>
              <a:off x="3482340" y="334180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XPDUSD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AD92680-C8E2-EE84-B6D2-3688120CEF94}"/>
                </a:ext>
              </a:extLst>
            </p:cNvPr>
            <p:cNvSpPr/>
            <p:nvPr/>
          </p:nvSpPr>
          <p:spPr>
            <a:xfrm>
              <a:off x="3482340" y="367992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XPTUSD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4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190DF-A9C1-4A4F-72A8-3DC3828C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96FA6FC-594B-9132-8E92-B9E92FCA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D1FA6-7227-3A52-113E-DC693039336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Where do my orders go?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84942-EAE1-33C0-61EC-6F9BF5EA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89" y="1270826"/>
            <a:ext cx="12055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7AA50-772F-F71E-E34C-B3B4FA8A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03F877-28DB-BAD7-251C-E1C70A079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3" y="1724025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91F8F3-0DD3-211C-7A26-DB642CD2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4AFB54-0E92-4474-41FD-D44CF61C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6514664-3D1E-4701-A401-94F2A178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20" y="3616182"/>
            <a:ext cx="1205500" cy="12382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E98A5E-8225-40F9-2AC3-E3A4873E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70" y="4235307"/>
            <a:ext cx="1205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B19F-9D67-D520-3D7B-20F10EF8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90E1BF8-B026-8B62-37FA-640B6B18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A944-538A-CA8A-1D42-864FC308A90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… no … seriously …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B022F4-F2BE-8564-D79F-555B9307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55C18-1075-77B3-52E6-7C5C11BD9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0.00023 C 0.00143 -0.00185 0.00312 -0.00301 0.0043 -0.00556 C 0.00664 -0.01065 0.00651 -0.0169 0.00352 -0.02083 C 0.00117 -0.02431 -0.00182 -0.02546 -0.00443 -0.02778 C -0.00729 -0.02639 -0.01068 -0.02662 -0.01289 -0.02315 C -0.01549 -0.01968 -0.01471 -0.00857 -0.01289 -0.00463 C -0.01198 -0.00278 -0.01016 -0.00208 -0.00885 -0.00093 C -0.00716 -0.00139 -0.00508 -0.0007 -0.00365 -0.00232 C -0.00091 -0.00625 -0.00052 -0.0125 0.00039 -0.01782 C -0.00508 -0.025 -0.00573 -0.02685 -0.01484 -0.02639 C -0.01641 -0.02639 -0.01732 -0.02315 -0.01849 -0.02176 C -0.01836 -0.01806 -0.01875 -0.01412 -0.0181 -0.01088 C -0.01549 0.00139 -0.01341 0.00046 -0.00768 0.00463 C -0.00456 0.00093 -0.00117 -0.00162 0.00156 -0.00625 C 0.00339 -0.00972 0.00495 -0.01389 0.00599 -0.01852 C 0.00638 -0.0206 0.00612 -0.02384 0.00521 -0.02477 C 0.00208 -0.02801 -0.00156 -0.02824 -0.00482 -0.03009 C -0.01068 -0.02917 -0.02135 -0.03032 -0.02656 -0.02083 C -0.02852 -0.01759 -0.02891 -0.01157 -0.03008 -0.00695 C -0.03125 0.01088 -0.03398 0.02986 -0.02852 0.04768 C -0.02604 0.05532 -0.02135 0.05972 -0.01732 0.06458 C -0.0069 0.07708 0.00443 0.08704 0.0168 0.09074 C 0.02214 0.09236 0.02773 0.0912 0.0332 0.09167 C 0.0375 0.08843 0.04206 0.08634 0.04596 0.08241 C 0.04831 0.08009 0.05599 0.06435 0.05807 0.06065 C 0.05924 0.05324 0.06107 0.04606 0.06159 0.03843 C 0.06263 0.025 0.06302 0.0118 0.06237 -0.00162 C 0.06159 -0.02083 0.05664 -0.03403 0.05 -0.04792 C 0.04128 -0.06574 0.03242 -0.08357 0.02279 -0.09954 C -0.0056 -0.14676 0.00195 -0.12662 -0.03255 -0.15949 C -0.0776 -0.20278 -0.01771 -0.15949 -0.08177 -0.2088 C -0.10182 -0.22454 -0.12448 -0.23519 -0.14544 -0.24352 C -0.15508 -0.24745 -0.16471 -0.25093 -0.17435 -0.25278 C -0.18568 -0.25532 -0.19701 -0.25532 -0.20833 -0.25648 C -0.22396 -0.25556 -0.23971 -0.25579 -0.25521 -0.25347 C -0.27344 -0.25116 -0.28372 -0.24445 -0.30091 -0.2382 C -0.30781 -0.23588 -0.31497 -0.23472 -0.32174 -0.23125 C -0.3793 -0.20278 -0.31458 -0.23125 -0.36628 -0.19491 C -0.37135 -0.19167 -0.38112 -0.18542 -0.38503 -0.1787 C -0.38607 -0.17708 -0.38724 -0.175 -0.38828 -0.17338 C -0.38971 -0.17153 -0.39128 -0.1706 -0.39271 -0.16875 C -0.39583 -0.16528 -0.39674 -0.16366 -0.39909 -0.1588 C -0.40195 -0.15278 -0.40299 -0.15 -0.40508 -0.1419 C -0.41185 -0.1169 -0.40482 -0.13912 -0.4099 -0.12338 C -0.40977 -0.1213 -0.41055 -0.11806 -0.40951 -0.11713 C -0.40326 -0.11343 -0.4026 -0.11945 -0.39987 -0.12639 C -0.40039 -0.13241 -0.40052 -0.13843 -0.40143 -0.14421 C -0.40182 -0.1463 -0.40313 -0.14745 -0.40391 -0.14884 C -0.40612 -0.15208 -0.40677 -0.15255 -0.40911 -0.15417 C -0.42435 -0.14583 -0.42656 -0.14653 -0.43997 -0.13264 C -0.4418 -0.13079 -0.4431 -0.12801 -0.44479 -0.1257 C -0.4457 -0.11806 -0.44818 -0.10556 -0.44271 -0.09954 C -0.43971 -0.09607 -0.43555 -0.1 -0.4319 -0.10023 C -0.4263 -0.1044 -0.41849 -0.10695 -0.4151 -0.11875 C -0.41406 -0.12292 -0.41458 -0.12801 -0.41432 -0.13264 C -0.42135 -0.14236 -0.42161 -0.14815 -0.42995 -0.14259 C -0.43125 -0.1419 -0.43203 -0.13912 -0.43307 -0.13727 C -0.42656 -0.11991 -0.42839 -0.12083 -0.40911 -0.11945 C -0.40703 -0.11945 -0.40586 -0.12454 -0.4043 -0.12708 C -0.41289 -0.15023 -0.41224 -0.15833 -0.43073 -0.1588 C -0.43333 -0.15903 -0.43503 -0.15255 -0.43711 -0.14954 C -0.43503 -0.14352 -0.43451 -0.13287 -0.43073 -0.13171 C -0.42786 -0.13125 -0.42773 -0.1419 -0.42786 -0.14722 C -0.42813 -0.15347 -0.4306 -0.1581 -0.4319 -0.16343 C -0.43385 -0.16227 -0.43659 -0.16366 -0.4375 -0.16042 C -0.44049 -0.15023 -0.4418 -0.12222 -0.43555 -0.11343 C -0.43216 -0.10857 -0.42695 -0.11181 -0.42266 -0.11111 C -0.41784 -0.12292 -0.41172 -0.1331 -0.40833 -0.14653 C -0.4069 -0.15232 -0.40599 -0.16343 -0.40911 -0.16574 C -0.41393 -0.16945 -0.41901 -0.16111 -0.42396 -0.1588 C -0.42773 -0.15185 -0.43281 -0.14676 -0.43555 -0.13796 C -0.43737 -0.13218 -0.43971 -0.12153 -0.43672 -0.11713 C -0.43151 -0.10949 -0.4237 -0.1125 -0.41706 -0.11019 C -0.41172 -0.11412 -0.40573 -0.11528 -0.40104 -0.12176 C -0.39961 -0.12407 -0.4 -0.13079 -0.40143 -0.13264 C -0.40625 -0.13843 -0.41211 -0.13866 -0.41745 -0.1419 C -0.4207 -0.1412 -0.42487 -0.14468 -0.42708 -0.14028 C -0.43112 -0.13333 -0.42721 -0.10417 -0.42669 -0.09861 C -0.41458 -0.11296 -0.41211 -0.11157 -0.41263 -0.15648 C -0.41289 -0.16389 -0.41771 -0.16782 -0.42031 -0.17338 C -0.42917 -0.16945 -0.45885 -0.16042 -0.46523 -0.1419 C -0.47005 -0.12801 -0.46758 -0.10857 -0.46875 -0.09167 C -0.44714 -0.0507 -0.44557 -0.03426 -0.41107 -0.03102 C -0.40326 -0.03009 -0.39583 -0.03958 -0.38828 -0.04398 C -0.38177 -0.05949 -0.35286 -0.11713 -0.35026 -0.14884 C -0.34935 -0.15926 -0.35286 -0.16945 -0.35547 -0.1787 C -0.35807 -0.18866 -0.3612 -0.19838 -0.36536 -0.20509 C -0.38047 -0.2287 -0.39036 -0.23009 -0.40872 -0.23588 C -0.41823 -0.23889 -0.4276 -0.24097 -0.43711 -0.24352 L -0.49883 -0.24282 C -0.50352 -0.24282 -0.50807 -0.24282 -0.5125 -0.2412 C -0.51589 -0.24028 -0.51927 -0.23727 -0.5224 -0.23495 C -0.54362 -0.22153 -0.54466 -0.22222 -0.56406 -0.19815 C -0.56875 -0.19236 -0.57266 -0.18449 -0.57734 -0.1787 C -0.58542 -0.16921 -0.59401 -0.16273 -0.60182 -0.15255 C -0.61276 -0.13912 -0.6082 -0.14537 -0.61576 -0.13403 C -0.61771 -0.12755 -0.62031 -0.11898 -0.62135 -0.11181 C -0.6224 -0.10648 -0.62279 -0.10046 -0.62344 -0.09491 C -0.62253 -0.08218 -0.62565 -0.06551 -0.62057 -0.05718 C -0.60846 -0.03657 -0.60521 -0.05486 -0.60299 -0.06551 C -0.61198 -0.07361 -0.60951 -0.07361 -0.62422 -0.06713 C -0.62526 -0.0669 -0.62552 -0.06412 -0.62617 -0.0625 C -0.62604 -0.05995 -0.62708 -0.05602 -0.62578 -0.05486 C -0.62409 -0.05324 -0.62188 -0.05556 -0.61979 -0.05625 C -0.61901 -0.05648 -0.61667 -0.0581 -0.61745 -0.05787 C -0.6207 -0.05695 -0.62383 -0.05532 -0.62708 -0.05394 C -0.62669 -0.05278 -0.62708 -0.05023 -0.62617 -0.05023 C -0.61784 -0.05093 -0.61849 -0.05162 -0.61536 -0.06088 C -0.61615 -0.06204 -0.61706 -0.06343 -0.61784 -0.06412 C -0.62214 -0.0669 -0.62422 -0.06528 -0.62865 -0.06412 C -0.62917 -0.06227 -0.62995 -0.06065 -0.63021 -0.05857 C -0.63034 -0.05787 -0.63034 -0.05625 -0.62982 -0.05625 C -0.62708 -0.05602 -0.62422 -0.05741 -0.62135 -0.05787 C -0.62214 -0.06042 -0.62214 -0.06505 -0.62344 -0.06551 C -0.63424 -0.07014 -0.63385 -0.06921 -0.63737 -0.06019 C -0.63659 -0.05695 -0.6362 -0.05324 -0.63503 -0.05023 C -0.63359 -0.0463 -0.63047 -0.04838 -0.62865 -0.04931 C -0.61992 -0.05486 -0.62422 -0.05417 -0.61784 -0.05625 C -0.61771 -0.05648 -0.61732 -0.05625 -0.61706 -0.05625 " pathEditMode="relative" rAng="0" ptsTypes="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7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B0F9-48F0-A0D9-DD1C-955D17AFD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BA6AC5A-C08E-8790-CE6B-74A32B69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7A1BB-56A4-52A9-1EC2-EECA0217AA8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… seriously …?!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B305E-FD39-EBF5-6DB2-D5EFEF30CBE1}"/>
              </a:ext>
            </a:extLst>
          </p:cNvPr>
          <p:cNvGrpSpPr/>
          <p:nvPr/>
        </p:nvGrpSpPr>
        <p:grpSpPr>
          <a:xfrm>
            <a:off x="2469360" y="2024063"/>
            <a:ext cx="3283535" cy="1238250"/>
            <a:chOff x="2469360" y="2024063"/>
            <a:chExt cx="3283535" cy="1238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155E04-889E-2754-BD02-187D5575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360" y="2024063"/>
              <a:ext cx="1205500" cy="123825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ADF87E-22FB-7FF9-F3ED-7F4EBB0C8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95" y="2024063"/>
              <a:ext cx="1205500" cy="1238250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FD954-ADCD-A231-AFD8-13B83047A3FC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5BC691-A12D-629B-C64D-27DCC49567DB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F8EBE-33BA-9845-6826-EA6125F76BA4}"/>
              </a:ext>
            </a:extLst>
          </p:cNvPr>
          <p:cNvSpPr/>
          <p:nvPr/>
        </p:nvSpPr>
        <p:spPr>
          <a:xfrm>
            <a:off x="5402580" y="196858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EURCHF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03E31-C6B3-AA11-F734-875A0ADE8AC2}"/>
              </a:ext>
            </a:extLst>
          </p:cNvPr>
          <p:cNvSpPr/>
          <p:nvPr/>
        </p:nvSpPr>
        <p:spPr>
          <a:xfrm>
            <a:off x="10428897" y="2452327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USDJPY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60E366-A385-BAB7-1E98-5A12896098CA}"/>
              </a:ext>
            </a:extLst>
          </p:cNvPr>
          <p:cNvSpPr/>
          <p:nvPr/>
        </p:nvSpPr>
        <p:spPr>
          <a:xfrm>
            <a:off x="5147310" y="2329224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EURUSD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E09C47-04B6-2C3B-D17B-004EA6CBA83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3CAA6-B854-C22D-FE35-1D93D95E1FF3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872ACE-0F3A-AC42-7943-A3290CF78B90}"/>
              </a:ext>
            </a:extLst>
          </p:cNvPr>
          <p:cNvSpPr/>
          <p:nvPr/>
        </p:nvSpPr>
        <p:spPr>
          <a:xfrm>
            <a:off x="3608073" y="2504197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XAGUSD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B2C1DA-85C7-97AC-B9D9-95E3138CAB68}"/>
              </a:ext>
            </a:extLst>
          </p:cNvPr>
          <p:cNvSpPr/>
          <p:nvPr/>
        </p:nvSpPr>
        <p:spPr>
          <a:xfrm>
            <a:off x="3608073" y="284247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XAUUSD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F0337C-3882-095D-4063-1A84111D0775}"/>
              </a:ext>
            </a:extLst>
          </p:cNvPr>
          <p:cNvSpPr/>
          <p:nvPr/>
        </p:nvSpPr>
        <p:spPr>
          <a:xfrm>
            <a:off x="3608073" y="318059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XPDUSD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4783C7-FD7E-1DEE-3C75-9FEC808E2CE5}"/>
              </a:ext>
            </a:extLst>
          </p:cNvPr>
          <p:cNvSpPr/>
          <p:nvPr/>
        </p:nvSpPr>
        <p:spPr>
          <a:xfrm>
            <a:off x="3608073" y="351871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XPTUSD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1BC8FC-4B37-02E6-4438-A89FF7DEF955}"/>
              </a:ext>
            </a:extLst>
          </p:cNvPr>
          <p:cNvSpPr/>
          <p:nvPr/>
        </p:nvSpPr>
        <p:spPr>
          <a:xfrm>
            <a:off x="4884420" y="1514671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EURNOK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3E1F26-60F4-B996-1DA9-C6532074603C}"/>
              </a:ext>
            </a:extLst>
          </p:cNvPr>
          <p:cNvSpPr/>
          <p:nvPr/>
        </p:nvSpPr>
        <p:spPr>
          <a:xfrm>
            <a:off x="5440680" y="1207112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EURSEK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CBA90B-32FA-D9A5-4614-BC1C702F15EA}"/>
              </a:ext>
            </a:extLst>
          </p:cNvPr>
          <p:cNvSpPr/>
          <p:nvPr/>
        </p:nvSpPr>
        <p:spPr>
          <a:xfrm>
            <a:off x="5855972" y="155283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EURDKK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22D112-7509-44AB-8D7B-3483889AFD94}"/>
              </a:ext>
            </a:extLst>
          </p:cNvPr>
          <p:cNvSpPr/>
          <p:nvPr/>
        </p:nvSpPr>
        <p:spPr>
          <a:xfrm>
            <a:off x="6339842" y="1860396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EURPLN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6B30B4-DEF0-9E31-367F-312649CB643A}"/>
              </a:ext>
            </a:extLst>
          </p:cNvPr>
          <p:cNvSpPr/>
          <p:nvPr/>
        </p:nvSpPr>
        <p:spPr>
          <a:xfrm>
            <a:off x="6345093" y="2148709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EURHUF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BACE51-C8E0-5573-6928-578556B90023}"/>
              </a:ext>
            </a:extLst>
          </p:cNvPr>
          <p:cNvSpPr/>
          <p:nvPr/>
        </p:nvSpPr>
        <p:spPr>
          <a:xfrm>
            <a:off x="6573693" y="245232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EURRON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2F4F2B-CA8C-BF6F-FAEA-8F6DF1591B3F}"/>
              </a:ext>
            </a:extLst>
          </p:cNvPr>
          <p:cNvSpPr/>
          <p:nvPr/>
        </p:nvSpPr>
        <p:spPr>
          <a:xfrm>
            <a:off x="9304020" y="4223843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USDIDR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FF9C092-2F46-CBEA-2BDE-FAC87FE7558C}"/>
              </a:ext>
            </a:extLst>
          </p:cNvPr>
          <p:cNvSpPr/>
          <p:nvPr/>
        </p:nvSpPr>
        <p:spPr>
          <a:xfrm>
            <a:off x="7757160" y="3349862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USDINR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2AB382-BC29-916D-D390-903E4138E2CC}"/>
              </a:ext>
            </a:extLst>
          </p:cNvPr>
          <p:cNvSpPr/>
          <p:nvPr/>
        </p:nvSpPr>
        <p:spPr>
          <a:xfrm>
            <a:off x="9201150" y="376221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USDMYR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DD6BCE-C247-4E7A-B174-9FE9B10B47B6}"/>
              </a:ext>
            </a:extLst>
          </p:cNvPr>
          <p:cNvSpPr/>
          <p:nvPr/>
        </p:nvSpPr>
        <p:spPr>
          <a:xfrm>
            <a:off x="9574530" y="2896670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USDTWD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CEED63-DAD1-7F27-96BD-3AA9EDAE0BFF}"/>
              </a:ext>
            </a:extLst>
          </p:cNvPr>
          <p:cNvSpPr/>
          <p:nvPr/>
        </p:nvSpPr>
        <p:spPr>
          <a:xfrm>
            <a:off x="9250680" y="254337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USDKRW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6652EB-04E9-381A-B575-352714D596E6}"/>
              </a:ext>
            </a:extLst>
          </p:cNvPr>
          <p:cNvSpPr/>
          <p:nvPr/>
        </p:nvSpPr>
        <p:spPr>
          <a:xfrm>
            <a:off x="2971800" y="4640774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USDBRL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2A5A08-B1B9-1245-2615-21343DEF5A4C}"/>
              </a:ext>
            </a:extLst>
          </p:cNvPr>
          <p:cNvSpPr/>
          <p:nvPr/>
        </p:nvSpPr>
        <p:spPr>
          <a:xfrm>
            <a:off x="8092440" y="2427591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USDCNY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C672CEB-B197-FD5E-F38A-CCC25797F147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2B9F84-BD92-8838-B1F0-A5994C966307}"/>
              </a:ext>
            </a:extLst>
          </p:cNvPr>
          <p:cNvSpPr/>
          <p:nvPr/>
        </p:nvSpPr>
        <p:spPr>
          <a:xfrm>
            <a:off x="8336280" y="3722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USDTHB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8B3F815-550A-154D-5C3D-779077B853E4}"/>
              </a:ext>
            </a:extLst>
          </p:cNvPr>
          <p:cNvSpPr/>
          <p:nvPr/>
        </p:nvSpPr>
        <p:spPr>
          <a:xfrm>
            <a:off x="1497330" y="3341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USDMXN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D24C2A-BB87-9A33-6779-5020FADDA317}"/>
              </a:ext>
            </a:extLst>
          </p:cNvPr>
          <p:cNvSpPr/>
          <p:nvPr/>
        </p:nvSpPr>
        <p:spPr>
          <a:xfrm>
            <a:off x="8500110" y="3987044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USDSGD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BD84F19-6790-3FF9-26A4-4A2651AB68F3}"/>
              </a:ext>
            </a:extLst>
          </p:cNvPr>
          <p:cNvSpPr/>
          <p:nvPr/>
        </p:nvSpPr>
        <p:spPr>
          <a:xfrm>
            <a:off x="5778330" y="2699263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BE0F7C-1E69-B3B6-0935-A78BDFA61DDC}"/>
              </a:ext>
            </a:extLst>
          </p:cNvPr>
          <p:cNvSpPr/>
          <p:nvPr/>
        </p:nvSpPr>
        <p:spPr>
          <a:xfrm>
            <a:off x="7840980" y="1325059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USDRUB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4C86528-1916-ABB8-260E-52128ED9992C}"/>
              </a:ext>
            </a:extLst>
          </p:cNvPr>
          <p:cNvSpPr/>
          <p:nvPr/>
        </p:nvSpPr>
        <p:spPr>
          <a:xfrm>
            <a:off x="5722620" y="5650888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USDZAR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6F0B31-9AFD-F27A-27D4-7437E37A2659}"/>
              </a:ext>
            </a:extLst>
          </p:cNvPr>
          <p:cNvSpPr/>
          <p:nvPr/>
        </p:nvSpPr>
        <p:spPr>
          <a:xfrm>
            <a:off x="8447955" y="2956877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USDCNH</a:t>
            </a:r>
          </a:p>
        </p:txBody>
      </p:sp>
    </p:spTree>
    <p:extLst>
      <p:ext uri="{BB962C8B-B14F-4D97-AF65-F5344CB8AC3E}">
        <p14:creationId xmlns:p14="http://schemas.microsoft.com/office/powerpoint/2010/main" val="30026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6927 0.0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4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14701 0.027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1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3984 0.05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20573 0.0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63581 0.034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97" y="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5961 -0.34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5" y="-171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67865 -0.465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32" y="-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04518 -0.070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35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3008 -0.080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02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03008 -0.082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1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03633 -0.100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8841 0.11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52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27 0.067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400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12239 0.062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1612 0.0717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358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16172 0.027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136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18047 -0.015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1823 -0.2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986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03073 -0.1064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2838 -0.5370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265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 0.0937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483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25195 -0.1442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722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2427 -0.255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1263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25625 -0.294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465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0651 -0.18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17631 -0.3370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1694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24375 -0.0143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34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31354 -0.0300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150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3606 -0.0856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-428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905 -0.1541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770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33464 -0.2090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1032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31732 -0.27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2F5C-844A-7E2C-1E42-4DEF8E3F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6060-F52D-64A8-29B0-6CA89A2E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Sounds great! But How much?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49AB7-6FCA-148C-EF72-D9BDD249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27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F2C4-3CED-CB1F-F1BF-D184B017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BCC1-2386-4E7F-49F4-F4347D8A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That’s a bargain! Give me more!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C5C18-77C4-14B7-5585-A37B7D49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7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292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Office Theme</vt:lpstr>
      <vt:lpstr>Title</vt:lpstr>
      <vt:lpstr>Where Can You Buy?</vt:lpstr>
      <vt:lpstr>Who are they really?</vt:lpstr>
      <vt:lpstr>PowerPoint Presentation</vt:lpstr>
      <vt:lpstr>PowerPoint Presentation</vt:lpstr>
      <vt:lpstr>PowerPoint Presentation</vt:lpstr>
      <vt:lpstr>PowerPoint Presentation</vt:lpstr>
      <vt:lpstr>Sounds great! But How much?</vt:lpstr>
      <vt:lpstr>That’s a bargain! Give me more!</vt:lpstr>
      <vt:lpstr>More! More!! MORE!!!</vt:lpstr>
      <vt:lpstr>PowerPoint Presentation</vt:lpstr>
      <vt:lpstr>PowerPoint Presentation</vt:lpstr>
      <vt:lpstr>PowerPoint Presentation</vt:lpstr>
      <vt:lpstr>Currency Pair Triangle</vt:lpstr>
      <vt:lpstr>NFP</vt:lpstr>
      <vt:lpstr>CNHCNY</vt:lpstr>
      <vt:lpstr>USDHKD</vt:lpstr>
      <vt:lpstr>Currenex Stuck Orders</vt:lpstr>
      <vt:lpstr>Other bits and bobs…</vt:lpstr>
      <vt:lpstr>c = f($)</vt:lpstr>
      <vt:lpstr>PowerPoint Presentation</vt:lpstr>
      <vt:lpstr>PowerPoint Presentation</vt:lpstr>
      <vt:lpstr>What is BBG used for?</vt:lpstr>
      <vt:lpstr>Other Client Offerings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Y</dc:creator>
  <cp:lastModifiedBy>M Y</cp:lastModifiedBy>
  <cp:revision>43</cp:revision>
  <dcterms:created xsi:type="dcterms:W3CDTF">2024-02-02T21:11:45Z</dcterms:created>
  <dcterms:modified xsi:type="dcterms:W3CDTF">2024-02-03T23:32:26Z</dcterms:modified>
</cp:coreProperties>
</file>