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6" r:id="rId3"/>
    <p:sldId id="257" r:id="rId4"/>
    <p:sldId id="272" r:id="rId5"/>
    <p:sldId id="261" r:id="rId6"/>
    <p:sldId id="270" r:id="rId7"/>
    <p:sldId id="275" r:id="rId8"/>
    <p:sldId id="276" r:id="rId9"/>
    <p:sldId id="287" r:id="rId10"/>
    <p:sldId id="271" r:id="rId11"/>
    <p:sldId id="277" r:id="rId12"/>
    <p:sldId id="278" r:id="rId13"/>
    <p:sldId id="279" r:id="rId14"/>
    <p:sldId id="273" r:id="rId15"/>
    <p:sldId id="283" r:id="rId16"/>
    <p:sldId id="266" r:id="rId17"/>
    <p:sldId id="267" r:id="rId18"/>
    <p:sldId id="280" r:id="rId19"/>
    <p:sldId id="281" r:id="rId20"/>
    <p:sldId id="268" r:id="rId21"/>
    <p:sldId id="285" r:id="rId22"/>
    <p:sldId id="258" r:id="rId23"/>
    <p:sldId id="256" r:id="rId24"/>
    <p:sldId id="260" r:id="rId25"/>
    <p:sldId id="28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0" d="100"/>
          <a:sy n="110" d="100"/>
        </p:scale>
        <p:origin x="57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jpeg"/><Relationship Id="rId17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1CB7-1914-748C-EDAA-580A3620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B13-404A-D699-A9DD-DBA4D16D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06D-F82B-5D9E-9A5E-C702485D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26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49AB7-6FCA-148C-EF72-D9BDD249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B861-EBAD-FDEE-3C7C-4AC27613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E1FE81-64D6-A2FE-9883-5CD25615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35C60-27DF-9BF1-F5E8-3A4CD672EE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You are open 24/5.5?</a:t>
            </a:r>
          </a:p>
        </p:txBody>
      </p:sp>
    </p:spTree>
    <p:extLst>
      <p:ext uri="{BB962C8B-B14F-4D97-AF65-F5344CB8AC3E}">
        <p14:creationId xmlns:p14="http://schemas.microsoft.com/office/powerpoint/2010/main" val="106250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Seriously? All day long?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How does BBG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E5AE-FF1A-2852-DD58-747FA8D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0050-5F95-EE6B-7D76-D4ED7A1F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Intro – List of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A969-20BC-F467-DFD3-43EA5986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 err="1"/>
              <a:t>Bilteral</a:t>
            </a:r>
            <a:r>
              <a:rPr lang="en-GB" dirty="0"/>
              <a:t> / Multilateral / Credit Agreements / Limits</a:t>
            </a:r>
          </a:p>
          <a:p>
            <a:r>
              <a:rPr lang="en-GB" dirty="0"/>
              <a:t>ECN / Brokers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WYSINWYG</a:t>
            </a:r>
          </a:p>
          <a:p>
            <a:r>
              <a:rPr lang="en-GB" dirty="0"/>
              <a:t>Last Look</a:t>
            </a:r>
          </a:p>
          <a:p>
            <a:pPr lvl="1"/>
            <a:r>
              <a:rPr lang="en-GB" dirty="0"/>
              <a:t>Too slow</a:t>
            </a:r>
          </a:p>
          <a:p>
            <a:pPr lvl="1"/>
            <a:r>
              <a:rPr lang="en-GB" dirty="0"/>
              <a:t>Too volatile</a:t>
            </a:r>
          </a:p>
          <a:p>
            <a:pPr lvl="1"/>
            <a:r>
              <a:rPr lang="en-GB" dirty="0"/>
              <a:t>Too much </a:t>
            </a:r>
            <a:r>
              <a:rPr lang="en-GB" dirty="0" err="1"/>
              <a:t>PnL</a:t>
            </a:r>
            <a:endParaRPr lang="en-GB" dirty="0"/>
          </a:p>
          <a:p>
            <a:r>
              <a:rPr lang="en-GB" dirty="0"/>
              <a:t>Claw back</a:t>
            </a:r>
          </a:p>
          <a:p>
            <a:pPr lvl="1"/>
            <a:r>
              <a:rPr lang="en-GB" dirty="0"/>
              <a:t>I loss too much on this trade – can I have some money back please?</a:t>
            </a:r>
          </a:p>
          <a:p>
            <a:r>
              <a:rPr lang="en-GB" dirty="0"/>
              <a:t>Price adjustment</a:t>
            </a:r>
          </a:p>
          <a:p>
            <a:pPr lvl="1"/>
            <a:r>
              <a:rPr lang="en-GB" dirty="0"/>
              <a:t>I was only joking about the price I gave you</a:t>
            </a:r>
          </a:p>
          <a:p>
            <a:r>
              <a:rPr lang="en-GB" dirty="0"/>
              <a:t>EFP</a:t>
            </a:r>
          </a:p>
          <a:p>
            <a:r>
              <a:rPr lang="en-GB" dirty="0" err="1"/>
              <a:t>MidMatch</a:t>
            </a:r>
            <a:r>
              <a:rPr lang="en-GB" dirty="0"/>
              <a:t> / </a:t>
            </a:r>
            <a:r>
              <a:rPr lang="en-GB" dirty="0" err="1"/>
              <a:t>Darkpool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05422" y="1842960"/>
          <a:ext cx="59811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75958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to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to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52B7F-E9DE-B052-5592-16665356C3C0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49CFB-7531-E519-E909-52DD61BD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54FA6B-F1D2-4A0A-A112-66605F75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15CA5B-79EA-FA54-DBF9-17A676D1DCF7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3EBD3C-9C54-1FFD-B647-37953127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930E3F-EC14-FB73-FA92-093F77A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E4A42-FA64-7AA4-2A9D-A40204CFA2D9}"/>
              </a:ext>
            </a:extLst>
          </p:cNvPr>
          <p:cNvGrpSpPr/>
          <p:nvPr/>
        </p:nvGrpSpPr>
        <p:grpSpPr>
          <a:xfrm>
            <a:off x="936507" y="69518"/>
            <a:ext cx="10269823" cy="2945041"/>
            <a:chOff x="936507" y="69518"/>
            <a:chExt cx="10269823" cy="294504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4AB62-7502-6D17-4015-99A3DECB1431}"/>
                </a:ext>
              </a:extLst>
            </p:cNvPr>
            <p:cNvSpPr/>
            <p:nvPr/>
          </p:nvSpPr>
          <p:spPr>
            <a:xfrm>
              <a:off x="10238590" y="2692022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A51A27-FF2F-728A-3EC5-4862FFA386C4}"/>
                </a:ext>
              </a:extLst>
            </p:cNvPr>
            <p:cNvSpPr/>
            <p:nvPr/>
          </p:nvSpPr>
          <p:spPr>
            <a:xfrm>
              <a:off x="936507" y="1015622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0B3893E8-87FA-F4F8-93B3-E7A2A0022707}"/>
                </a:ext>
              </a:extLst>
            </p:cNvPr>
            <p:cNvSpPr/>
            <p:nvPr/>
          </p:nvSpPr>
          <p:spPr>
            <a:xfrm>
              <a:off x="3844758" y="69518"/>
              <a:ext cx="1885138" cy="914400"/>
            </a:xfrm>
            <a:prstGeom prst="irregularSeal1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rgbClr val="00B050"/>
                  </a:solidFill>
                </a:rPr>
                <a:t>AUDUSD</a:t>
              </a:r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BE724-823F-C16D-FAAD-B6C7DA02F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72" y="4875356"/>
            <a:ext cx="1854546" cy="18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1726-9AD6-1BBF-6266-1DF5B69C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15F1-7060-0BE0-BE36-1843000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What is BBG used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51AF-0E81-5F13-0A5E-48C9E5A8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IB / News</a:t>
            </a:r>
          </a:p>
          <a:p>
            <a:r>
              <a:rPr lang="en-GB" dirty="0"/>
              <a:t>Graphs</a:t>
            </a:r>
          </a:p>
          <a:p>
            <a:r>
              <a:rPr lang="en-GB" dirty="0"/>
              <a:t>Trade Amendments (claw-back / price adjustment)</a:t>
            </a:r>
          </a:p>
          <a:p>
            <a:r>
              <a:rPr lang="en-GB" dirty="0"/>
              <a:t>EFP</a:t>
            </a:r>
          </a:p>
          <a:p>
            <a:r>
              <a:rPr lang="en-GB" dirty="0" err="1"/>
              <a:t>BQuant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4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7EB57-E51B-6D74-3A82-4B80B1FD876C}"/>
              </a:ext>
            </a:extLst>
          </p:cNvPr>
          <p:cNvGrpSpPr/>
          <p:nvPr/>
        </p:nvGrpSpPr>
        <p:grpSpPr>
          <a:xfrm>
            <a:off x="-83530" y="2970363"/>
            <a:ext cx="6783293" cy="3736513"/>
            <a:chOff x="-83530" y="2970363"/>
            <a:chExt cx="6783293" cy="373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728EB-CAE2-2B97-6EA4-D52568B6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63" y="5391794"/>
              <a:ext cx="1315082" cy="1315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D57F1A-37AC-9B60-4F15-2D8BB6EE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3600">
              <a:off x="3193701" y="2970363"/>
              <a:ext cx="3259649" cy="7257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7ADDFB-9950-D684-E734-EB4E82C3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847" y="3121710"/>
              <a:ext cx="3259649" cy="18335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1470B2-027D-B50A-380F-33A4230A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73" y="5248982"/>
              <a:ext cx="4602790" cy="141371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865FA1-59BF-3BE2-2FA5-CD45981D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073">
              <a:off x="-83530" y="3793974"/>
              <a:ext cx="2582468" cy="18335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7683C-3AD4-47B7-80E7-DD2166F49099}"/>
              </a:ext>
            </a:extLst>
          </p:cNvPr>
          <p:cNvGrpSpPr/>
          <p:nvPr/>
        </p:nvGrpSpPr>
        <p:grpSpPr>
          <a:xfrm>
            <a:off x="3634743" y="1659648"/>
            <a:ext cx="8015975" cy="2203424"/>
            <a:chOff x="3634743" y="1659648"/>
            <a:chExt cx="8015975" cy="22034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C81ECD-105C-2363-EE02-B62EC4EA7E52}"/>
                </a:ext>
              </a:extLst>
            </p:cNvPr>
            <p:cNvSpPr/>
            <p:nvPr/>
          </p:nvSpPr>
          <p:spPr>
            <a:xfrm>
              <a:off x="3634743" y="1659648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USDCHF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99141E-5D8F-4EA0-231A-D4083E239651}"/>
                </a:ext>
              </a:extLst>
            </p:cNvPr>
            <p:cNvSpPr/>
            <p:nvPr/>
          </p:nvSpPr>
          <p:spPr>
            <a:xfrm>
              <a:off x="10679430" y="3165011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BC29-DA64-BB5C-C363-B21B57A6A2A7}"/>
                </a:ext>
              </a:extLst>
            </p:cNvPr>
            <p:cNvSpPr/>
            <p:nvPr/>
          </p:nvSpPr>
          <p:spPr>
            <a:xfrm>
              <a:off x="10682978" y="3540535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NZDJPY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Where do my orders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… no … seriously …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… seriously …?!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0442 -0.3386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1537 -0.0148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74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0781 -0.211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60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198-55F8-13D1-C579-FA4238F8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8A4F04B-8523-19EF-D06F-8AAB009B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853EC-2C53-62E1-8E65-67BE7F2EFE7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There is another way!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003C210-1899-9ACC-835D-92BD823B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9" y="1438892"/>
            <a:ext cx="1486665" cy="100203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185FD1-8232-2A5E-2BAB-70072D0691B0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8313B-D939-E095-756F-824FD3EFB3E1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913424-DD17-800F-DDD8-50B57CAAA20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E7ED40-9D74-8DDC-AB4E-49E065822AAA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280B78-6548-F0BA-980D-B4A46A150DF4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</p:spTree>
    <p:extLst>
      <p:ext uri="{BB962C8B-B14F-4D97-AF65-F5344CB8AC3E}">
        <p14:creationId xmlns:p14="http://schemas.microsoft.com/office/powerpoint/2010/main" val="3773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4362 -0.1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4791 0.075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6719 0.15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40065 -0.3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19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48412 -0.53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356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Title</vt:lpstr>
      <vt:lpstr>Intro – List of Keywords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Currency Pair Triangle</vt:lpstr>
      <vt:lpstr>NFP</vt:lpstr>
      <vt:lpstr>CNHCNY</vt:lpstr>
      <vt:lpstr>USDHKD</vt:lpstr>
      <vt:lpstr>Currenex Stuck Orders</vt:lpstr>
      <vt:lpstr>Other bits and bobs…</vt:lpstr>
      <vt:lpstr>c = f($)</vt:lpstr>
      <vt:lpstr>PowerPoint Presentation</vt:lpstr>
      <vt:lpstr>PowerPoint Presentation</vt:lpstr>
      <vt:lpstr>What is BBG used for?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47</cp:revision>
  <dcterms:created xsi:type="dcterms:W3CDTF">2024-02-02T21:11:45Z</dcterms:created>
  <dcterms:modified xsi:type="dcterms:W3CDTF">2024-02-04T11:49:09Z</dcterms:modified>
</cp:coreProperties>
</file>