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embeddedFontLst>
    <p:embeddedFont>
      <p:font typeface="Proxima Nova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Proxima Nova Semibold" charset="0"/>
      <p:regular r:id="rId2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730fZ/rhl9wx43Zlj8c9o9Lyh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6081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840317" y="725998"/>
            <a:ext cx="7987424" cy="74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509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3502833" y="6356367"/>
            <a:ext cx="560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Clr>
                <a:schemeClr val="lt1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491600" y="3244967"/>
            <a:ext cx="11535200" cy="1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6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56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eads scoring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8" y="0"/>
            <a:ext cx="1808721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911424" y="873200"/>
            <a:ext cx="95176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33" b="0" i="0" u="none" strike="noStrike" cap="none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Statement: 1</a:t>
            </a:r>
            <a:endParaRPr sz="3733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551384" y="1776903"/>
            <a:ext cx="10793600" cy="294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>
              <a:lnSpc>
                <a:spcPct val="150000"/>
              </a:lnSpc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rgbClr val="FFFFFF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X Education sells online courses to industry professionals.</a:t>
            </a:r>
            <a:r>
              <a:rPr lang="en" sz="2400" dirty="0" smtClean="0">
                <a:solidFill>
                  <a:srgbClr val="FFFFFF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400" dirty="0" smtClean="0">
              <a:solidFill>
                <a:srgbClr val="FFFFFF"/>
              </a:solidFill>
              <a:highlight>
                <a:srgbClr val="F6323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57188">
              <a:lnSpc>
                <a:spcPct val="150000"/>
              </a:lnSpc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company receives leads from various sources, including website visits, form submissions, and referrals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609585" lvl="0" indent="-457188">
              <a:lnSpc>
                <a:spcPct val="150000"/>
              </a:lnSpc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Currently, their lead conversion rate is low, approximately 30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%.</a:t>
            </a:r>
          </a:p>
          <a:p>
            <a:pPr marL="609585" lvl="0" indent="-457188">
              <a:lnSpc>
                <a:spcPct val="150000"/>
              </a:lnSpc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company aims to increase efficiency by identifying potential leads ('Hot Leads') with a higher likelihood of conversion.</a:t>
            </a:r>
          </a:p>
          <a:p>
            <a:pPr marL="609585" lvl="0" indent="-457188">
              <a:lnSpc>
                <a:spcPct val="150000"/>
              </a:lnSpc>
              <a:buClr>
                <a:srgbClr val="FFFFFF"/>
              </a:buClr>
              <a:buSzPts val="1800"/>
              <a:buFont typeface="Calibri"/>
              <a:buChar char="●"/>
            </a:pPr>
            <a:endParaRPr lang="en" sz="2400" dirty="0" smtClean="0">
              <a:solidFill>
                <a:schemeClr val="bg1"/>
              </a:solidFill>
              <a:highlight>
                <a:srgbClr val="F6323E"/>
              </a:highlight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497200" y="404300"/>
            <a:ext cx="8343216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67" dirty="0" smtClean="0">
                <a:solidFill>
                  <a:schemeClr val="lt1"/>
                </a:solidFill>
                <a:highlight>
                  <a:srgbClr val="F6323E"/>
                </a:highlight>
                <a:latin typeface="Proxima Nova"/>
                <a:ea typeface="Proxima Nova"/>
                <a:cs typeface="Proxima Nova"/>
                <a:sym typeface="Proxima Nova"/>
              </a:rPr>
              <a:t>Problem satement: 2</a:t>
            </a:r>
            <a:endParaRPr sz="4267" dirty="0">
              <a:solidFill>
                <a:schemeClr val="lt1"/>
              </a:solidFill>
              <a:highlight>
                <a:srgbClr val="F6323E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43600" y="1432267"/>
            <a:ext cx="84756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lvl="0" indent="-457188">
              <a:buClr>
                <a:srgbClr val="F7F7F7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chemeClr val="bg1"/>
                </a:solidFill>
              </a:rPr>
              <a:t>Present the overall approach of the analysis in a presentation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609585" lvl="0" indent="-457188">
              <a:buClr>
                <a:srgbClr val="F7F7F7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chemeClr val="bg1"/>
                </a:solidFill>
              </a:rPr>
              <a:t>Identify the missing data and use an appropriate method to deal with it. 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585" lvl="0" indent="-457188">
              <a:buClr>
                <a:srgbClr val="F7F7F7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chemeClr val="bg1"/>
                </a:solidFill>
              </a:rPr>
              <a:t>Identify if there are outliers in the dataset. 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585" lvl="0" indent="-457188">
              <a:buClr>
                <a:srgbClr val="F7F7F7"/>
              </a:buClr>
              <a:buSzPts val="1800"/>
              <a:buFont typeface="Calibri"/>
              <a:buChar char="●"/>
            </a:pPr>
            <a:r>
              <a:rPr lang="en-US" sz="2400" dirty="0">
                <a:solidFill>
                  <a:schemeClr val="bg1"/>
                </a:solidFill>
              </a:rPr>
              <a:t>Identify if there is a data imbalance. </a:t>
            </a:r>
            <a:endParaRPr sz="2400" b="1" dirty="0">
              <a:solidFill>
                <a:schemeClr val="bg1"/>
              </a:solidFill>
              <a:highlight>
                <a:srgbClr val="F6323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850900" y="466809"/>
            <a:ext cx="8269436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 and methodology:</a:t>
            </a:r>
            <a:endParaRPr sz="3733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772967" y="1361567"/>
            <a:ext cx="10449600" cy="4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>
              <a:lnSpc>
                <a:spcPct val="150000"/>
              </a:lnSpc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IN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Importing </a:t>
            </a:r>
            <a:r>
              <a:rPr lang="en-IN" sz="2400" dirty="0" err="1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numpy,pandas</a:t>
            </a:r>
            <a:r>
              <a:rPr lang="en-IN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dirty="0" err="1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seaborn,matplotlib</a:t>
            </a:r>
            <a:r>
              <a:rPr lang="en-IN" sz="2400" dirty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and warnings.</a:t>
            </a:r>
          </a:p>
          <a:p>
            <a:pPr marL="609585" lvl="0" indent="-457188">
              <a:lnSpc>
                <a:spcPct val="150000"/>
              </a:lnSpc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Getting info </a:t>
            </a:r>
            <a:r>
              <a:rPr lang="en-US" sz="2400" dirty="0" err="1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abt</a:t>
            </a:r>
            <a:r>
              <a:rPr lang="en-US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marL="609585" lvl="0" indent="-457188">
              <a:lnSpc>
                <a:spcPct val="150000"/>
              </a:lnSpc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Removing columns or cells containing null values greater then 40%</a:t>
            </a:r>
          </a:p>
          <a:p>
            <a:pPr marL="609585" lvl="0" indent="-457188">
              <a:lnSpc>
                <a:spcPct val="150000"/>
              </a:lnSpc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And also replacing null values which are less the 40% in that particular column</a:t>
            </a:r>
          </a:p>
          <a:p>
            <a:pPr marL="609585" lvl="0" indent="-457188">
              <a:lnSpc>
                <a:spcPct val="150000"/>
              </a:lnSpc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2400" dirty="0" smtClean="0">
                <a:solidFill>
                  <a:schemeClr val="lt2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</a:rPr>
              <a:t>After getting required columns perform analysis by observing graphs</a:t>
            </a:r>
            <a:endParaRPr sz="2400" dirty="0">
              <a:solidFill>
                <a:schemeClr val="lt2"/>
              </a:solidFill>
              <a:highlight>
                <a:srgbClr val="F6323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  <a:highlight>
                <a:srgbClr val="F6323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highlight>
                <a:srgbClr val="F6323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834072" y="466809"/>
            <a:ext cx="59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Graphs:</a:t>
            </a:r>
            <a:endParaRPr sz="3733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772967" y="1052736"/>
            <a:ext cx="1044960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8147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Pie chart shows %of type </a:t>
            </a:r>
            <a:r>
              <a:rPr lang="en-US" sz="2800" dirty="0" smtClean="0">
                <a:solidFill>
                  <a:schemeClr val="bg1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</a:t>
            </a:r>
          </a:p>
          <a:p>
            <a:pPr marL="152397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2800" dirty="0" smtClean="0">
                <a:solidFill>
                  <a:schemeClr val="bg1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Their specialization</a:t>
            </a:r>
            <a:endParaRPr lang="en-US" dirty="0" smtClean="0">
              <a:highlight>
                <a:srgbClr val="F6323E"/>
              </a:highlight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  <a:p>
            <a:pPr marL="438147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Need to observe it carefully</a:t>
            </a:r>
          </a:p>
          <a:p>
            <a:pPr marL="438147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ighlight>
                  <a:srgbClr val="F6323E"/>
                </a:highlight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Where to target</a:t>
            </a:r>
            <a:endParaRPr lang="en-US" sz="2800" dirty="0" smtClean="0">
              <a:solidFill>
                <a:schemeClr val="bg1"/>
              </a:solidFill>
              <a:highlight>
                <a:srgbClr val="F6323E"/>
              </a:highlight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  <a:p>
            <a:pPr marL="152397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dirty="0">
              <a:highlight>
                <a:srgbClr val="F6323E"/>
              </a:highlight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041017"/>
            <a:ext cx="6192687" cy="483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437" y="2420887"/>
            <a:ext cx="10224235" cy="41600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Google Shape;123;p3"/>
          <p:cNvSpPr txBox="1"/>
          <p:nvPr/>
        </p:nvSpPr>
        <p:spPr>
          <a:xfrm>
            <a:off x="911424" y="243372"/>
            <a:ext cx="9517600" cy="1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lots of imp variables. </a:t>
            </a:r>
            <a:endParaRPr sz="3733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503028"/>
            <a:ext cx="11305256" cy="523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14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0873207" cy="936104"/>
          </a:xfrm>
        </p:spPr>
        <p:txBody>
          <a:bodyPr/>
          <a:lstStyle/>
          <a:p>
            <a:r>
              <a:rPr lang="en-US" dirty="0" smtClean="0"/>
              <a:t>Correlation of imp data columns: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4738" y="-2043113"/>
            <a:ext cx="16887826" cy="109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1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3"/>
          <p:cNvSpPr txBox="1"/>
          <p:nvPr/>
        </p:nvSpPr>
        <p:spPr>
          <a:xfrm>
            <a:off x="911424" y="873200"/>
            <a:ext cx="9517600" cy="51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en-US" sz="3733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various machine learning models such as logistic </a:t>
            </a:r>
            <a:r>
              <a:rPr lang="en-US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regression(RFE)</a:t>
            </a:r>
          </a:p>
          <a:p>
            <a:pPr marL="571500" lvl="0" indent="-571500">
              <a:buFont typeface="Arial" pitchFamily="34" charset="0"/>
              <a:buChar char="•"/>
            </a:pPr>
            <a:r>
              <a:rPr lang="en-US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Assess </a:t>
            </a:r>
            <a:r>
              <a:rPr lang="en-US" sz="3733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models' performance using metrics like accuracy, precision, recall, and ROC AUC</a:t>
            </a:r>
            <a:r>
              <a:rPr lang="en-US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571500" lvl="0" indent="-571500">
              <a:buFont typeface="Arial" pitchFamily="34" charset="0"/>
              <a:buChar char="•"/>
            </a:pPr>
            <a:r>
              <a:rPr lang="en-US" sz="3733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Developed </a:t>
            </a:r>
            <a:r>
              <a:rPr lang="en-US" sz="3733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lead scoring system based on the chosen model to prioritize leads for the sales team.</a:t>
            </a:r>
          </a:p>
          <a:p>
            <a:pPr marL="571500" lvl="0" indent="-571500">
              <a:buFont typeface="Arial" pitchFamily="34" charset="0"/>
              <a:buChar char="•"/>
            </a:pPr>
            <a:endParaRPr lang="en-US" sz="3733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9737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3"/>
          <p:cNvSpPr txBox="1"/>
          <p:nvPr/>
        </p:nvSpPr>
        <p:spPr>
          <a:xfrm>
            <a:off x="911424" y="873200"/>
            <a:ext cx="9517600" cy="51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en-US" sz="3733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By implementing the lead scoring model, X Education can prioritize high-scoring leads, increasing the likelihood of conversion and moving closer to the target 80% conversion rate.</a:t>
            </a:r>
            <a:endParaRPr lang="en-US" sz="3733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4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256</Words>
  <Application>Microsoft Office PowerPoint</Application>
  <PresentationFormat>Custom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Proxima Nova</vt:lpstr>
      <vt:lpstr>Calibri</vt:lpstr>
      <vt:lpstr>Proxima Nova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of imp data columns: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Dell</cp:lastModifiedBy>
  <cp:revision>11</cp:revision>
  <dcterms:created xsi:type="dcterms:W3CDTF">2022-11-04T15:40:46Z</dcterms:created>
  <dcterms:modified xsi:type="dcterms:W3CDTF">2024-03-19T17:10:28Z</dcterms:modified>
</cp:coreProperties>
</file>