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sldIdLst>
    <p:sldId id="256" r:id="rId2"/>
    <p:sldId id="325" r:id="rId3"/>
    <p:sldId id="308" r:id="rId4"/>
    <p:sldId id="309" r:id="rId5"/>
    <p:sldId id="311" r:id="rId6"/>
    <p:sldId id="285" r:id="rId7"/>
    <p:sldId id="286" r:id="rId8"/>
    <p:sldId id="287" r:id="rId9"/>
    <p:sldId id="289" r:id="rId10"/>
    <p:sldId id="306" r:id="rId11"/>
    <p:sldId id="288" r:id="rId12"/>
    <p:sldId id="290" r:id="rId13"/>
    <p:sldId id="261" r:id="rId14"/>
    <p:sldId id="312" r:id="rId15"/>
    <p:sldId id="291" r:id="rId16"/>
    <p:sldId id="313" r:id="rId17"/>
    <p:sldId id="262" r:id="rId18"/>
    <p:sldId id="263" r:id="rId19"/>
    <p:sldId id="314" r:id="rId20"/>
    <p:sldId id="264" r:id="rId21"/>
    <p:sldId id="267" r:id="rId22"/>
    <p:sldId id="266" r:id="rId23"/>
    <p:sldId id="304" r:id="rId24"/>
    <p:sldId id="305" r:id="rId25"/>
    <p:sldId id="293" r:id="rId26"/>
    <p:sldId id="295" r:id="rId27"/>
    <p:sldId id="299" r:id="rId28"/>
    <p:sldId id="302" r:id="rId29"/>
    <p:sldId id="303" r:id="rId30"/>
    <p:sldId id="301" r:id="rId31"/>
    <p:sldId id="271" r:id="rId32"/>
    <p:sldId id="310" r:id="rId33"/>
    <p:sldId id="272" r:id="rId34"/>
    <p:sldId id="277" r:id="rId35"/>
    <p:sldId id="279" r:id="rId36"/>
    <p:sldId id="276" r:id="rId37"/>
    <p:sldId id="315" r:id="rId38"/>
    <p:sldId id="317" r:id="rId39"/>
    <p:sldId id="318" r:id="rId40"/>
    <p:sldId id="320" r:id="rId41"/>
    <p:sldId id="322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374C"/>
    <a:srgbClr val="AF8D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6937F1-804E-44EC-9E63-05062C311FBB}" v="223" dt="2019-04-09T19:19:35.682"/>
    <p1510:client id="{FBDB07F8-B605-4920-91F5-F775C2A1FF0A}" v="18" dt="2019-04-10T08:15:25.318"/>
    <p1510:client id="{BACA78A8-2E1B-E217-C67C-F3D014442350}" v="53" dt="2019-04-09T19:54:55.7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12.xml" Id="rId13" /><Relationship Type="http://schemas.openxmlformats.org/officeDocument/2006/relationships/slide" Target="slides/slide17.xml" Id="rId18" /><Relationship Type="http://schemas.openxmlformats.org/officeDocument/2006/relationships/slide" Target="slides/slide25.xml" Id="rId26" /><Relationship Type="http://schemas.openxmlformats.org/officeDocument/2006/relationships/slide" Target="slides/slide38.xml" Id="rId39" /><Relationship Type="http://schemas.openxmlformats.org/officeDocument/2006/relationships/slide" Target="slides/slide20.xml" Id="rId21" /><Relationship Type="http://schemas.openxmlformats.org/officeDocument/2006/relationships/slide" Target="slides/slide33.xml" Id="rId34" /><Relationship Type="http://schemas.openxmlformats.org/officeDocument/2006/relationships/slide" Target="slides/slide41.xml" Id="rId42" /><Relationship Type="http://schemas.openxmlformats.org/officeDocument/2006/relationships/tableStyles" Target="tableStyles.xml" Id="rId47" /><Relationship Type="http://schemas.openxmlformats.org/officeDocument/2006/relationships/slide" Target="slides/slide6.xml" Id="rId7" /><Relationship Type="http://schemas.openxmlformats.org/officeDocument/2006/relationships/slide" Target="slides/slide1.xml" Id="rId2" /><Relationship Type="http://schemas.openxmlformats.org/officeDocument/2006/relationships/slide" Target="slides/slide15.xml" Id="rId16" /><Relationship Type="http://schemas.openxmlformats.org/officeDocument/2006/relationships/slide" Target="slides/slide28.xml" Id="rId29" /><Relationship Type="http://schemas.openxmlformats.org/officeDocument/2006/relationships/slide" Target="slides/slide10.xml" Id="rId11" /><Relationship Type="http://schemas.openxmlformats.org/officeDocument/2006/relationships/slide" Target="slides/slide23.xml" Id="rId24" /><Relationship Type="http://schemas.openxmlformats.org/officeDocument/2006/relationships/slide" Target="slides/slide31.xml" Id="rId32" /><Relationship Type="http://schemas.openxmlformats.org/officeDocument/2006/relationships/slide" Target="slides/slide36.xml" Id="rId37" /><Relationship Type="http://schemas.openxmlformats.org/officeDocument/2006/relationships/slide" Target="slides/slide39.xml" Id="rId40" /><Relationship Type="http://schemas.openxmlformats.org/officeDocument/2006/relationships/viewProps" Target="viewProps.xml" Id="rId45" /><Relationship Type="http://schemas.openxmlformats.org/officeDocument/2006/relationships/slide" Target="slides/slide4.xml" Id="rId5" /><Relationship Type="http://schemas.openxmlformats.org/officeDocument/2006/relationships/slide" Target="slides/slide14.xml" Id="rId15" /><Relationship Type="http://schemas.openxmlformats.org/officeDocument/2006/relationships/slide" Target="slides/slide22.xml" Id="rId23" /><Relationship Type="http://schemas.openxmlformats.org/officeDocument/2006/relationships/slide" Target="slides/slide27.xml" Id="rId28" /><Relationship Type="http://schemas.openxmlformats.org/officeDocument/2006/relationships/slide" Target="slides/slide35.xml" Id="rId36" /><Relationship Type="http://schemas.microsoft.com/office/2015/10/relationships/revisionInfo" Target="revisionInfo.xml" Id="rId49" /><Relationship Type="http://schemas.openxmlformats.org/officeDocument/2006/relationships/slide" Target="slides/slide9.xml" Id="rId10" /><Relationship Type="http://schemas.openxmlformats.org/officeDocument/2006/relationships/slide" Target="slides/slide18.xml" Id="rId19" /><Relationship Type="http://schemas.openxmlformats.org/officeDocument/2006/relationships/slide" Target="slides/slide30.xml" Id="rId31" /><Relationship Type="http://schemas.openxmlformats.org/officeDocument/2006/relationships/presProps" Target="presProps.xml" Id="rId44" /><Relationship Type="http://schemas.openxmlformats.org/officeDocument/2006/relationships/slide" Target="slides/slide3.xml" Id="rId4" /><Relationship Type="http://schemas.openxmlformats.org/officeDocument/2006/relationships/slide" Target="slides/slide8.xml" Id="rId9" /><Relationship Type="http://schemas.openxmlformats.org/officeDocument/2006/relationships/slide" Target="slides/slide13.xml" Id="rId14" /><Relationship Type="http://schemas.openxmlformats.org/officeDocument/2006/relationships/slide" Target="slides/slide21.xml" Id="rId22" /><Relationship Type="http://schemas.openxmlformats.org/officeDocument/2006/relationships/slide" Target="slides/slide26.xml" Id="rId27" /><Relationship Type="http://schemas.openxmlformats.org/officeDocument/2006/relationships/slide" Target="slides/slide29.xml" Id="rId30" /><Relationship Type="http://schemas.openxmlformats.org/officeDocument/2006/relationships/slide" Target="slides/slide34.xml" Id="rId35" /><Relationship Type="http://schemas.openxmlformats.org/officeDocument/2006/relationships/notesMaster" Target="notesMasters/notesMaster1.xml" Id="rId43" /><Relationship Type="http://schemas.openxmlformats.org/officeDocument/2006/relationships/slide" Target="slides/slide7.xml" Id="rId8" /><Relationship Type="http://schemas.openxmlformats.org/officeDocument/2006/relationships/slide" Target="slides/slide2.xml" Id="rId3" /><Relationship Type="http://schemas.openxmlformats.org/officeDocument/2006/relationships/slide" Target="slides/slide11.xml" Id="rId12" /><Relationship Type="http://schemas.openxmlformats.org/officeDocument/2006/relationships/slide" Target="slides/slide16.xml" Id="rId17" /><Relationship Type="http://schemas.openxmlformats.org/officeDocument/2006/relationships/slide" Target="slides/slide24.xml" Id="rId25" /><Relationship Type="http://schemas.openxmlformats.org/officeDocument/2006/relationships/slide" Target="slides/slide32.xml" Id="rId33" /><Relationship Type="http://schemas.openxmlformats.org/officeDocument/2006/relationships/slide" Target="slides/slide37.xml" Id="rId38" /><Relationship Type="http://schemas.openxmlformats.org/officeDocument/2006/relationships/theme" Target="theme/theme1.xml" Id="rId46" /><Relationship Type="http://schemas.openxmlformats.org/officeDocument/2006/relationships/slide" Target="slides/slide19.xml" Id="rId20" /><Relationship Type="http://schemas.openxmlformats.org/officeDocument/2006/relationships/slide" Target="slides/slide40.xml" Id="rId41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695167180189432"/>
          <c:y val="5.0408066951490062E-2"/>
          <c:w val="0.85976330404351631"/>
          <c:h val="0.7878656190849207"/>
        </c:manualLayout>
      </c:layout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50800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1.3743961352657005E-2"/>
                  <c:y val="-2.022954812986965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3000" b="1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="1">
                        <a:solidFill>
                          <a:schemeClr val="tx1"/>
                        </a:solidFill>
                      </a:rPr>
                      <a:t>Harmonia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30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AD0-44D8-B45A-F1AB903BAC53}"/>
                </c:ext>
              </c:extLst>
            </c:dLbl>
            <c:dLbl>
              <c:idx val="1"/>
              <c:layout>
                <c:manualLayout>
                  <c:x val="1.856933508311466E-2"/>
                  <c:y val="-9.024314668999708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 rtl="0">
                      <a:defRPr lang="en-US" sz="3000" b="1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3000" b="1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rPr>
                      <a:t>Ours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US" sz="30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AD0-44D8-B45A-F1AB903BAC53}"/>
                </c:ext>
              </c:extLst>
            </c:dLbl>
            <c:dLbl>
              <c:idx val="2"/>
              <c:layout>
                <c:manualLayout>
                  <c:x val="1.8236001749781277E-2"/>
                  <c:y val="8.5682779235928846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 rtl="0">
                      <a:defRPr lang="en-US" sz="3000" b="1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3000" b="1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rPr>
                      <a:t>HB+tree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US" sz="30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AD0-44D8-B45A-F1AB903BAC5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Sheet1!$D$8:$D$10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xVal>
          <c:yVal>
            <c:numRef>
              <c:f>Sheet1!$E$8:$E$10</c:f>
              <c:numCache>
                <c:formatCode>General</c:formatCode>
                <c:ptCount val="3"/>
                <c:pt idx="0">
                  <c:v>3592</c:v>
                </c:pt>
                <c:pt idx="1">
                  <c:v>1020.27</c:v>
                </c:pt>
                <c:pt idx="2">
                  <c:v>1026.2857142857142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AD0-44D8-B45A-F1AB903BAC53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642059968"/>
        <c:axId val="642056360"/>
      </c:scatterChart>
      <c:valAx>
        <c:axId val="64205996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42056360"/>
        <c:crosses val="autoZero"/>
        <c:crossBetween val="midCat"/>
      </c:valAx>
      <c:valAx>
        <c:axId val="64205636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lang="en-US" sz="25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500" b="1" i="0" baseline="0">
                    <a:effectLst/>
                  </a:rPr>
                  <a:t>Point Query (MQuery/s)</a:t>
                </a:r>
                <a:endParaRPr lang="en-US" sz="25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en-US" sz="25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2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2059968"/>
        <c:crosses val="autoZero"/>
        <c:crossBetween val="midCat"/>
        <c:majorUnit val="1000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50800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Harmonia</a:t>
                    </a:r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2CD-4C11-B04C-50592494AE99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HB+tree</a:t>
                    </a:r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2CD-4C11-B04C-50592494AE99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Ours</a:t>
                    </a:r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2CD-4C11-B04C-50592494AE9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Sheet1!$D$11:$D$13</c:f>
              <c:numCache>
                <c:formatCode>General</c:formatCode>
                <c:ptCount val="3"/>
                <c:pt idx="0">
                  <c:v>28</c:v>
                </c:pt>
                <c:pt idx="1">
                  <c:v>35</c:v>
                </c:pt>
                <c:pt idx="2">
                  <c:v>182.9</c:v>
                </c:pt>
              </c:numCache>
            </c:numRef>
          </c:xVal>
          <c:yVal>
            <c:numRef>
              <c:f>Sheet1!$E$11:$E$13</c:f>
              <c:numCache>
                <c:formatCode>General</c:formatCode>
                <c:ptCount val="3"/>
                <c:pt idx="0">
                  <c:v>3592</c:v>
                </c:pt>
                <c:pt idx="1">
                  <c:v>1020.27</c:v>
                </c:pt>
                <c:pt idx="2">
                  <c:v>1026.2857142857142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72CD-4C11-B04C-50592494AE9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642059968"/>
        <c:axId val="642056360"/>
      </c:scatterChart>
      <c:valAx>
        <c:axId val="6420599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lang="en-US" sz="25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500" b="1" i="0" baseline="0">
                    <a:effectLst/>
                  </a:rPr>
                  <a:t>Insertions (MInsert/s)</a:t>
                </a:r>
                <a:endParaRPr lang="en-US" sz="25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en-US" sz="25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2056360"/>
        <c:crosses val="autoZero"/>
        <c:crossBetween val="midCat"/>
      </c:valAx>
      <c:valAx>
        <c:axId val="64205636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lang="en-US" sz="25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500" b="1" i="0" baseline="0">
                    <a:effectLst/>
                  </a:rPr>
                  <a:t>Point Query (MQuery/s)</a:t>
                </a:r>
                <a:endParaRPr lang="en-US" sz="25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en-US" sz="25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2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2059968"/>
        <c:crosses val="autoZero"/>
        <c:crossBetween val="midCat"/>
        <c:majorUnit val="1000"/>
        <c:minorUnit val="1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058614-D74A-47AD-8AC2-B8B31EB9069A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0D68F-9AB4-49AF-BD24-94067C0F1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08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0D68F-9AB4-49AF-BD24-94067C0F10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0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B-link-tree [Lehman and Yao, 1981]</a:t>
            </a:r>
            <a:br>
              <a:rPr lang="en-US"/>
            </a:br>
            <a:r>
              <a:rPr lang="en-US"/>
              <a:t>emphasis on the shallow tree</a:t>
            </a:r>
            <a:br>
              <a:rPr lang="en-US"/>
            </a:br>
            <a:r>
              <a:rPr lang="en-US"/>
              <a:t>and locking the first two levels is too bad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0D68F-9AB4-49AF-BD24-94067C0F104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1717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B-link-tree [Lehman and Yao, 1981]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0D68F-9AB4-49AF-BD24-94067C0F104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817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B-link-tree [Lehman and Yao, 1981]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0D68F-9AB4-49AF-BD24-94067C0F104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681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B-link-tree [Lehman and Yao, 1981]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0D68F-9AB4-49AF-BD24-94067C0F104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789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B-link-tree [Lehman and Yao, 1981]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0D68F-9AB4-49AF-BD24-94067C0F104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099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B-link-tree [Lehman and Yao, 1981]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0D68F-9AB4-49AF-BD24-94067C0F104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08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B-link-tree [Lehman and Yao, 1981]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0D68F-9AB4-49AF-BD24-94067C0F104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749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B-link-tree [Lehman and Yao, 1981]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0D68F-9AB4-49AF-BD24-94067C0F104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99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B-link-tree [Lehman and Yao, 1981]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0D68F-9AB4-49AF-BD24-94067C0F104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178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B-link-tree [Lehman and Yao, 1981]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0D68F-9AB4-49AF-BD24-94067C0F104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726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6x faster</a:t>
            </a:r>
          </a:p>
          <a:p>
            <a:r>
              <a:rPr lang="en-US"/>
              <a:t>3.5x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0D68F-9AB4-49AF-BD24-94067C0F10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0599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B-link-tree [Lehman and Yao, 1981]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0D68F-9AB4-49AF-BD24-94067C0F104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5291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Bulk build throughput: 3124.32 </a:t>
            </a:r>
            <a:r>
              <a:rPr lang="en-US" err="1"/>
              <a:t>MKey</a:t>
            </a:r>
            <a:r>
              <a:rPr lang="en-US"/>
              <a:t>/s.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0D68F-9AB4-49AF-BD24-94067C0F104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5497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Bulk build throughput: 3124.32 </a:t>
            </a:r>
            <a:r>
              <a:rPr lang="en-US" err="1"/>
              <a:t>MKey</a:t>
            </a:r>
            <a:r>
              <a:rPr lang="en-US"/>
              <a:t>/s.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0D68F-9AB4-49AF-BD24-94067C0F104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7528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Bulk build throughput: 3124.32 </a:t>
            </a:r>
            <a:r>
              <a:rPr lang="en-US" err="1"/>
              <a:t>MKey</a:t>
            </a:r>
            <a:r>
              <a:rPr lang="en-US"/>
              <a:t>/s.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0D68F-9AB4-49AF-BD24-94067C0F104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9097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Bulk build throughput: 3124.32 </a:t>
            </a:r>
            <a:r>
              <a:rPr lang="en-US" err="1"/>
              <a:t>MKey</a:t>
            </a:r>
            <a:r>
              <a:rPr lang="en-US"/>
              <a:t>/s.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0D68F-9AB4-49AF-BD24-94067C0F104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9458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0D68F-9AB4-49AF-BD24-94067C0F104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4107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0D68F-9AB4-49AF-BD24-94067C0F104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375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0D68F-9AB4-49AF-BD24-94067C0F104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6724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Put it in text why we are improves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0D68F-9AB4-49AF-BD24-94067C0F104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382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0D68F-9AB4-49AF-BD24-94067C0F104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99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B-link-tree [Lehman and Yao, 1981]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0D68F-9AB4-49AF-BD24-94067C0F104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051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* Add the </a:t>
            </a:r>
            <a:r>
              <a:rPr lang="en-US" err="1"/>
              <a:t>github</a:t>
            </a:r>
            <a:r>
              <a:rPr lang="en-US"/>
              <a:t> link</a:t>
            </a:r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0D68F-9AB4-49AF-BD24-94067C0F104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256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0D68F-9AB4-49AF-BD24-94067C0F104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46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Using Tesla V100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0D68F-9AB4-49AF-BD24-94067C0F104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519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0D68F-9AB4-49AF-BD24-94067C0F104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16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B-link-tree [Lehman and Yao, 1981]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0D68F-9AB4-49AF-BD24-94067C0F10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99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0D68F-9AB4-49AF-BD24-94067C0F104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425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0D68F-9AB4-49AF-BD24-94067C0F104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787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B-link-tree [Lehman and Yao, 1981]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0D68F-9AB4-49AF-BD24-94067C0F104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477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B-link-tree [Lehman and Yao, 1981]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0D68F-9AB4-49AF-BD24-94067C0F104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5248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B-link-tree [Lehman and Yao, 1981]</a:t>
            </a:r>
            <a:br>
              <a:rPr lang="en-US"/>
            </a:br>
            <a:r>
              <a:rPr lang="en-US"/>
              <a:t>emphasis on the shallow tree</a:t>
            </a:r>
            <a:br>
              <a:rPr lang="en-US"/>
            </a:br>
            <a:r>
              <a:rPr lang="en-US"/>
              <a:t>and locking the first two levels is too bad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0D68F-9AB4-49AF-BD24-94067C0F104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85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2D55-58F6-4661-9DA7-E6EA26A6F0EF}" type="datetime1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B9188-CED8-43E2-9AA9-56BB731A9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286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19821-13D1-4938-819D-E00BF5786BCA}" type="datetime1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B9188-CED8-43E2-9AA9-56BB731A9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78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B40E-806B-4CBC-A05C-BDAE483DD4D7}" type="datetime1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B9188-CED8-43E2-9AA9-56BB731A9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35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F6C89-DC01-45C7-B020-FCD71BD4CDC1}" type="datetime1">
              <a:rPr lang="en-US" smtClean="0"/>
              <a:t>4/11/2019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449925"/>
            <a:ext cx="12192000" cy="437341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33850" y="6356350"/>
            <a:ext cx="41148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" y="6515791"/>
            <a:ext cx="2743200" cy="365125"/>
          </a:xfrm>
        </p:spPr>
        <p:txBody>
          <a:bodyPr/>
          <a:lstStyle>
            <a:lvl1pPr algn="l">
              <a:defRPr sz="1400" b="1">
                <a:solidFill>
                  <a:schemeClr val="tx1"/>
                </a:solidFill>
              </a:defRPr>
            </a:lvl1pPr>
          </a:lstStyle>
          <a:p>
            <a:fld id="{A58B9188-CED8-43E2-9AA9-56BB731A97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07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5CB9-C738-4FCA-830D-A45A00BA9BD6}" type="datetime1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B9188-CED8-43E2-9AA9-56BB731A9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78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BF3ED-E957-456C-8E76-5C396ACFC28C}" type="datetime1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B9188-CED8-43E2-9AA9-56BB731A9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3530-CC15-470A-81CF-BD48A0E8B603}" type="datetime1">
              <a:rPr lang="en-US" smtClean="0"/>
              <a:t>4/11/2019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B9188-CED8-43E2-9AA9-56BB731A9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85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52DE0-2C11-4A04-8FA1-D9103397FF30}" type="datetime1">
              <a:rPr lang="en-US" smtClean="0"/>
              <a:t>4/11/2019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B9188-CED8-43E2-9AA9-56BB731A9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20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665D7-FB88-449E-92DF-BCEDE2304EA6}" type="datetime1">
              <a:rPr lang="en-US" smtClean="0"/>
              <a:t>4/11/2019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B9188-CED8-43E2-9AA9-56BB731A9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30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2ED7B-6D3A-4F51-9F6B-838CAAABAB9C}" type="datetime1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B9188-CED8-43E2-9AA9-56BB731A9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699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5A450-ED2C-4D64-808A-6B46E90C3D4E}" type="datetime1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B9188-CED8-43E2-9AA9-56BB731A9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584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2AEF2-1354-440E-94A0-400FA3DCDF31}" type="datetime1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B9188-CED8-43E2-9AA9-56BB731A9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712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ece.ucdavis.edu/~jowens/owens_bib.html#Ashkiani:2018:ADH" TargetMode="External"/><Relationship Id="rId3" Type="http://schemas.openxmlformats.org/officeDocument/2006/relationships/hyperlink" Target="http://dx.doi.org/10.1109/IPDPS.2018.00055" TargetMode="External"/><Relationship Id="rId7" Type="http://schemas.openxmlformats.org/officeDocument/2006/relationships/hyperlink" Target="https://escholarship.org/uc/item/65t741zg" TargetMode="External"/><Relationship Id="rId2" Type="http://schemas.openxmlformats.org/officeDocument/2006/relationships/hyperlink" Target="http://www.ece.ucdavis.edu/~jowens/owens_bib.html#Geil:2018:QF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x.doi.org/10.1109/IPDPS.2018.00053" TargetMode="External"/><Relationship Id="rId5" Type="http://schemas.openxmlformats.org/officeDocument/2006/relationships/hyperlink" Target="http://www.ece.ucdavis.edu/~jowens/owens_bib.html#Ashkiani:2018:GLA" TargetMode="External"/><Relationship Id="rId10" Type="http://schemas.openxmlformats.org/officeDocument/2006/relationships/hyperlink" Target="https://escholarship.org/uc/item/2p48q0zg" TargetMode="External"/><Relationship Id="rId4" Type="http://schemas.openxmlformats.org/officeDocument/2006/relationships/hyperlink" Target="http://escholarship.org/uc/item/3v12f7dn" TargetMode="External"/><Relationship Id="rId9" Type="http://schemas.openxmlformats.org/officeDocument/2006/relationships/hyperlink" Target="http://dx.doi.org/10.1109/IPDPS.2018.00052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5136078"/>
            <a:ext cx="12192000" cy="1721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0617" y="1581372"/>
            <a:ext cx="10199418" cy="1707667"/>
          </a:xfrm>
        </p:spPr>
        <p:txBody>
          <a:bodyPr>
            <a:normAutofit/>
          </a:bodyPr>
          <a:lstStyle/>
          <a:p>
            <a:r>
              <a:rPr lang="en-US" sz="5400" b="1">
                <a:solidFill>
                  <a:schemeClr val="accent5">
                    <a:lumMod val="50000"/>
                  </a:schemeClr>
                </a:solidFill>
              </a:rPr>
              <a:t>Engineering a High-Performance GPU B-Tree </a:t>
            </a:r>
            <a:endParaRPr lang="en-US" sz="50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0014" y="5297082"/>
            <a:ext cx="4690753" cy="1309274"/>
          </a:xfrm>
        </p:spPr>
        <p:txBody>
          <a:bodyPr>
            <a:normAutofit/>
          </a:bodyPr>
          <a:lstStyle/>
          <a:p>
            <a:pPr algn="l"/>
            <a:endParaRPr lang="ar-EG" b="1">
              <a:solidFill>
                <a:schemeClr val="accent4">
                  <a:lumMod val="50000"/>
                </a:schemeClr>
              </a:solidFill>
            </a:endParaRPr>
          </a:p>
          <a:p>
            <a:pPr algn="l"/>
            <a:r>
              <a:rPr lang="en-US" sz="3000" b="1"/>
              <a:t>Muhammad A. Awad*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589" y="6112709"/>
            <a:ext cx="1929565" cy="49364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969118" y="5332575"/>
            <a:ext cx="60249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/>
              <a:t>Muhammad A. Awad, </a:t>
            </a:r>
            <a:r>
              <a:rPr lang="en-US" b="1" err="1"/>
              <a:t>Saman</a:t>
            </a:r>
            <a:r>
              <a:rPr lang="en-US" b="1"/>
              <a:t> </a:t>
            </a:r>
            <a:r>
              <a:rPr lang="en-US" b="1" err="1"/>
              <a:t>Ashkiani</a:t>
            </a:r>
            <a:r>
              <a:rPr lang="en-US" b="1"/>
              <a:t>, Rob Johnson, Martín </a:t>
            </a:r>
            <a:r>
              <a:rPr lang="en-US" b="1" err="1"/>
              <a:t>Farach</a:t>
            </a:r>
            <a:r>
              <a:rPr lang="en-US" b="1"/>
              <a:t>-Colton, and John D. Owens</a:t>
            </a:r>
          </a:p>
        </p:txBody>
      </p:sp>
      <p:pic>
        <p:nvPicPr>
          <p:cNvPr id="1026" name="Picture 2" descr="VMware">
            <a:extLst>
              <a:ext uri="{FF2B5EF4-FFF2-40B4-BE49-F238E27FC236}">
                <a16:creationId xmlns:a16="http://schemas.microsoft.com/office/drawing/2014/main" id="{4A6894D2-04A7-42DE-9BA4-1B5DA350A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9625" y="5978906"/>
            <a:ext cx="772719" cy="77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utgers University seal.svg">
            <a:extLst>
              <a:ext uri="{FF2B5EF4-FFF2-40B4-BE49-F238E27FC236}">
                <a16:creationId xmlns:a16="http://schemas.microsoft.com/office/drawing/2014/main" id="{B1DA01B3-6D8B-4CE9-8DAC-032D51973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9452" y="5977150"/>
            <a:ext cx="772719" cy="776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0756AA-4EAD-4846-877A-CCC757D42909}"/>
              </a:ext>
            </a:extLst>
          </p:cNvPr>
          <p:cNvSpPr txBox="1"/>
          <p:nvPr/>
        </p:nvSpPr>
        <p:spPr>
          <a:xfrm>
            <a:off x="5354424" y="3289039"/>
            <a:ext cx="2265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PPoPP19</a:t>
            </a:r>
          </a:p>
        </p:txBody>
      </p:sp>
    </p:spTree>
    <p:extLst>
      <p:ext uri="{BB962C8B-B14F-4D97-AF65-F5344CB8AC3E}">
        <p14:creationId xmlns:p14="http://schemas.microsoft.com/office/powerpoint/2010/main" val="1257913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569AB-3FED-4250-9097-BD649C105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Divergence During Traversal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627C2-0375-42D6-B185-3E5B4978A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/>
              <a:t>Different tree traversals will have different paths.</a:t>
            </a:r>
          </a:p>
          <a:p>
            <a:pPr marL="0" indent="0">
              <a:buNone/>
            </a:pPr>
            <a:endParaRPr lang="en-US" b="1"/>
          </a:p>
          <a:p>
            <a:r>
              <a:rPr lang="en-US"/>
              <a:t>Eliminate branch divergence.</a:t>
            </a:r>
          </a:p>
          <a:p>
            <a:r>
              <a:rPr lang="en-US"/>
              <a:t>Warp cooperative work sharing strategy.</a:t>
            </a:r>
          </a:p>
          <a:p>
            <a:pPr lvl="1"/>
            <a:r>
              <a:rPr lang="en-US"/>
              <a:t>Per-thread assignment.</a:t>
            </a:r>
          </a:p>
          <a:p>
            <a:pPr lvl="1"/>
            <a:r>
              <a:rPr lang="en-US"/>
              <a:t>Per-warp processing.</a:t>
            </a:r>
          </a:p>
          <a:p>
            <a:r>
              <a:rPr lang="en-US">
                <a:solidFill>
                  <a:schemeClr val="bg1"/>
                </a:solidFill>
              </a:rPr>
              <a:t>What WCWS offers: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No branch divergence.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Coalesced memory access.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No load balancing needed.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Perform concurrent queries and updates.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8320C8-325C-4F7D-BBC9-656D94886568}"/>
              </a:ext>
            </a:extLst>
          </p:cNvPr>
          <p:cNvSpPr/>
          <p:nvPr/>
        </p:nvSpPr>
        <p:spPr>
          <a:xfrm>
            <a:off x="6549203" y="359014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EAFE59-AAB4-4495-897B-5A3D5BA81265}"/>
              </a:ext>
            </a:extLst>
          </p:cNvPr>
          <p:cNvSpPr/>
          <p:nvPr/>
        </p:nvSpPr>
        <p:spPr>
          <a:xfrm>
            <a:off x="7120703" y="359014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2304FE-55FE-4A3B-9274-40793B051D7C}"/>
              </a:ext>
            </a:extLst>
          </p:cNvPr>
          <p:cNvSpPr/>
          <p:nvPr/>
        </p:nvSpPr>
        <p:spPr>
          <a:xfrm>
            <a:off x="7692203" y="359014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C9A4D8-4FA0-4FBF-AFE2-6F08D5C72636}"/>
              </a:ext>
            </a:extLst>
          </p:cNvPr>
          <p:cNvSpPr/>
          <p:nvPr/>
        </p:nvSpPr>
        <p:spPr>
          <a:xfrm>
            <a:off x="8263703" y="359014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D532D4-83BC-44BB-97B6-5563FF4FCB7D}"/>
              </a:ext>
            </a:extLst>
          </p:cNvPr>
          <p:cNvSpPr/>
          <p:nvPr/>
        </p:nvSpPr>
        <p:spPr>
          <a:xfrm>
            <a:off x="7888605" y="267419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4ECBAE-D40E-49CC-A17E-88476FC4CA7B}"/>
              </a:ext>
            </a:extLst>
          </p:cNvPr>
          <p:cNvSpPr/>
          <p:nvPr/>
        </p:nvSpPr>
        <p:spPr>
          <a:xfrm>
            <a:off x="8460105" y="267419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CAC0AF-BA8D-4FA4-A09A-6A8C0C8B01E5}"/>
              </a:ext>
            </a:extLst>
          </p:cNvPr>
          <p:cNvSpPr/>
          <p:nvPr/>
        </p:nvSpPr>
        <p:spPr>
          <a:xfrm>
            <a:off x="9031605" y="2674194"/>
            <a:ext cx="571500" cy="342900"/>
          </a:xfrm>
          <a:prstGeom prst="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375CDA-D9F9-4399-9274-DD57CF5701E9}"/>
              </a:ext>
            </a:extLst>
          </p:cNvPr>
          <p:cNvSpPr/>
          <p:nvPr/>
        </p:nvSpPr>
        <p:spPr>
          <a:xfrm>
            <a:off x="9603105" y="2674194"/>
            <a:ext cx="571500" cy="342900"/>
          </a:xfrm>
          <a:prstGeom prst="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9EA5D41-5C30-4A2B-BDE9-37AB0CA869B4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7692203" y="3017094"/>
            <a:ext cx="482152" cy="5730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49E6C7B-A946-41DF-8259-E16FF2127ECA}"/>
              </a:ext>
            </a:extLst>
          </p:cNvPr>
          <p:cNvSpPr/>
          <p:nvPr/>
        </p:nvSpPr>
        <p:spPr>
          <a:xfrm>
            <a:off x="5287219" y="450609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950810-DE13-4DB0-8495-FE91D181AD78}"/>
              </a:ext>
            </a:extLst>
          </p:cNvPr>
          <p:cNvSpPr/>
          <p:nvPr/>
        </p:nvSpPr>
        <p:spPr>
          <a:xfrm>
            <a:off x="5858719" y="450609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61A143-7434-4798-BBC3-C7F92361C89A}"/>
              </a:ext>
            </a:extLst>
          </p:cNvPr>
          <p:cNvSpPr/>
          <p:nvPr/>
        </p:nvSpPr>
        <p:spPr>
          <a:xfrm>
            <a:off x="6430219" y="450609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2543DE-911F-46A5-B6AA-49DE9DCDCDA9}"/>
              </a:ext>
            </a:extLst>
          </p:cNvPr>
          <p:cNvSpPr/>
          <p:nvPr/>
        </p:nvSpPr>
        <p:spPr>
          <a:xfrm>
            <a:off x="7001719" y="450609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C419D26-C70C-4591-99AE-5EC59E5AF38C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6430219" y="3933044"/>
            <a:ext cx="404734" cy="5730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4169396-F848-4403-894D-8A946AA40733}"/>
              </a:ext>
            </a:extLst>
          </p:cNvPr>
          <p:cNvSpPr/>
          <p:nvPr/>
        </p:nvSpPr>
        <p:spPr>
          <a:xfrm>
            <a:off x="9151183" y="359014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2C94CB-6336-4023-8716-49DF41D2A948}"/>
              </a:ext>
            </a:extLst>
          </p:cNvPr>
          <p:cNvSpPr/>
          <p:nvPr/>
        </p:nvSpPr>
        <p:spPr>
          <a:xfrm>
            <a:off x="9722683" y="359014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64CECFA-7A73-403E-9BBD-DF3B76EFF826}"/>
              </a:ext>
            </a:extLst>
          </p:cNvPr>
          <p:cNvSpPr/>
          <p:nvPr/>
        </p:nvSpPr>
        <p:spPr>
          <a:xfrm>
            <a:off x="10294183" y="359014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8E5C16-DCAC-42F7-A867-21AE85BDB6A8}"/>
              </a:ext>
            </a:extLst>
          </p:cNvPr>
          <p:cNvSpPr/>
          <p:nvPr/>
        </p:nvSpPr>
        <p:spPr>
          <a:xfrm>
            <a:off x="10865683" y="359014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B2D29A8-D7C2-4B46-BDE5-09BE9293190A}"/>
              </a:ext>
            </a:extLst>
          </p:cNvPr>
          <p:cNvCxnSpPr>
            <a:cxnSpLocks/>
          </p:cNvCxnSpPr>
          <p:nvPr/>
        </p:nvCxnSpPr>
        <p:spPr>
          <a:xfrm>
            <a:off x="8786235" y="3019291"/>
            <a:ext cx="1507948" cy="5708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192620F-0EA2-4C83-AF02-5BD60C53E4E2}"/>
              </a:ext>
            </a:extLst>
          </p:cNvPr>
          <p:cNvSpPr/>
          <p:nvPr/>
        </p:nvSpPr>
        <p:spPr>
          <a:xfrm>
            <a:off x="8178135" y="450609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FAC41E-0EB5-4BB9-9CA6-1B90884F7808}"/>
              </a:ext>
            </a:extLst>
          </p:cNvPr>
          <p:cNvSpPr/>
          <p:nvPr/>
        </p:nvSpPr>
        <p:spPr>
          <a:xfrm>
            <a:off x="8749635" y="450609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026DA2D-8248-4CF3-8DDF-C8E28E43C78D}"/>
              </a:ext>
            </a:extLst>
          </p:cNvPr>
          <p:cNvSpPr/>
          <p:nvPr/>
        </p:nvSpPr>
        <p:spPr>
          <a:xfrm>
            <a:off x="9321135" y="450609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F626A3-45FC-40D4-B8EA-C5C48F2B982D}"/>
              </a:ext>
            </a:extLst>
          </p:cNvPr>
          <p:cNvSpPr/>
          <p:nvPr/>
        </p:nvSpPr>
        <p:spPr>
          <a:xfrm>
            <a:off x="9892635" y="450609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C79C1C9-BF2A-4FF7-B15E-D0C59BBFA0CA}"/>
              </a:ext>
            </a:extLst>
          </p:cNvPr>
          <p:cNvSpPr txBox="1"/>
          <p:nvPr/>
        </p:nvSpPr>
        <p:spPr>
          <a:xfrm>
            <a:off x="10693516" y="4397216"/>
            <a:ext cx="684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…….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8E50F7D-080F-4DA8-A43E-C7B889012FBE}"/>
              </a:ext>
            </a:extLst>
          </p:cNvPr>
          <p:cNvSpPr txBox="1"/>
          <p:nvPr/>
        </p:nvSpPr>
        <p:spPr>
          <a:xfrm>
            <a:off x="11507762" y="3484185"/>
            <a:ext cx="684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…….</a:t>
            </a:r>
          </a:p>
        </p:txBody>
      </p: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24BD5EC7-FC6D-46CA-92EC-7523E3EAD12A}"/>
              </a:ext>
            </a:extLst>
          </p:cNvPr>
          <p:cNvCxnSpPr>
            <a:cxnSpLocks/>
          </p:cNvCxnSpPr>
          <p:nvPr/>
        </p:nvCxnSpPr>
        <p:spPr>
          <a:xfrm rot="5400000">
            <a:off x="7456051" y="3130580"/>
            <a:ext cx="472303" cy="355828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87EEC7C8-1340-4EA4-A732-D469E3799513}"/>
              </a:ext>
            </a:extLst>
          </p:cNvPr>
          <p:cNvCxnSpPr>
            <a:cxnSpLocks/>
          </p:cNvCxnSpPr>
          <p:nvPr/>
        </p:nvCxnSpPr>
        <p:spPr>
          <a:xfrm rot="5400000">
            <a:off x="6218019" y="4044022"/>
            <a:ext cx="472303" cy="355828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70557C8A-D6CD-4196-9F83-C2A24CA0A2E7}"/>
              </a:ext>
            </a:extLst>
          </p:cNvPr>
          <p:cNvCxnSpPr>
            <a:cxnSpLocks/>
          </p:cNvCxnSpPr>
          <p:nvPr/>
        </p:nvCxnSpPr>
        <p:spPr>
          <a:xfrm>
            <a:off x="9603105" y="3151867"/>
            <a:ext cx="571500" cy="277133"/>
          </a:xfrm>
          <a:prstGeom prst="curved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553F5BAD-9F87-4C6C-A283-2CAA52E2A245}"/>
              </a:ext>
            </a:extLst>
          </p:cNvPr>
          <p:cNvCxnSpPr>
            <a:cxnSpLocks/>
          </p:cNvCxnSpPr>
          <p:nvPr/>
        </p:nvCxnSpPr>
        <p:spPr>
          <a:xfrm>
            <a:off x="10649420" y="4120083"/>
            <a:ext cx="571500" cy="277133"/>
          </a:xfrm>
          <a:prstGeom prst="curved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DD471F1-85EF-4BD9-BC3F-C5BD16253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B9188-CED8-43E2-9AA9-56BB731A974C}" type="slidenum">
              <a:rPr lang="en-US" smtClean="0"/>
              <a:t>10</a:t>
            </a:fld>
            <a:r>
              <a:rPr lang="en-US"/>
              <a:t>/41</a:t>
            </a:r>
          </a:p>
        </p:txBody>
      </p:sp>
    </p:spTree>
    <p:extLst>
      <p:ext uri="{BB962C8B-B14F-4D97-AF65-F5344CB8AC3E}">
        <p14:creationId xmlns:p14="http://schemas.microsoft.com/office/powerpoint/2010/main" val="892615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569AB-3FED-4250-9097-BD649C105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Divergence During Traversal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627C2-0375-42D6-B185-3E5B4978A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/>
              <a:t>Different tree traversals will have different paths.</a:t>
            </a:r>
          </a:p>
          <a:p>
            <a:pPr marL="0" indent="0">
              <a:buNone/>
            </a:pPr>
            <a:endParaRPr lang="en-US" b="1"/>
          </a:p>
          <a:p>
            <a:r>
              <a:rPr lang="en-US"/>
              <a:t>Eliminate branch divergence.</a:t>
            </a:r>
          </a:p>
          <a:p>
            <a:r>
              <a:rPr lang="en-US"/>
              <a:t>Warp cooperative work sharing strategy.</a:t>
            </a:r>
          </a:p>
          <a:p>
            <a:pPr lvl="1"/>
            <a:r>
              <a:rPr lang="en-US"/>
              <a:t>Per-thread assignment.</a:t>
            </a:r>
          </a:p>
          <a:p>
            <a:pPr lvl="1"/>
            <a:r>
              <a:rPr lang="en-US"/>
              <a:t>Per-warp processing.</a:t>
            </a:r>
          </a:p>
          <a:p>
            <a:r>
              <a:rPr lang="en-US"/>
              <a:t>What WCWS offers:</a:t>
            </a:r>
          </a:p>
          <a:p>
            <a:pPr lvl="1"/>
            <a:r>
              <a:rPr lang="en-US"/>
              <a:t>No branch divergence.</a:t>
            </a:r>
          </a:p>
          <a:p>
            <a:pPr lvl="1"/>
            <a:r>
              <a:rPr lang="en-US"/>
              <a:t>Coalesced memory access.</a:t>
            </a:r>
          </a:p>
          <a:p>
            <a:pPr lvl="1"/>
            <a:r>
              <a:rPr lang="en-US"/>
              <a:t>No load balancing needed.</a:t>
            </a:r>
          </a:p>
          <a:p>
            <a:pPr lvl="1"/>
            <a:r>
              <a:rPr lang="en-US"/>
              <a:t>Perform concurrent queries and updates.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8320C8-325C-4F7D-BBC9-656D94886568}"/>
              </a:ext>
            </a:extLst>
          </p:cNvPr>
          <p:cNvSpPr/>
          <p:nvPr/>
        </p:nvSpPr>
        <p:spPr>
          <a:xfrm>
            <a:off x="6549203" y="359014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EAFE59-AAB4-4495-897B-5A3D5BA81265}"/>
              </a:ext>
            </a:extLst>
          </p:cNvPr>
          <p:cNvSpPr/>
          <p:nvPr/>
        </p:nvSpPr>
        <p:spPr>
          <a:xfrm>
            <a:off x="7120703" y="359014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2304FE-55FE-4A3B-9274-40793B051D7C}"/>
              </a:ext>
            </a:extLst>
          </p:cNvPr>
          <p:cNvSpPr/>
          <p:nvPr/>
        </p:nvSpPr>
        <p:spPr>
          <a:xfrm>
            <a:off x="7692203" y="359014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C9A4D8-4FA0-4FBF-AFE2-6F08D5C72636}"/>
              </a:ext>
            </a:extLst>
          </p:cNvPr>
          <p:cNvSpPr/>
          <p:nvPr/>
        </p:nvSpPr>
        <p:spPr>
          <a:xfrm>
            <a:off x="8263703" y="359014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D532D4-83BC-44BB-97B6-5563FF4FCB7D}"/>
              </a:ext>
            </a:extLst>
          </p:cNvPr>
          <p:cNvSpPr/>
          <p:nvPr/>
        </p:nvSpPr>
        <p:spPr>
          <a:xfrm>
            <a:off x="7888605" y="267419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4ECBAE-D40E-49CC-A17E-88476FC4CA7B}"/>
              </a:ext>
            </a:extLst>
          </p:cNvPr>
          <p:cNvSpPr/>
          <p:nvPr/>
        </p:nvSpPr>
        <p:spPr>
          <a:xfrm>
            <a:off x="8460105" y="267419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CAC0AF-BA8D-4FA4-A09A-6A8C0C8B01E5}"/>
              </a:ext>
            </a:extLst>
          </p:cNvPr>
          <p:cNvSpPr/>
          <p:nvPr/>
        </p:nvSpPr>
        <p:spPr>
          <a:xfrm>
            <a:off x="9031605" y="2674194"/>
            <a:ext cx="571500" cy="342900"/>
          </a:xfrm>
          <a:prstGeom prst="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375CDA-D9F9-4399-9274-DD57CF5701E9}"/>
              </a:ext>
            </a:extLst>
          </p:cNvPr>
          <p:cNvSpPr/>
          <p:nvPr/>
        </p:nvSpPr>
        <p:spPr>
          <a:xfrm>
            <a:off x="9603105" y="2674194"/>
            <a:ext cx="571500" cy="342900"/>
          </a:xfrm>
          <a:prstGeom prst="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9EA5D41-5C30-4A2B-BDE9-37AB0CA869B4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7692203" y="3017094"/>
            <a:ext cx="482152" cy="5730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49E6C7B-A946-41DF-8259-E16FF2127ECA}"/>
              </a:ext>
            </a:extLst>
          </p:cNvPr>
          <p:cNvSpPr/>
          <p:nvPr/>
        </p:nvSpPr>
        <p:spPr>
          <a:xfrm>
            <a:off x="5287219" y="450609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950810-DE13-4DB0-8495-FE91D181AD78}"/>
              </a:ext>
            </a:extLst>
          </p:cNvPr>
          <p:cNvSpPr/>
          <p:nvPr/>
        </p:nvSpPr>
        <p:spPr>
          <a:xfrm>
            <a:off x="5858719" y="450609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61A143-7434-4798-BBC3-C7F92361C89A}"/>
              </a:ext>
            </a:extLst>
          </p:cNvPr>
          <p:cNvSpPr/>
          <p:nvPr/>
        </p:nvSpPr>
        <p:spPr>
          <a:xfrm>
            <a:off x="6430219" y="450609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2543DE-911F-46A5-B6AA-49DE9DCDCDA9}"/>
              </a:ext>
            </a:extLst>
          </p:cNvPr>
          <p:cNvSpPr/>
          <p:nvPr/>
        </p:nvSpPr>
        <p:spPr>
          <a:xfrm>
            <a:off x="7001719" y="450609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C419D26-C70C-4591-99AE-5EC59E5AF38C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6430219" y="3933044"/>
            <a:ext cx="404734" cy="5730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4169396-F848-4403-894D-8A946AA40733}"/>
              </a:ext>
            </a:extLst>
          </p:cNvPr>
          <p:cNvSpPr/>
          <p:nvPr/>
        </p:nvSpPr>
        <p:spPr>
          <a:xfrm>
            <a:off x="9151183" y="359014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2C94CB-6336-4023-8716-49DF41D2A948}"/>
              </a:ext>
            </a:extLst>
          </p:cNvPr>
          <p:cNvSpPr/>
          <p:nvPr/>
        </p:nvSpPr>
        <p:spPr>
          <a:xfrm>
            <a:off x="9722683" y="359014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64CECFA-7A73-403E-9BBD-DF3B76EFF826}"/>
              </a:ext>
            </a:extLst>
          </p:cNvPr>
          <p:cNvSpPr/>
          <p:nvPr/>
        </p:nvSpPr>
        <p:spPr>
          <a:xfrm>
            <a:off x="10294183" y="359014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8E5C16-DCAC-42F7-A867-21AE85BDB6A8}"/>
              </a:ext>
            </a:extLst>
          </p:cNvPr>
          <p:cNvSpPr/>
          <p:nvPr/>
        </p:nvSpPr>
        <p:spPr>
          <a:xfrm>
            <a:off x="10865683" y="359014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B2D29A8-D7C2-4B46-BDE5-09BE9293190A}"/>
              </a:ext>
            </a:extLst>
          </p:cNvPr>
          <p:cNvCxnSpPr>
            <a:cxnSpLocks/>
          </p:cNvCxnSpPr>
          <p:nvPr/>
        </p:nvCxnSpPr>
        <p:spPr>
          <a:xfrm>
            <a:off x="8786235" y="3019291"/>
            <a:ext cx="1507948" cy="5708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192620F-0EA2-4C83-AF02-5BD60C53E4E2}"/>
              </a:ext>
            </a:extLst>
          </p:cNvPr>
          <p:cNvSpPr/>
          <p:nvPr/>
        </p:nvSpPr>
        <p:spPr>
          <a:xfrm>
            <a:off x="8178135" y="450609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FAC41E-0EB5-4BB9-9CA6-1B90884F7808}"/>
              </a:ext>
            </a:extLst>
          </p:cNvPr>
          <p:cNvSpPr/>
          <p:nvPr/>
        </p:nvSpPr>
        <p:spPr>
          <a:xfrm>
            <a:off x="8749635" y="450609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026DA2D-8248-4CF3-8DDF-C8E28E43C78D}"/>
              </a:ext>
            </a:extLst>
          </p:cNvPr>
          <p:cNvSpPr/>
          <p:nvPr/>
        </p:nvSpPr>
        <p:spPr>
          <a:xfrm>
            <a:off x="9321135" y="450609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F626A3-45FC-40D4-B8EA-C5C48F2B982D}"/>
              </a:ext>
            </a:extLst>
          </p:cNvPr>
          <p:cNvSpPr/>
          <p:nvPr/>
        </p:nvSpPr>
        <p:spPr>
          <a:xfrm>
            <a:off x="9892635" y="450609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C79C1C9-BF2A-4FF7-B15E-D0C59BBFA0CA}"/>
              </a:ext>
            </a:extLst>
          </p:cNvPr>
          <p:cNvSpPr txBox="1"/>
          <p:nvPr/>
        </p:nvSpPr>
        <p:spPr>
          <a:xfrm>
            <a:off x="10693516" y="4397216"/>
            <a:ext cx="684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…….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8E50F7D-080F-4DA8-A43E-C7B889012FBE}"/>
              </a:ext>
            </a:extLst>
          </p:cNvPr>
          <p:cNvSpPr txBox="1"/>
          <p:nvPr/>
        </p:nvSpPr>
        <p:spPr>
          <a:xfrm>
            <a:off x="11507762" y="3484185"/>
            <a:ext cx="684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…….</a:t>
            </a:r>
          </a:p>
        </p:txBody>
      </p: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24BD5EC7-FC6D-46CA-92EC-7523E3EAD12A}"/>
              </a:ext>
            </a:extLst>
          </p:cNvPr>
          <p:cNvCxnSpPr>
            <a:cxnSpLocks/>
          </p:cNvCxnSpPr>
          <p:nvPr/>
        </p:nvCxnSpPr>
        <p:spPr>
          <a:xfrm rot="5400000">
            <a:off x="7456051" y="3130580"/>
            <a:ext cx="472303" cy="355828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87EEC7C8-1340-4EA4-A732-D469E3799513}"/>
              </a:ext>
            </a:extLst>
          </p:cNvPr>
          <p:cNvCxnSpPr>
            <a:cxnSpLocks/>
          </p:cNvCxnSpPr>
          <p:nvPr/>
        </p:nvCxnSpPr>
        <p:spPr>
          <a:xfrm rot="5400000">
            <a:off x="6218019" y="4044022"/>
            <a:ext cx="472303" cy="355828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70557C8A-D6CD-4196-9F83-C2A24CA0A2E7}"/>
              </a:ext>
            </a:extLst>
          </p:cNvPr>
          <p:cNvCxnSpPr>
            <a:cxnSpLocks/>
          </p:cNvCxnSpPr>
          <p:nvPr/>
        </p:nvCxnSpPr>
        <p:spPr>
          <a:xfrm>
            <a:off x="9603105" y="3151867"/>
            <a:ext cx="571500" cy="277133"/>
          </a:xfrm>
          <a:prstGeom prst="curved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553F5BAD-9F87-4C6C-A283-2CAA52E2A245}"/>
              </a:ext>
            </a:extLst>
          </p:cNvPr>
          <p:cNvCxnSpPr>
            <a:cxnSpLocks/>
          </p:cNvCxnSpPr>
          <p:nvPr/>
        </p:nvCxnSpPr>
        <p:spPr>
          <a:xfrm>
            <a:off x="10649420" y="4120083"/>
            <a:ext cx="571500" cy="277133"/>
          </a:xfrm>
          <a:prstGeom prst="curved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2356A3AA-F592-4594-937D-47FBC59F8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B9188-CED8-43E2-9AA9-56BB731A974C}" type="slidenum">
              <a:rPr lang="en-US" smtClean="0"/>
              <a:t>11</a:t>
            </a:fld>
            <a:r>
              <a:rPr lang="en-US"/>
              <a:t>/41</a:t>
            </a:r>
          </a:p>
        </p:txBody>
      </p:sp>
    </p:spTree>
    <p:extLst>
      <p:ext uri="{BB962C8B-B14F-4D97-AF65-F5344CB8AC3E}">
        <p14:creationId xmlns:p14="http://schemas.microsoft.com/office/powerpoint/2010/main" val="1524977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9982E-3449-46CA-B804-6FF654EAB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/>
              <a:t>Goal:</a:t>
            </a:r>
          </a:p>
          <a:p>
            <a:pPr lvl="1"/>
            <a:r>
              <a:rPr lang="en-US"/>
              <a:t>A high-performance </a:t>
            </a:r>
            <a:r>
              <a:rPr lang="en-US" i="1"/>
              <a:t>dynamic</a:t>
            </a:r>
            <a:r>
              <a:rPr lang="en-US"/>
              <a:t> GPU B-Tree that supports concurrent queries and updates.</a:t>
            </a:r>
          </a:p>
          <a:p>
            <a:pPr lvl="1"/>
            <a:endParaRPr lang="en-US"/>
          </a:p>
          <a:p>
            <a:pPr marL="0" indent="0">
              <a:buNone/>
            </a:pPr>
            <a:r>
              <a:rPr lang="en-US" b="1"/>
              <a:t>Design Decisions: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Node size (choice of B)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Warp Cooperative Work Sharing Strategy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>
                <a:solidFill>
                  <a:schemeClr val="bg2">
                    <a:lumMod val="90000"/>
                  </a:schemeClr>
                </a:solidFill>
              </a:rPr>
              <a:t>B-Link-Tree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>
                <a:solidFill>
                  <a:schemeClr val="bg2">
                    <a:lumMod val="90000"/>
                  </a:schemeClr>
                </a:solidFill>
              </a:rPr>
              <a:t>Decoupled Read and Write Modes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>
                <a:solidFill>
                  <a:schemeClr val="bg2">
                    <a:lumMod val="90000"/>
                  </a:schemeClr>
                </a:solidFill>
              </a:rPr>
              <a:t>Proactive Splitting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>
                <a:solidFill>
                  <a:schemeClr val="bg2">
                    <a:lumMod val="90000"/>
                  </a:schemeClr>
                </a:solidFill>
              </a:rPr>
              <a:t>Restarts Instead of Spinlocks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AD758B-39D1-47EF-914A-DAD18780C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GPU B-Tree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9D33D57C-45FA-462B-9569-810DAE703331}"/>
              </a:ext>
            </a:extLst>
          </p:cNvPr>
          <p:cNvSpPr/>
          <p:nvPr/>
        </p:nvSpPr>
        <p:spPr>
          <a:xfrm>
            <a:off x="7749915" y="3576535"/>
            <a:ext cx="187377" cy="670810"/>
          </a:xfrm>
          <a:prstGeom prst="rightBrace">
            <a:avLst>
              <a:gd name="adj1" fmla="val 8333"/>
              <a:gd name="adj2" fmla="val 48883"/>
            </a:avLst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4FCCB2-7014-44D6-96C6-5F4FFFA08212}"/>
              </a:ext>
            </a:extLst>
          </p:cNvPr>
          <p:cNvSpPr txBox="1"/>
          <p:nvPr/>
        </p:nvSpPr>
        <p:spPr>
          <a:xfrm>
            <a:off x="8012241" y="3681107"/>
            <a:ext cx="314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accent6"/>
                </a:solidFill>
              </a:rPr>
              <a:t>high query throughput</a:t>
            </a:r>
            <a:endParaRPr lang="en-US" sz="24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AB6AE9-FBAD-47B3-B8B1-D43CA84F9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B9188-CED8-43E2-9AA9-56BB731A974C}" type="slidenum">
              <a:rPr lang="en-US" smtClean="0"/>
              <a:t>12</a:t>
            </a:fld>
            <a:r>
              <a:rPr lang="en-US"/>
              <a:t>/41</a:t>
            </a:r>
          </a:p>
        </p:txBody>
      </p:sp>
    </p:spTree>
    <p:extLst>
      <p:ext uri="{BB962C8B-B14F-4D97-AF65-F5344CB8AC3E}">
        <p14:creationId xmlns:p14="http://schemas.microsoft.com/office/powerpoint/2010/main" val="3561939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9982E-3449-46CA-B804-6FF654EAB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/>
          <a:lstStyle/>
          <a:p>
            <a:pPr marL="0" indent="0">
              <a:buNone/>
            </a:pPr>
            <a:r>
              <a:rPr lang="en-US" b="1"/>
              <a:t>How to split a full tree node?</a:t>
            </a:r>
          </a:p>
          <a:p>
            <a:pPr marL="0" indent="0">
              <a:buNone/>
            </a:pPr>
            <a:endParaRPr lang="en-US" b="1"/>
          </a:p>
          <a:p>
            <a:pPr marL="914400" lvl="2" indent="0">
              <a:buNone/>
            </a:pP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AD758B-39D1-47EF-914A-DAD18780C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Splitting Tree nodes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05A688F-7E24-4D87-B620-C75D368FA3A2}"/>
              </a:ext>
            </a:extLst>
          </p:cNvPr>
          <p:cNvSpPr/>
          <p:nvPr/>
        </p:nvSpPr>
        <p:spPr>
          <a:xfrm>
            <a:off x="6549203" y="359014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65FB879-8DD6-497B-A16C-64B6A3BDA90A}"/>
              </a:ext>
            </a:extLst>
          </p:cNvPr>
          <p:cNvSpPr/>
          <p:nvPr/>
        </p:nvSpPr>
        <p:spPr>
          <a:xfrm>
            <a:off x="7120703" y="359014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37029E3-E4B3-4836-A4DA-93EF66370441}"/>
              </a:ext>
            </a:extLst>
          </p:cNvPr>
          <p:cNvSpPr/>
          <p:nvPr/>
        </p:nvSpPr>
        <p:spPr>
          <a:xfrm>
            <a:off x="7692203" y="359014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109A809-B529-4C39-AAE6-4549212BEE0F}"/>
              </a:ext>
            </a:extLst>
          </p:cNvPr>
          <p:cNvSpPr/>
          <p:nvPr/>
        </p:nvSpPr>
        <p:spPr>
          <a:xfrm>
            <a:off x="8263703" y="359014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3B2E697-FF2C-48B2-8EAA-52A1C2EEF7EA}"/>
              </a:ext>
            </a:extLst>
          </p:cNvPr>
          <p:cNvSpPr/>
          <p:nvPr/>
        </p:nvSpPr>
        <p:spPr>
          <a:xfrm>
            <a:off x="7888605" y="267419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1422F8A-6ABE-490A-A1F2-6C808100B8D5}"/>
              </a:ext>
            </a:extLst>
          </p:cNvPr>
          <p:cNvSpPr/>
          <p:nvPr/>
        </p:nvSpPr>
        <p:spPr>
          <a:xfrm>
            <a:off x="8460105" y="267419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699AF56-E5A5-410E-974E-D1EFA4FEA915}"/>
              </a:ext>
            </a:extLst>
          </p:cNvPr>
          <p:cNvSpPr/>
          <p:nvPr/>
        </p:nvSpPr>
        <p:spPr>
          <a:xfrm>
            <a:off x="9031605" y="2674194"/>
            <a:ext cx="571500" cy="342900"/>
          </a:xfrm>
          <a:prstGeom prst="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C13002B-8A44-4B0C-B847-C4A094507D4A}"/>
              </a:ext>
            </a:extLst>
          </p:cNvPr>
          <p:cNvSpPr/>
          <p:nvPr/>
        </p:nvSpPr>
        <p:spPr>
          <a:xfrm>
            <a:off x="9603105" y="2674194"/>
            <a:ext cx="571500" cy="342900"/>
          </a:xfrm>
          <a:prstGeom prst="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5D15A37-1051-4BAB-BA74-8E2B9EF7D632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7692203" y="3017094"/>
            <a:ext cx="482152" cy="5730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182985F1-5538-441D-931C-F9EFCE0BDE9E}"/>
              </a:ext>
            </a:extLst>
          </p:cNvPr>
          <p:cNvSpPr/>
          <p:nvPr/>
        </p:nvSpPr>
        <p:spPr>
          <a:xfrm>
            <a:off x="5287219" y="450609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118FF92-58EA-454A-B93F-E1810A3FE72D}"/>
              </a:ext>
            </a:extLst>
          </p:cNvPr>
          <p:cNvSpPr/>
          <p:nvPr/>
        </p:nvSpPr>
        <p:spPr>
          <a:xfrm>
            <a:off x="5858719" y="450609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F29A229-2A4F-43A8-8076-C2906A311881}"/>
              </a:ext>
            </a:extLst>
          </p:cNvPr>
          <p:cNvSpPr/>
          <p:nvPr/>
        </p:nvSpPr>
        <p:spPr>
          <a:xfrm>
            <a:off x="6430219" y="450609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352A7F6-A85E-41B8-9CC3-9C2ADC27D246}"/>
              </a:ext>
            </a:extLst>
          </p:cNvPr>
          <p:cNvSpPr/>
          <p:nvPr/>
        </p:nvSpPr>
        <p:spPr>
          <a:xfrm>
            <a:off x="7001719" y="450609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C0483E9-8902-4CC7-A513-3D6010D0FDE4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6430219" y="3933044"/>
            <a:ext cx="404734" cy="5730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E656A8EF-46BA-40F1-ABA9-CA385471A132}"/>
              </a:ext>
            </a:extLst>
          </p:cNvPr>
          <p:cNvSpPr/>
          <p:nvPr/>
        </p:nvSpPr>
        <p:spPr>
          <a:xfrm>
            <a:off x="9151183" y="359014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341F62A-DFEA-4B10-8C74-F8AB09D42EE1}"/>
              </a:ext>
            </a:extLst>
          </p:cNvPr>
          <p:cNvSpPr/>
          <p:nvPr/>
        </p:nvSpPr>
        <p:spPr>
          <a:xfrm>
            <a:off x="9722683" y="359014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F6EA3C1-24B2-48B0-A9F4-9D8D8CC63CA1}"/>
              </a:ext>
            </a:extLst>
          </p:cNvPr>
          <p:cNvSpPr/>
          <p:nvPr/>
        </p:nvSpPr>
        <p:spPr>
          <a:xfrm>
            <a:off x="10294183" y="359014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DB9648F-A76B-484C-AA44-EEFE8D8703B9}"/>
              </a:ext>
            </a:extLst>
          </p:cNvPr>
          <p:cNvSpPr/>
          <p:nvPr/>
        </p:nvSpPr>
        <p:spPr>
          <a:xfrm>
            <a:off x="10865683" y="359014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C640F30-E6E0-4FE5-95DA-2B14F546C1DB}"/>
              </a:ext>
            </a:extLst>
          </p:cNvPr>
          <p:cNvCxnSpPr>
            <a:cxnSpLocks/>
          </p:cNvCxnSpPr>
          <p:nvPr/>
        </p:nvCxnSpPr>
        <p:spPr>
          <a:xfrm>
            <a:off x="8786235" y="3019291"/>
            <a:ext cx="1507948" cy="5708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BF8954AF-6161-49F1-977F-4300CAAC2BBE}"/>
              </a:ext>
            </a:extLst>
          </p:cNvPr>
          <p:cNvSpPr/>
          <p:nvPr/>
        </p:nvSpPr>
        <p:spPr>
          <a:xfrm>
            <a:off x="8178135" y="450609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85AB34D-4009-41E3-8BB9-F2530BAC1E70}"/>
              </a:ext>
            </a:extLst>
          </p:cNvPr>
          <p:cNvSpPr/>
          <p:nvPr/>
        </p:nvSpPr>
        <p:spPr>
          <a:xfrm>
            <a:off x="8749635" y="450609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E22ADC0-D929-424A-9841-8596352C3CE6}"/>
              </a:ext>
            </a:extLst>
          </p:cNvPr>
          <p:cNvSpPr/>
          <p:nvPr/>
        </p:nvSpPr>
        <p:spPr>
          <a:xfrm>
            <a:off x="9321135" y="450609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C80BF44-2AE7-4E9C-9578-EB6165F0467C}"/>
              </a:ext>
            </a:extLst>
          </p:cNvPr>
          <p:cNvSpPr/>
          <p:nvPr/>
        </p:nvSpPr>
        <p:spPr>
          <a:xfrm>
            <a:off x="9892635" y="450609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BBD14AD-B420-4CA8-8E40-BCE682C37487}"/>
              </a:ext>
            </a:extLst>
          </p:cNvPr>
          <p:cNvSpPr txBox="1"/>
          <p:nvPr/>
        </p:nvSpPr>
        <p:spPr>
          <a:xfrm>
            <a:off x="10693516" y="4397216"/>
            <a:ext cx="684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…….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FF3A27A-C22C-4A09-8478-EFA07815D081}"/>
              </a:ext>
            </a:extLst>
          </p:cNvPr>
          <p:cNvSpPr txBox="1"/>
          <p:nvPr/>
        </p:nvSpPr>
        <p:spPr>
          <a:xfrm>
            <a:off x="11507762" y="3484185"/>
            <a:ext cx="684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…….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C710D7D-7307-470D-9136-F369395155DD}"/>
              </a:ext>
            </a:extLst>
          </p:cNvPr>
          <p:cNvSpPr txBox="1"/>
          <p:nvPr/>
        </p:nvSpPr>
        <p:spPr>
          <a:xfrm>
            <a:off x="5234754" y="4946753"/>
            <a:ext cx="2338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Adding new Key-value pair to this full leaf</a:t>
            </a:r>
          </a:p>
        </p:txBody>
      </p:sp>
      <p:cxnSp>
        <p:nvCxnSpPr>
          <p:cNvPr id="91" name="Connector: Curved 90">
            <a:extLst>
              <a:ext uri="{FF2B5EF4-FFF2-40B4-BE49-F238E27FC236}">
                <a16:creationId xmlns:a16="http://schemas.microsoft.com/office/drawing/2014/main" id="{9A33F4F1-634E-4764-8401-F22D0B5893AB}"/>
              </a:ext>
            </a:extLst>
          </p:cNvPr>
          <p:cNvCxnSpPr>
            <a:cxnSpLocks/>
          </p:cNvCxnSpPr>
          <p:nvPr/>
        </p:nvCxnSpPr>
        <p:spPr>
          <a:xfrm rot="5400000">
            <a:off x="7456051" y="3130580"/>
            <a:ext cx="472303" cy="355828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Curved 91">
            <a:extLst>
              <a:ext uri="{FF2B5EF4-FFF2-40B4-BE49-F238E27FC236}">
                <a16:creationId xmlns:a16="http://schemas.microsoft.com/office/drawing/2014/main" id="{CE09A87B-8F16-4CD1-9471-E073D8D6EB6E}"/>
              </a:ext>
            </a:extLst>
          </p:cNvPr>
          <p:cNvCxnSpPr>
            <a:cxnSpLocks/>
          </p:cNvCxnSpPr>
          <p:nvPr/>
        </p:nvCxnSpPr>
        <p:spPr>
          <a:xfrm rot="5400000">
            <a:off x="6218019" y="4044022"/>
            <a:ext cx="472303" cy="355828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8EB27-4F53-4116-881A-D9CA47621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B9188-CED8-43E2-9AA9-56BB731A974C}" type="slidenum">
              <a:rPr lang="en-US" smtClean="0"/>
              <a:t>13</a:t>
            </a:fld>
            <a:r>
              <a:rPr lang="en-US"/>
              <a:t>/41</a:t>
            </a:r>
          </a:p>
        </p:txBody>
      </p:sp>
    </p:spTree>
    <p:extLst>
      <p:ext uri="{BB962C8B-B14F-4D97-AF65-F5344CB8AC3E}">
        <p14:creationId xmlns:p14="http://schemas.microsoft.com/office/powerpoint/2010/main" val="2314984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9982E-3449-46CA-B804-6FF654EAB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/>
          <a:lstStyle/>
          <a:p>
            <a:pPr marL="0" indent="0">
              <a:buNone/>
            </a:pPr>
            <a:r>
              <a:rPr lang="en-US" b="1"/>
              <a:t>How to split a full tree node?</a:t>
            </a:r>
          </a:p>
          <a:p>
            <a:pPr marL="0" indent="0">
              <a:buNone/>
            </a:pPr>
            <a:endParaRPr lang="en-US" b="1"/>
          </a:p>
          <a:p>
            <a:pPr lvl="1"/>
            <a:r>
              <a:rPr lang="en-US"/>
              <a:t>Latch coupling</a:t>
            </a:r>
          </a:p>
          <a:p>
            <a:pPr lvl="2"/>
            <a:r>
              <a:rPr lang="en-US"/>
              <a:t>Latch a safe path </a:t>
            </a:r>
          </a:p>
          <a:p>
            <a:pPr marL="914400" lvl="2" indent="0">
              <a:buNone/>
            </a:pPr>
            <a:r>
              <a:rPr lang="en-US"/>
              <a:t>(i.e. splitting will not propagate </a:t>
            </a:r>
          </a:p>
          <a:p>
            <a:pPr marL="914400" lvl="2" indent="0">
              <a:buNone/>
            </a:pPr>
            <a:r>
              <a:rPr lang="en-US"/>
              <a:t>beyond this safe path)</a:t>
            </a:r>
          </a:p>
          <a:p>
            <a:pPr marL="914400" lvl="2" indent="0">
              <a:buNone/>
            </a:pP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AD758B-39D1-47EF-914A-DAD18780C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Splitting Tree nodes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8449E5B-C049-4242-A8D3-0B342B1B8A44}"/>
              </a:ext>
            </a:extLst>
          </p:cNvPr>
          <p:cNvSpPr/>
          <p:nvPr/>
        </p:nvSpPr>
        <p:spPr>
          <a:xfrm>
            <a:off x="6549203" y="359014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3A62867-4CD0-4BD8-A2CD-CC1F7B982918}"/>
              </a:ext>
            </a:extLst>
          </p:cNvPr>
          <p:cNvSpPr/>
          <p:nvPr/>
        </p:nvSpPr>
        <p:spPr>
          <a:xfrm>
            <a:off x="7120703" y="359014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819677B-4A3E-4170-8961-5783C07F9087}"/>
              </a:ext>
            </a:extLst>
          </p:cNvPr>
          <p:cNvSpPr/>
          <p:nvPr/>
        </p:nvSpPr>
        <p:spPr>
          <a:xfrm>
            <a:off x="7692203" y="359014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99AFE17-6F0A-4843-9252-54E3A26EA04B}"/>
              </a:ext>
            </a:extLst>
          </p:cNvPr>
          <p:cNvSpPr/>
          <p:nvPr/>
        </p:nvSpPr>
        <p:spPr>
          <a:xfrm>
            <a:off x="8263703" y="359014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6D024B2-A541-4DD3-AFD1-344A78FF9352}"/>
              </a:ext>
            </a:extLst>
          </p:cNvPr>
          <p:cNvSpPr/>
          <p:nvPr/>
        </p:nvSpPr>
        <p:spPr>
          <a:xfrm>
            <a:off x="7888605" y="267419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628A09B-3F90-4F5A-9B49-E3BF5E817BCE}"/>
              </a:ext>
            </a:extLst>
          </p:cNvPr>
          <p:cNvSpPr/>
          <p:nvPr/>
        </p:nvSpPr>
        <p:spPr>
          <a:xfrm>
            <a:off x="8460105" y="267419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01696D2-4638-4F1D-B1D5-575258C166E0}"/>
              </a:ext>
            </a:extLst>
          </p:cNvPr>
          <p:cNvSpPr/>
          <p:nvPr/>
        </p:nvSpPr>
        <p:spPr>
          <a:xfrm>
            <a:off x="9031605" y="2674194"/>
            <a:ext cx="571500" cy="342900"/>
          </a:xfrm>
          <a:prstGeom prst="rect">
            <a:avLst/>
          </a:prstGeom>
          <a:solidFill>
            <a:schemeClr val="bg1"/>
          </a:solidFill>
          <a:ln w="349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29ACCDD-8EF0-4ACB-A7B9-126E36FB2EC4}"/>
              </a:ext>
            </a:extLst>
          </p:cNvPr>
          <p:cNvSpPr/>
          <p:nvPr/>
        </p:nvSpPr>
        <p:spPr>
          <a:xfrm>
            <a:off x="9603105" y="2674194"/>
            <a:ext cx="571500" cy="342900"/>
          </a:xfrm>
          <a:prstGeom prst="rect">
            <a:avLst/>
          </a:prstGeom>
          <a:solidFill>
            <a:schemeClr val="bg1"/>
          </a:solidFill>
          <a:ln w="349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3CF0FF1-5302-4FCA-B74B-2EBDB2E76FD0}"/>
              </a:ext>
            </a:extLst>
          </p:cNvPr>
          <p:cNvCxnSpPr>
            <a:cxnSpLocks/>
            <a:stCxn id="59" idx="2"/>
          </p:cNvCxnSpPr>
          <p:nvPr/>
        </p:nvCxnSpPr>
        <p:spPr>
          <a:xfrm flipH="1">
            <a:off x="7692203" y="3017094"/>
            <a:ext cx="482152" cy="57305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5EC3B0F9-18D0-4544-9B7E-1D19BA2532DC}"/>
              </a:ext>
            </a:extLst>
          </p:cNvPr>
          <p:cNvSpPr/>
          <p:nvPr/>
        </p:nvSpPr>
        <p:spPr>
          <a:xfrm>
            <a:off x="5287219" y="450609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3515380-DEC0-4AA2-A58F-EB9E3D8D2935}"/>
              </a:ext>
            </a:extLst>
          </p:cNvPr>
          <p:cNvSpPr/>
          <p:nvPr/>
        </p:nvSpPr>
        <p:spPr>
          <a:xfrm>
            <a:off x="5858719" y="450609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0FEC49B-17C1-4448-B073-445A557231BB}"/>
              </a:ext>
            </a:extLst>
          </p:cNvPr>
          <p:cNvSpPr/>
          <p:nvPr/>
        </p:nvSpPr>
        <p:spPr>
          <a:xfrm>
            <a:off x="6430219" y="450609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CEE5B94-B1A6-4179-950F-91B9A4223367}"/>
              </a:ext>
            </a:extLst>
          </p:cNvPr>
          <p:cNvSpPr/>
          <p:nvPr/>
        </p:nvSpPr>
        <p:spPr>
          <a:xfrm>
            <a:off x="7001719" y="450609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F45E3AF-32C0-422A-B0B5-AEC952EF4468}"/>
              </a:ext>
            </a:extLst>
          </p:cNvPr>
          <p:cNvCxnSpPr>
            <a:cxnSpLocks/>
            <a:stCxn id="55" idx="2"/>
          </p:cNvCxnSpPr>
          <p:nvPr/>
        </p:nvCxnSpPr>
        <p:spPr>
          <a:xfrm flipH="1">
            <a:off x="6430219" y="3933044"/>
            <a:ext cx="404734" cy="57305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816CA33D-7764-4431-A2E2-97449EE1713E}"/>
              </a:ext>
            </a:extLst>
          </p:cNvPr>
          <p:cNvSpPr txBox="1"/>
          <p:nvPr/>
        </p:nvSpPr>
        <p:spPr>
          <a:xfrm>
            <a:off x="5234754" y="4946753"/>
            <a:ext cx="2338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Adding new Key-value pair to this full leaf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A30725C-F0E1-461A-9CEC-1710BDF7489C}"/>
              </a:ext>
            </a:extLst>
          </p:cNvPr>
          <p:cNvSpPr/>
          <p:nvPr/>
        </p:nvSpPr>
        <p:spPr>
          <a:xfrm>
            <a:off x="9151183" y="359014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AA94F90-8922-491C-B17F-D2090B651A8C}"/>
              </a:ext>
            </a:extLst>
          </p:cNvPr>
          <p:cNvSpPr/>
          <p:nvPr/>
        </p:nvSpPr>
        <p:spPr>
          <a:xfrm>
            <a:off x="9722683" y="359014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7FCE929-5D61-42C7-BD5C-8861CBD2D5C6}"/>
              </a:ext>
            </a:extLst>
          </p:cNvPr>
          <p:cNvSpPr/>
          <p:nvPr/>
        </p:nvSpPr>
        <p:spPr>
          <a:xfrm>
            <a:off x="10294183" y="359014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EBB67D1-07CD-4C90-80D5-46E29C325197}"/>
              </a:ext>
            </a:extLst>
          </p:cNvPr>
          <p:cNvSpPr/>
          <p:nvPr/>
        </p:nvSpPr>
        <p:spPr>
          <a:xfrm>
            <a:off x="10865683" y="359014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63677DC-0688-43BB-BB11-C8BC1FC5A561}"/>
              </a:ext>
            </a:extLst>
          </p:cNvPr>
          <p:cNvCxnSpPr>
            <a:cxnSpLocks/>
          </p:cNvCxnSpPr>
          <p:nvPr/>
        </p:nvCxnSpPr>
        <p:spPr>
          <a:xfrm>
            <a:off x="8786235" y="3019291"/>
            <a:ext cx="1507948" cy="5708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878B76FB-1BD2-4403-B9BF-60050B7E389D}"/>
              </a:ext>
            </a:extLst>
          </p:cNvPr>
          <p:cNvSpPr/>
          <p:nvPr/>
        </p:nvSpPr>
        <p:spPr>
          <a:xfrm>
            <a:off x="8178135" y="450609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14CBB05-0222-46CA-83F8-590E77CA510B}"/>
              </a:ext>
            </a:extLst>
          </p:cNvPr>
          <p:cNvSpPr/>
          <p:nvPr/>
        </p:nvSpPr>
        <p:spPr>
          <a:xfrm>
            <a:off x="8749635" y="450609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45D7C87-65C7-491F-8ABB-068106E8B4A3}"/>
              </a:ext>
            </a:extLst>
          </p:cNvPr>
          <p:cNvSpPr/>
          <p:nvPr/>
        </p:nvSpPr>
        <p:spPr>
          <a:xfrm>
            <a:off x="9321135" y="450609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E9E1B90-970E-488B-9F99-5BA7959D619B}"/>
              </a:ext>
            </a:extLst>
          </p:cNvPr>
          <p:cNvSpPr/>
          <p:nvPr/>
        </p:nvSpPr>
        <p:spPr>
          <a:xfrm>
            <a:off x="9892635" y="450609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BB19611-767F-4EE0-8BB9-09857284A4F4}"/>
              </a:ext>
            </a:extLst>
          </p:cNvPr>
          <p:cNvSpPr txBox="1"/>
          <p:nvPr/>
        </p:nvSpPr>
        <p:spPr>
          <a:xfrm>
            <a:off x="5665720" y="3114853"/>
            <a:ext cx="2338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6"/>
                </a:solidFill>
              </a:rPr>
              <a:t>Safe path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06E88CC-68FB-485F-9686-B372DEE3D776}"/>
              </a:ext>
            </a:extLst>
          </p:cNvPr>
          <p:cNvSpPr txBox="1"/>
          <p:nvPr/>
        </p:nvSpPr>
        <p:spPr>
          <a:xfrm>
            <a:off x="10693516" y="4397216"/>
            <a:ext cx="684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…….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84A266-0745-4464-8496-0D985AD5D629}"/>
              </a:ext>
            </a:extLst>
          </p:cNvPr>
          <p:cNvSpPr txBox="1"/>
          <p:nvPr/>
        </p:nvSpPr>
        <p:spPr>
          <a:xfrm>
            <a:off x="11507762" y="3484185"/>
            <a:ext cx="684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…….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5DE876-0153-4140-A063-7EFC10A41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B9188-CED8-43E2-9AA9-56BB731A974C}" type="slidenum">
              <a:rPr lang="en-US" smtClean="0"/>
              <a:t>14</a:t>
            </a:fld>
            <a:r>
              <a:rPr lang="en-US"/>
              <a:t>/41</a:t>
            </a:r>
          </a:p>
        </p:txBody>
      </p:sp>
    </p:spTree>
    <p:extLst>
      <p:ext uri="{BB962C8B-B14F-4D97-AF65-F5344CB8AC3E}">
        <p14:creationId xmlns:p14="http://schemas.microsoft.com/office/powerpoint/2010/main" val="3500311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9982E-3449-46CA-B804-6FF654EAB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/>
          <a:lstStyle/>
          <a:p>
            <a:pPr marL="0" indent="0">
              <a:buNone/>
            </a:pPr>
            <a:r>
              <a:rPr lang="en-US" b="1"/>
              <a:t>How to split a full tree node?</a:t>
            </a:r>
          </a:p>
          <a:p>
            <a:pPr marL="0" indent="0">
              <a:buNone/>
            </a:pPr>
            <a:endParaRPr lang="en-US" b="1"/>
          </a:p>
          <a:p>
            <a:pPr lvl="1"/>
            <a:r>
              <a:rPr lang="en-US"/>
              <a:t>Latch coupling</a:t>
            </a:r>
          </a:p>
          <a:p>
            <a:pPr lvl="2"/>
            <a:r>
              <a:rPr lang="en-US"/>
              <a:t>Latch a safe path </a:t>
            </a:r>
          </a:p>
          <a:p>
            <a:pPr marL="914400" lvl="2" indent="0">
              <a:buNone/>
            </a:pPr>
            <a:r>
              <a:rPr lang="en-US"/>
              <a:t>(i.e. splitting will not propagate </a:t>
            </a:r>
          </a:p>
          <a:p>
            <a:pPr marL="914400" lvl="2" indent="0">
              <a:buNone/>
            </a:pPr>
            <a:r>
              <a:rPr lang="en-US"/>
              <a:t>beyond this safe path)</a:t>
            </a:r>
          </a:p>
          <a:p>
            <a:pPr marL="914400" lvl="2" indent="0">
              <a:buNone/>
            </a:pP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AD758B-39D1-47EF-914A-DAD18780C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Splitting Tree nodes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8449E5B-C049-4242-A8D3-0B342B1B8A44}"/>
              </a:ext>
            </a:extLst>
          </p:cNvPr>
          <p:cNvSpPr/>
          <p:nvPr/>
        </p:nvSpPr>
        <p:spPr>
          <a:xfrm>
            <a:off x="6549203" y="359014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3A62867-4CD0-4BD8-A2CD-CC1F7B982918}"/>
              </a:ext>
            </a:extLst>
          </p:cNvPr>
          <p:cNvSpPr/>
          <p:nvPr/>
        </p:nvSpPr>
        <p:spPr>
          <a:xfrm>
            <a:off x="7120703" y="359014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819677B-4A3E-4170-8961-5783C07F9087}"/>
              </a:ext>
            </a:extLst>
          </p:cNvPr>
          <p:cNvSpPr/>
          <p:nvPr/>
        </p:nvSpPr>
        <p:spPr>
          <a:xfrm>
            <a:off x="7692203" y="359014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99AFE17-6F0A-4843-9252-54E3A26EA04B}"/>
              </a:ext>
            </a:extLst>
          </p:cNvPr>
          <p:cNvSpPr/>
          <p:nvPr/>
        </p:nvSpPr>
        <p:spPr>
          <a:xfrm>
            <a:off x="8263703" y="359014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6D024B2-A541-4DD3-AFD1-344A78FF9352}"/>
              </a:ext>
            </a:extLst>
          </p:cNvPr>
          <p:cNvSpPr/>
          <p:nvPr/>
        </p:nvSpPr>
        <p:spPr>
          <a:xfrm>
            <a:off x="7888605" y="267419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628A09B-3F90-4F5A-9B49-E3BF5E817BCE}"/>
              </a:ext>
            </a:extLst>
          </p:cNvPr>
          <p:cNvSpPr/>
          <p:nvPr/>
        </p:nvSpPr>
        <p:spPr>
          <a:xfrm>
            <a:off x="8460105" y="267419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01696D2-4638-4F1D-B1D5-575258C166E0}"/>
              </a:ext>
            </a:extLst>
          </p:cNvPr>
          <p:cNvSpPr/>
          <p:nvPr/>
        </p:nvSpPr>
        <p:spPr>
          <a:xfrm>
            <a:off x="9031605" y="2674194"/>
            <a:ext cx="571500" cy="342900"/>
          </a:xfrm>
          <a:prstGeom prst="rect">
            <a:avLst/>
          </a:prstGeom>
          <a:solidFill>
            <a:schemeClr val="bg1"/>
          </a:solidFill>
          <a:ln w="349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29ACCDD-8EF0-4ACB-A7B9-126E36FB2EC4}"/>
              </a:ext>
            </a:extLst>
          </p:cNvPr>
          <p:cNvSpPr/>
          <p:nvPr/>
        </p:nvSpPr>
        <p:spPr>
          <a:xfrm>
            <a:off x="9603105" y="2674194"/>
            <a:ext cx="571500" cy="342900"/>
          </a:xfrm>
          <a:prstGeom prst="rect">
            <a:avLst/>
          </a:prstGeom>
          <a:solidFill>
            <a:schemeClr val="bg1"/>
          </a:solidFill>
          <a:ln w="349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3CF0FF1-5302-4FCA-B74B-2EBDB2E76FD0}"/>
              </a:ext>
            </a:extLst>
          </p:cNvPr>
          <p:cNvCxnSpPr>
            <a:cxnSpLocks/>
            <a:stCxn id="59" idx="2"/>
          </p:cNvCxnSpPr>
          <p:nvPr/>
        </p:nvCxnSpPr>
        <p:spPr>
          <a:xfrm flipH="1">
            <a:off x="7692203" y="3017094"/>
            <a:ext cx="482152" cy="57305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5EC3B0F9-18D0-4544-9B7E-1D19BA2532DC}"/>
              </a:ext>
            </a:extLst>
          </p:cNvPr>
          <p:cNvSpPr/>
          <p:nvPr/>
        </p:nvSpPr>
        <p:spPr>
          <a:xfrm>
            <a:off x="5287219" y="450609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3515380-DEC0-4AA2-A58F-EB9E3D8D2935}"/>
              </a:ext>
            </a:extLst>
          </p:cNvPr>
          <p:cNvSpPr/>
          <p:nvPr/>
        </p:nvSpPr>
        <p:spPr>
          <a:xfrm>
            <a:off x="5858719" y="450609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0FEC49B-17C1-4448-B073-445A557231BB}"/>
              </a:ext>
            </a:extLst>
          </p:cNvPr>
          <p:cNvSpPr/>
          <p:nvPr/>
        </p:nvSpPr>
        <p:spPr>
          <a:xfrm>
            <a:off x="6430219" y="450609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CEE5B94-B1A6-4179-950F-91B9A4223367}"/>
              </a:ext>
            </a:extLst>
          </p:cNvPr>
          <p:cNvSpPr/>
          <p:nvPr/>
        </p:nvSpPr>
        <p:spPr>
          <a:xfrm>
            <a:off x="7001719" y="450609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F45E3AF-32C0-422A-B0B5-AEC952EF4468}"/>
              </a:ext>
            </a:extLst>
          </p:cNvPr>
          <p:cNvCxnSpPr>
            <a:cxnSpLocks/>
            <a:stCxn id="55" idx="2"/>
          </p:cNvCxnSpPr>
          <p:nvPr/>
        </p:nvCxnSpPr>
        <p:spPr>
          <a:xfrm flipH="1">
            <a:off x="6430219" y="3933044"/>
            <a:ext cx="404734" cy="57305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816CA33D-7764-4431-A2E2-97449EE1713E}"/>
              </a:ext>
            </a:extLst>
          </p:cNvPr>
          <p:cNvSpPr txBox="1"/>
          <p:nvPr/>
        </p:nvSpPr>
        <p:spPr>
          <a:xfrm>
            <a:off x="5234754" y="4946753"/>
            <a:ext cx="2338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Adding new Key-value pair to this full leaf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A30725C-F0E1-461A-9CEC-1710BDF7489C}"/>
              </a:ext>
            </a:extLst>
          </p:cNvPr>
          <p:cNvSpPr/>
          <p:nvPr/>
        </p:nvSpPr>
        <p:spPr>
          <a:xfrm>
            <a:off x="9151183" y="359014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AA94F90-8922-491C-B17F-D2090B651A8C}"/>
              </a:ext>
            </a:extLst>
          </p:cNvPr>
          <p:cNvSpPr/>
          <p:nvPr/>
        </p:nvSpPr>
        <p:spPr>
          <a:xfrm>
            <a:off x="9722683" y="359014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7FCE929-5D61-42C7-BD5C-8861CBD2D5C6}"/>
              </a:ext>
            </a:extLst>
          </p:cNvPr>
          <p:cNvSpPr/>
          <p:nvPr/>
        </p:nvSpPr>
        <p:spPr>
          <a:xfrm>
            <a:off x="10294183" y="359014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EBB67D1-07CD-4C90-80D5-46E29C325197}"/>
              </a:ext>
            </a:extLst>
          </p:cNvPr>
          <p:cNvSpPr/>
          <p:nvPr/>
        </p:nvSpPr>
        <p:spPr>
          <a:xfrm>
            <a:off x="10865683" y="359014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63677DC-0688-43BB-BB11-C8BC1FC5A561}"/>
              </a:ext>
            </a:extLst>
          </p:cNvPr>
          <p:cNvCxnSpPr>
            <a:cxnSpLocks/>
          </p:cNvCxnSpPr>
          <p:nvPr/>
        </p:nvCxnSpPr>
        <p:spPr>
          <a:xfrm>
            <a:off x="8786235" y="3019291"/>
            <a:ext cx="1507948" cy="5708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878B76FB-1BD2-4403-B9BF-60050B7E389D}"/>
              </a:ext>
            </a:extLst>
          </p:cNvPr>
          <p:cNvSpPr/>
          <p:nvPr/>
        </p:nvSpPr>
        <p:spPr>
          <a:xfrm>
            <a:off x="8178135" y="450609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14CBB05-0222-46CA-83F8-590E77CA510B}"/>
              </a:ext>
            </a:extLst>
          </p:cNvPr>
          <p:cNvSpPr/>
          <p:nvPr/>
        </p:nvSpPr>
        <p:spPr>
          <a:xfrm>
            <a:off x="8749635" y="450609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45D7C87-65C7-491F-8ABB-068106E8B4A3}"/>
              </a:ext>
            </a:extLst>
          </p:cNvPr>
          <p:cNvSpPr/>
          <p:nvPr/>
        </p:nvSpPr>
        <p:spPr>
          <a:xfrm>
            <a:off x="9321135" y="450609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E9E1B90-970E-488B-9F99-5BA7959D619B}"/>
              </a:ext>
            </a:extLst>
          </p:cNvPr>
          <p:cNvSpPr/>
          <p:nvPr/>
        </p:nvSpPr>
        <p:spPr>
          <a:xfrm>
            <a:off x="9892635" y="450609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BB19611-767F-4EE0-8BB9-09857284A4F4}"/>
              </a:ext>
            </a:extLst>
          </p:cNvPr>
          <p:cNvSpPr txBox="1"/>
          <p:nvPr/>
        </p:nvSpPr>
        <p:spPr>
          <a:xfrm>
            <a:off x="5665720" y="3114853"/>
            <a:ext cx="2338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6"/>
                </a:solidFill>
              </a:rPr>
              <a:t>Safe path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06E88CC-68FB-485F-9686-B372DEE3D776}"/>
              </a:ext>
            </a:extLst>
          </p:cNvPr>
          <p:cNvSpPr txBox="1"/>
          <p:nvPr/>
        </p:nvSpPr>
        <p:spPr>
          <a:xfrm>
            <a:off x="10693516" y="4397216"/>
            <a:ext cx="684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…….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84A266-0745-4464-8496-0D985AD5D629}"/>
              </a:ext>
            </a:extLst>
          </p:cNvPr>
          <p:cNvSpPr txBox="1"/>
          <p:nvPr/>
        </p:nvSpPr>
        <p:spPr>
          <a:xfrm>
            <a:off x="11507762" y="3484185"/>
            <a:ext cx="684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…….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F46077-BFED-4309-8F21-830BE169CD33}"/>
              </a:ext>
            </a:extLst>
          </p:cNvPr>
          <p:cNvSpPr txBox="1"/>
          <p:nvPr/>
        </p:nvSpPr>
        <p:spPr>
          <a:xfrm>
            <a:off x="1883211" y="4032345"/>
            <a:ext cx="1565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No parallelism  </a:t>
            </a:r>
          </a:p>
        </p:txBody>
      </p:sp>
      <p:pic>
        <p:nvPicPr>
          <p:cNvPr id="35" name="Graphic 34" descr="Sad Face with No Fill">
            <a:extLst>
              <a:ext uri="{FF2B5EF4-FFF2-40B4-BE49-F238E27FC236}">
                <a16:creationId xmlns:a16="http://schemas.microsoft.com/office/drawing/2014/main" id="{3F7CFBB0-BCFF-474D-A9EE-9426E5CE9E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19665" y="4033883"/>
            <a:ext cx="353118" cy="35311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9861DB-7D20-4780-8768-D13AEE7DE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B9188-CED8-43E2-9AA9-56BB731A974C}" type="slidenum">
              <a:rPr lang="en-US" smtClean="0"/>
              <a:t>15</a:t>
            </a:fld>
            <a:r>
              <a:rPr lang="en-US"/>
              <a:t>/41</a:t>
            </a:r>
          </a:p>
        </p:txBody>
      </p:sp>
    </p:spTree>
    <p:extLst>
      <p:ext uri="{BB962C8B-B14F-4D97-AF65-F5344CB8AC3E}">
        <p14:creationId xmlns:p14="http://schemas.microsoft.com/office/powerpoint/2010/main" val="1557903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9982E-3449-46CA-B804-6FF654EAB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/>
          <a:lstStyle/>
          <a:p>
            <a:pPr marL="0" indent="0">
              <a:buNone/>
            </a:pPr>
            <a:r>
              <a:rPr lang="en-US" b="1"/>
              <a:t>How to split a full tree node?</a:t>
            </a:r>
          </a:p>
          <a:p>
            <a:pPr marL="0" indent="0">
              <a:buNone/>
            </a:pPr>
            <a:endParaRPr lang="en-US"/>
          </a:p>
          <a:p>
            <a:pPr lvl="1"/>
            <a:r>
              <a:rPr lang="en-US"/>
              <a:t>Latch coupling</a:t>
            </a:r>
          </a:p>
          <a:p>
            <a:pPr lvl="1"/>
            <a:r>
              <a:rPr lang="en-US"/>
              <a:t>Proactive splitting</a:t>
            </a:r>
          </a:p>
          <a:p>
            <a:pPr lvl="2"/>
            <a:r>
              <a:rPr lang="en-US"/>
              <a:t>Split any full node during </a:t>
            </a:r>
          </a:p>
          <a:p>
            <a:pPr marL="914400" lvl="2" indent="0">
              <a:buNone/>
            </a:pPr>
            <a:r>
              <a:rPr lang="en-US"/>
              <a:t>insertion traversal.</a:t>
            </a:r>
          </a:p>
          <a:p>
            <a:pPr lvl="2"/>
            <a:r>
              <a:rPr lang="en-US"/>
              <a:t>Still using X-Latches</a:t>
            </a:r>
          </a:p>
          <a:p>
            <a:pPr marL="914400" lvl="2" indent="0">
              <a:buNone/>
            </a:pP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AD758B-39D1-47EF-914A-DAD18780C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Splitting Tree nodes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8449E5B-C049-4242-A8D3-0B342B1B8A44}"/>
              </a:ext>
            </a:extLst>
          </p:cNvPr>
          <p:cNvSpPr/>
          <p:nvPr/>
        </p:nvSpPr>
        <p:spPr>
          <a:xfrm>
            <a:off x="6549203" y="359014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3A62867-4CD0-4BD8-A2CD-CC1F7B982918}"/>
              </a:ext>
            </a:extLst>
          </p:cNvPr>
          <p:cNvSpPr/>
          <p:nvPr/>
        </p:nvSpPr>
        <p:spPr>
          <a:xfrm>
            <a:off x="7120703" y="359014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819677B-4A3E-4170-8961-5783C07F9087}"/>
              </a:ext>
            </a:extLst>
          </p:cNvPr>
          <p:cNvSpPr/>
          <p:nvPr/>
        </p:nvSpPr>
        <p:spPr>
          <a:xfrm>
            <a:off x="7692203" y="3590144"/>
            <a:ext cx="571500" cy="342900"/>
          </a:xfrm>
          <a:prstGeom prst="rect">
            <a:avLst/>
          </a:prstGeom>
          <a:solidFill>
            <a:schemeClr val="bg1"/>
          </a:solidFill>
          <a:ln w="349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99AFE17-6F0A-4843-9252-54E3A26EA04B}"/>
              </a:ext>
            </a:extLst>
          </p:cNvPr>
          <p:cNvSpPr/>
          <p:nvPr/>
        </p:nvSpPr>
        <p:spPr>
          <a:xfrm>
            <a:off x="8263703" y="3590144"/>
            <a:ext cx="571500" cy="342900"/>
          </a:xfrm>
          <a:prstGeom prst="rect">
            <a:avLst/>
          </a:prstGeom>
          <a:solidFill>
            <a:schemeClr val="bg1"/>
          </a:solidFill>
          <a:ln w="349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6D024B2-A541-4DD3-AFD1-344A78FF9352}"/>
              </a:ext>
            </a:extLst>
          </p:cNvPr>
          <p:cNvSpPr/>
          <p:nvPr/>
        </p:nvSpPr>
        <p:spPr>
          <a:xfrm>
            <a:off x="7888605" y="267419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628A09B-3F90-4F5A-9B49-E3BF5E817BCE}"/>
              </a:ext>
            </a:extLst>
          </p:cNvPr>
          <p:cNvSpPr/>
          <p:nvPr/>
        </p:nvSpPr>
        <p:spPr>
          <a:xfrm>
            <a:off x="8460105" y="267419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01696D2-4638-4F1D-B1D5-575258C166E0}"/>
              </a:ext>
            </a:extLst>
          </p:cNvPr>
          <p:cNvSpPr/>
          <p:nvPr/>
        </p:nvSpPr>
        <p:spPr>
          <a:xfrm>
            <a:off x="9031605" y="2674194"/>
            <a:ext cx="571500" cy="342900"/>
          </a:xfrm>
          <a:prstGeom prst="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29ACCDD-8EF0-4ACB-A7B9-126E36FB2EC4}"/>
              </a:ext>
            </a:extLst>
          </p:cNvPr>
          <p:cNvSpPr/>
          <p:nvPr/>
        </p:nvSpPr>
        <p:spPr>
          <a:xfrm>
            <a:off x="9603105" y="2674194"/>
            <a:ext cx="571500" cy="342900"/>
          </a:xfrm>
          <a:prstGeom prst="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3CF0FF1-5302-4FCA-B74B-2EBDB2E76FD0}"/>
              </a:ext>
            </a:extLst>
          </p:cNvPr>
          <p:cNvCxnSpPr>
            <a:cxnSpLocks/>
            <a:stCxn id="59" idx="2"/>
          </p:cNvCxnSpPr>
          <p:nvPr/>
        </p:nvCxnSpPr>
        <p:spPr>
          <a:xfrm flipH="1">
            <a:off x="7692203" y="3017094"/>
            <a:ext cx="482152" cy="5730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5EC3B0F9-18D0-4544-9B7E-1D19BA2532DC}"/>
              </a:ext>
            </a:extLst>
          </p:cNvPr>
          <p:cNvSpPr/>
          <p:nvPr/>
        </p:nvSpPr>
        <p:spPr>
          <a:xfrm>
            <a:off x="5287219" y="450609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3515380-DEC0-4AA2-A58F-EB9E3D8D2935}"/>
              </a:ext>
            </a:extLst>
          </p:cNvPr>
          <p:cNvSpPr/>
          <p:nvPr/>
        </p:nvSpPr>
        <p:spPr>
          <a:xfrm>
            <a:off x="5858719" y="450609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0FEC49B-17C1-4448-B073-445A557231BB}"/>
              </a:ext>
            </a:extLst>
          </p:cNvPr>
          <p:cNvSpPr/>
          <p:nvPr/>
        </p:nvSpPr>
        <p:spPr>
          <a:xfrm>
            <a:off x="6430219" y="450609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CEE5B94-B1A6-4179-950F-91B9A4223367}"/>
              </a:ext>
            </a:extLst>
          </p:cNvPr>
          <p:cNvSpPr/>
          <p:nvPr/>
        </p:nvSpPr>
        <p:spPr>
          <a:xfrm>
            <a:off x="7001719" y="450609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F45E3AF-32C0-422A-B0B5-AEC952EF4468}"/>
              </a:ext>
            </a:extLst>
          </p:cNvPr>
          <p:cNvCxnSpPr>
            <a:cxnSpLocks/>
            <a:stCxn id="55" idx="2"/>
          </p:cNvCxnSpPr>
          <p:nvPr/>
        </p:nvCxnSpPr>
        <p:spPr>
          <a:xfrm flipH="1">
            <a:off x="6430219" y="3933044"/>
            <a:ext cx="404734" cy="5730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816CA33D-7764-4431-A2E2-97449EE1713E}"/>
              </a:ext>
            </a:extLst>
          </p:cNvPr>
          <p:cNvSpPr txBox="1"/>
          <p:nvPr/>
        </p:nvSpPr>
        <p:spPr>
          <a:xfrm>
            <a:off x="5234754" y="4946753"/>
            <a:ext cx="2338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Adding new Key-value pair to this full leaf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A30725C-F0E1-461A-9CEC-1710BDF7489C}"/>
              </a:ext>
            </a:extLst>
          </p:cNvPr>
          <p:cNvSpPr/>
          <p:nvPr/>
        </p:nvSpPr>
        <p:spPr>
          <a:xfrm>
            <a:off x="9151183" y="359014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AA94F90-8922-491C-B17F-D2090B651A8C}"/>
              </a:ext>
            </a:extLst>
          </p:cNvPr>
          <p:cNvSpPr/>
          <p:nvPr/>
        </p:nvSpPr>
        <p:spPr>
          <a:xfrm>
            <a:off x="9722683" y="359014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7FCE929-5D61-42C7-BD5C-8861CBD2D5C6}"/>
              </a:ext>
            </a:extLst>
          </p:cNvPr>
          <p:cNvSpPr/>
          <p:nvPr/>
        </p:nvSpPr>
        <p:spPr>
          <a:xfrm>
            <a:off x="10294183" y="359014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EBB67D1-07CD-4C90-80D5-46E29C325197}"/>
              </a:ext>
            </a:extLst>
          </p:cNvPr>
          <p:cNvSpPr/>
          <p:nvPr/>
        </p:nvSpPr>
        <p:spPr>
          <a:xfrm>
            <a:off x="10865683" y="3590144"/>
            <a:ext cx="571500" cy="342900"/>
          </a:xfrm>
          <a:prstGeom prst="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63677DC-0688-43BB-BB11-C8BC1FC5A561}"/>
              </a:ext>
            </a:extLst>
          </p:cNvPr>
          <p:cNvCxnSpPr>
            <a:cxnSpLocks/>
          </p:cNvCxnSpPr>
          <p:nvPr/>
        </p:nvCxnSpPr>
        <p:spPr>
          <a:xfrm>
            <a:off x="8786235" y="3019291"/>
            <a:ext cx="1507948" cy="5708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878B76FB-1BD2-4403-B9BF-60050B7E389D}"/>
              </a:ext>
            </a:extLst>
          </p:cNvPr>
          <p:cNvSpPr/>
          <p:nvPr/>
        </p:nvSpPr>
        <p:spPr>
          <a:xfrm>
            <a:off x="8178135" y="450609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14CBB05-0222-46CA-83F8-590E77CA510B}"/>
              </a:ext>
            </a:extLst>
          </p:cNvPr>
          <p:cNvSpPr/>
          <p:nvPr/>
        </p:nvSpPr>
        <p:spPr>
          <a:xfrm>
            <a:off x="8749635" y="450609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45D7C87-65C7-491F-8ABB-068106E8B4A3}"/>
              </a:ext>
            </a:extLst>
          </p:cNvPr>
          <p:cNvSpPr/>
          <p:nvPr/>
        </p:nvSpPr>
        <p:spPr>
          <a:xfrm>
            <a:off x="9321135" y="450609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E9E1B90-970E-488B-9F99-5BA7959D619B}"/>
              </a:ext>
            </a:extLst>
          </p:cNvPr>
          <p:cNvSpPr/>
          <p:nvPr/>
        </p:nvSpPr>
        <p:spPr>
          <a:xfrm>
            <a:off x="9892635" y="4506094"/>
            <a:ext cx="571500" cy="342900"/>
          </a:xfrm>
          <a:prstGeom prst="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06E88CC-68FB-485F-9686-B372DEE3D776}"/>
              </a:ext>
            </a:extLst>
          </p:cNvPr>
          <p:cNvSpPr txBox="1"/>
          <p:nvPr/>
        </p:nvSpPr>
        <p:spPr>
          <a:xfrm>
            <a:off x="10693516" y="4397216"/>
            <a:ext cx="684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…….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84A266-0745-4464-8496-0D985AD5D629}"/>
              </a:ext>
            </a:extLst>
          </p:cNvPr>
          <p:cNvSpPr txBox="1"/>
          <p:nvPr/>
        </p:nvSpPr>
        <p:spPr>
          <a:xfrm>
            <a:off x="11507762" y="3484185"/>
            <a:ext cx="684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…….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CDFCC-1053-4760-814A-1B09EDAAE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B9188-CED8-43E2-9AA9-56BB731A974C}" type="slidenum">
              <a:rPr lang="en-US" smtClean="0"/>
              <a:t>16</a:t>
            </a:fld>
            <a:r>
              <a:rPr lang="en-US"/>
              <a:t>/41</a:t>
            </a:r>
          </a:p>
        </p:txBody>
      </p:sp>
    </p:spTree>
    <p:extLst>
      <p:ext uri="{BB962C8B-B14F-4D97-AF65-F5344CB8AC3E}">
        <p14:creationId xmlns:p14="http://schemas.microsoft.com/office/powerpoint/2010/main" val="2758091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9982E-3449-46CA-B804-6FF654EAB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/>
          <a:lstStyle/>
          <a:p>
            <a:pPr marL="0" indent="0">
              <a:buNone/>
            </a:pPr>
            <a:r>
              <a:rPr lang="en-US" b="1"/>
              <a:t>How to split a full tree node?</a:t>
            </a:r>
          </a:p>
          <a:p>
            <a:pPr marL="0" indent="0">
              <a:buNone/>
            </a:pPr>
            <a:endParaRPr lang="en-US"/>
          </a:p>
          <a:p>
            <a:pPr lvl="1"/>
            <a:r>
              <a:rPr lang="en-US"/>
              <a:t>Latch coupling</a:t>
            </a:r>
          </a:p>
          <a:p>
            <a:pPr lvl="1"/>
            <a:r>
              <a:rPr lang="en-US"/>
              <a:t>Proactive splitting</a:t>
            </a:r>
          </a:p>
          <a:p>
            <a:pPr lvl="2"/>
            <a:r>
              <a:rPr lang="en-US"/>
              <a:t>Split any full node during </a:t>
            </a:r>
          </a:p>
          <a:p>
            <a:pPr marL="914400" lvl="2" indent="0">
              <a:buNone/>
            </a:pPr>
            <a:r>
              <a:rPr lang="en-US"/>
              <a:t>insertion traversal.</a:t>
            </a:r>
          </a:p>
          <a:p>
            <a:pPr lvl="2"/>
            <a:r>
              <a:rPr lang="en-US"/>
              <a:t>Still using X-Latches</a:t>
            </a:r>
          </a:p>
          <a:p>
            <a:pPr marL="914400" lvl="2" indent="0">
              <a:buNone/>
            </a:pP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AD758B-39D1-47EF-914A-DAD18780C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Splitting Tree nodes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8449E5B-C049-4242-A8D3-0B342B1B8A44}"/>
              </a:ext>
            </a:extLst>
          </p:cNvPr>
          <p:cNvSpPr/>
          <p:nvPr/>
        </p:nvSpPr>
        <p:spPr>
          <a:xfrm>
            <a:off x="6549203" y="359014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3A62867-4CD0-4BD8-A2CD-CC1F7B982918}"/>
              </a:ext>
            </a:extLst>
          </p:cNvPr>
          <p:cNvSpPr/>
          <p:nvPr/>
        </p:nvSpPr>
        <p:spPr>
          <a:xfrm>
            <a:off x="7120703" y="359014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819677B-4A3E-4170-8961-5783C07F9087}"/>
              </a:ext>
            </a:extLst>
          </p:cNvPr>
          <p:cNvSpPr/>
          <p:nvPr/>
        </p:nvSpPr>
        <p:spPr>
          <a:xfrm>
            <a:off x="7692203" y="3590144"/>
            <a:ext cx="571500" cy="342900"/>
          </a:xfrm>
          <a:prstGeom prst="rect">
            <a:avLst/>
          </a:prstGeom>
          <a:solidFill>
            <a:schemeClr val="bg1"/>
          </a:solidFill>
          <a:ln w="349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99AFE17-6F0A-4843-9252-54E3A26EA04B}"/>
              </a:ext>
            </a:extLst>
          </p:cNvPr>
          <p:cNvSpPr/>
          <p:nvPr/>
        </p:nvSpPr>
        <p:spPr>
          <a:xfrm>
            <a:off x="8263703" y="3590144"/>
            <a:ext cx="571500" cy="342900"/>
          </a:xfrm>
          <a:prstGeom prst="rect">
            <a:avLst/>
          </a:prstGeom>
          <a:solidFill>
            <a:schemeClr val="bg1"/>
          </a:solidFill>
          <a:ln w="349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6D024B2-A541-4DD3-AFD1-344A78FF9352}"/>
              </a:ext>
            </a:extLst>
          </p:cNvPr>
          <p:cNvSpPr/>
          <p:nvPr/>
        </p:nvSpPr>
        <p:spPr>
          <a:xfrm>
            <a:off x="7888605" y="267419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628A09B-3F90-4F5A-9B49-E3BF5E817BCE}"/>
              </a:ext>
            </a:extLst>
          </p:cNvPr>
          <p:cNvSpPr/>
          <p:nvPr/>
        </p:nvSpPr>
        <p:spPr>
          <a:xfrm>
            <a:off x="8460105" y="267419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01696D2-4638-4F1D-B1D5-575258C166E0}"/>
              </a:ext>
            </a:extLst>
          </p:cNvPr>
          <p:cNvSpPr/>
          <p:nvPr/>
        </p:nvSpPr>
        <p:spPr>
          <a:xfrm>
            <a:off x="9031605" y="2674194"/>
            <a:ext cx="571500" cy="342900"/>
          </a:xfrm>
          <a:prstGeom prst="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29ACCDD-8EF0-4ACB-A7B9-126E36FB2EC4}"/>
              </a:ext>
            </a:extLst>
          </p:cNvPr>
          <p:cNvSpPr/>
          <p:nvPr/>
        </p:nvSpPr>
        <p:spPr>
          <a:xfrm>
            <a:off x="9603105" y="2674194"/>
            <a:ext cx="571500" cy="342900"/>
          </a:xfrm>
          <a:prstGeom prst="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3CF0FF1-5302-4FCA-B74B-2EBDB2E76FD0}"/>
              </a:ext>
            </a:extLst>
          </p:cNvPr>
          <p:cNvCxnSpPr>
            <a:cxnSpLocks/>
            <a:stCxn id="59" idx="2"/>
          </p:cNvCxnSpPr>
          <p:nvPr/>
        </p:nvCxnSpPr>
        <p:spPr>
          <a:xfrm flipH="1">
            <a:off x="7692203" y="3017094"/>
            <a:ext cx="482152" cy="5730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5EC3B0F9-18D0-4544-9B7E-1D19BA2532DC}"/>
              </a:ext>
            </a:extLst>
          </p:cNvPr>
          <p:cNvSpPr/>
          <p:nvPr/>
        </p:nvSpPr>
        <p:spPr>
          <a:xfrm>
            <a:off x="5287219" y="450609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3515380-DEC0-4AA2-A58F-EB9E3D8D2935}"/>
              </a:ext>
            </a:extLst>
          </p:cNvPr>
          <p:cNvSpPr/>
          <p:nvPr/>
        </p:nvSpPr>
        <p:spPr>
          <a:xfrm>
            <a:off x="5858719" y="450609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0FEC49B-17C1-4448-B073-445A557231BB}"/>
              </a:ext>
            </a:extLst>
          </p:cNvPr>
          <p:cNvSpPr/>
          <p:nvPr/>
        </p:nvSpPr>
        <p:spPr>
          <a:xfrm>
            <a:off x="6430219" y="450609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CEE5B94-B1A6-4179-950F-91B9A4223367}"/>
              </a:ext>
            </a:extLst>
          </p:cNvPr>
          <p:cNvSpPr/>
          <p:nvPr/>
        </p:nvSpPr>
        <p:spPr>
          <a:xfrm>
            <a:off x="7001719" y="450609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F45E3AF-32C0-422A-B0B5-AEC952EF4468}"/>
              </a:ext>
            </a:extLst>
          </p:cNvPr>
          <p:cNvCxnSpPr>
            <a:cxnSpLocks/>
            <a:stCxn id="55" idx="2"/>
          </p:cNvCxnSpPr>
          <p:nvPr/>
        </p:nvCxnSpPr>
        <p:spPr>
          <a:xfrm flipH="1">
            <a:off x="6430219" y="3933044"/>
            <a:ext cx="404734" cy="5730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816CA33D-7764-4431-A2E2-97449EE1713E}"/>
              </a:ext>
            </a:extLst>
          </p:cNvPr>
          <p:cNvSpPr txBox="1"/>
          <p:nvPr/>
        </p:nvSpPr>
        <p:spPr>
          <a:xfrm>
            <a:off x="5234754" y="4946753"/>
            <a:ext cx="2338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Adding new Key-value pair to this full leaf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A30725C-F0E1-461A-9CEC-1710BDF7489C}"/>
              </a:ext>
            </a:extLst>
          </p:cNvPr>
          <p:cNvSpPr/>
          <p:nvPr/>
        </p:nvSpPr>
        <p:spPr>
          <a:xfrm>
            <a:off x="9151183" y="359014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AA94F90-8922-491C-B17F-D2090B651A8C}"/>
              </a:ext>
            </a:extLst>
          </p:cNvPr>
          <p:cNvSpPr/>
          <p:nvPr/>
        </p:nvSpPr>
        <p:spPr>
          <a:xfrm>
            <a:off x="9722683" y="359014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7FCE929-5D61-42C7-BD5C-8861CBD2D5C6}"/>
              </a:ext>
            </a:extLst>
          </p:cNvPr>
          <p:cNvSpPr/>
          <p:nvPr/>
        </p:nvSpPr>
        <p:spPr>
          <a:xfrm>
            <a:off x="10294183" y="359014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EBB67D1-07CD-4C90-80D5-46E29C325197}"/>
              </a:ext>
            </a:extLst>
          </p:cNvPr>
          <p:cNvSpPr/>
          <p:nvPr/>
        </p:nvSpPr>
        <p:spPr>
          <a:xfrm>
            <a:off x="10865683" y="3590144"/>
            <a:ext cx="571500" cy="342900"/>
          </a:xfrm>
          <a:prstGeom prst="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63677DC-0688-43BB-BB11-C8BC1FC5A561}"/>
              </a:ext>
            </a:extLst>
          </p:cNvPr>
          <p:cNvCxnSpPr>
            <a:cxnSpLocks/>
          </p:cNvCxnSpPr>
          <p:nvPr/>
        </p:nvCxnSpPr>
        <p:spPr>
          <a:xfrm>
            <a:off x="8786235" y="3019291"/>
            <a:ext cx="1507948" cy="5708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878B76FB-1BD2-4403-B9BF-60050B7E389D}"/>
              </a:ext>
            </a:extLst>
          </p:cNvPr>
          <p:cNvSpPr/>
          <p:nvPr/>
        </p:nvSpPr>
        <p:spPr>
          <a:xfrm>
            <a:off x="8178135" y="450609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14CBB05-0222-46CA-83F8-590E77CA510B}"/>
              </a:ext>
            </a:extLst>
          </p:cNvPr>
          <p:cNvSpPr/>
          <p:nvPr/>
        </p:nvSpPr>
        <p:spPr>
          <a:xfrm>
            <a:off x="8749635" y="450609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45D7C87-65C7-491F-8ABB-068106E8B4A3}"/>
              </a:ext>
            </a:extLst>
          </p:cNvPr>
          <p:cNvSpPr/>
          <p:nvPr/>
        </p:nvSpPr>
        <p:spPr>
          <a:xfrm>
            <a:off x="9321135" y="450609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E9E1B90-970E-488B-9F99-5BA7959D619B}"/>
              </a:ext>
            </a:extLst>
          </p:cNvPr>
          <p:cNvSpPr/>
          <p:nvPr/>
        </p:nvSpPr>
        <p:spPr>
          <a:xfrm>
            <a:off x="9892635" y="4506094"/>
            <a:ext cx="571500" cy="342900"/>
          </a:xfrm>
          <a:prstGeom prst="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06E88CC-68FB-485F-9686-B372DEE3D776}"/>
              </a:ext>
            </a:extLst>
          </p:cNvPr>
          <p:cNvSpPr txBox="1"/>
          <p:nvPr/>
        </p:nvSpPr>
        <p:spPr>
          <a:xfrm>
            <a:off x="10693516" y="4397216"/>
            <a:ext cx="684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…….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84A266-0745-4464-8496-0D985AD5D629}"/>
              </a:ext>
            </a:extLst>
          </p:cNvPr>
          <p:cNvSpPr txBox="1"/>
          <p:nvPr/>
        </p:nvSpPr>
        <p:spPr>
          <a:xfrm>
            <a:off x="11507762" y="3484185"/>
            <a:ext cx="684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…….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7F2A97B-9BD8-429A-BBCA-D8D59BACE175}"/>
              </a:ext>
            </a:extLst>
          </p:cNvPr>
          <p:cNvSpPr txBox="1"/>
          <p:nvPr/>
        </p:nvSpPr>
        <p:spPr>
          <a:xfrm>
            <a:off x="1449761" y="4321428"/>
            <a:ext cx="1943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Still no parallelism  </a:t>
            </a:r>
          </a:p>
        </p:txBody>
      </p:sp>
      <p:pic>
        <p:nvPicPr>
          <p:cNvPr id="36" name="Graphic 35" descr="Sad Face with No Fill">
            <a:extLst>
              <a:ext uri="{FF2B5EF4-FFF2-40B4-BE49-F238E27FC236}">
                <a16:creationId xmlns:a16="http://schemas.microsoft.com/office/drawing/2014/main" id="{868BDF1D-D95E-4049-B5B9-0D188D2A85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64443" y="4322966"/>
            <a:ext cx="353118" cy="35311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6AF5F-F2FE-4BE2-A3F8-7FF9BB4C6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B9188-CED8-43E2-9AA9-56BB731A974C}" type="slidenum">
              <a:rPr lang="en-US" smtClean="0"/>
              <a:t>17</a:t>
            </a:fld>
            <a:r>
              <a:rPr lang="en-US"/>
              <a:t>/41</a:t>
            </a:r>
          </a:p>
        </p:txBody>
      </p:sp>
    </p:spTree>
    <p:extLst>
      <p:ext uri="{BB962C8B-B14F-4D97-AF65-F5344CB8AC3E}">
        <p14:creationId xmlns:p14="http://schemas.microsoft.com/office/powerpoint/2010/main" val="467088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9982E-3449-46CA-B804-6FF654EAB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/>
              <a:t>How to split a full tree node?</a:t>
            </a:r>
          </a:p>
          <a:p>
            <a:pPr marL="0" indent="0">
              <a:buNone/>
            </a:pPr>
            <a:endParaRPr lang="en-US" b="1"/>
          </a:p>
          <a:p>
            <a:pPr lvl="1"/>
            <a:r>
              <a:rPr lang="en-US"/>
              <a:t>Why X-Latches?</a:t>
            </a:r>
          </a:p>
          <a:p>
            <a:pPr lvl="2"/>
            <a:r>
              <a:rPr lang="en-US">
                <a:cs typeface="Calibri" panose="020F0502020204030204"/>
              </a:rPr>
              <a:t>Scenario: </a:t>
            </a:r>
          </a:p>
          <a:p>
            <a:pPr lvl="3"/>
            <a:r>
              <a:rPr lang="en-US" sz="2000">
                <a:cs typeface="Calibri" panose="020F0502020204030204"/>
              </a:rPr>
              <a:t>One warp inserting 13</a:t>
            </a:r>
          </a:p>
          <a:p>
            <a:pPr lvl="3"/>
            <a:r>
              <a:rPr lang="en-US" sz="2000">
                <a:cs typeface="Calibri" panose="020F0502020204030204"/>
              </a:rPr>
              <a:t>Another warp looking up 20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AD758B-39D1-47EF-914A-DAD18780C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Splitting Tree nodes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574CA67-4F70-4110-A854-D3B826179F54}"/>
              </a:ext>
            </a:extLst>
          </p:cNvPr>
          <p:cNvSpPr/>
          <p:nvPr/>
        </p:nvSpPr>
        <p:spPr>
          <a:xfrm>
            <a:off x="6549203" y="359014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98670D0-F120-421A-AD0E-607497CC4C69}"/>
              </a:ext>
            </a:extLst>
          </p:cNvPr>
          <p:cNvSpPr/>
          <p:nvPr/>
        </p:nvSpPr>
        <p:spPr>
          <a:xfrm>
            <a:off x="7120703" y="359014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994432B-8514-436C-85E7-58C4058C56E1}"/>
              </a:ext>
            </a:extLst>
          </p:cNvPr>
          <p:cNvSpPr/>
          <p:nvPr/>
        </p:nvSpPr>
        <p:spPr>
          <a:xfrm>
            <a:off x="7692203" y="3590144"/>
            <a:ext cx="571500" cy="342900"/>
          </a:xfrm>
          <a:prstGeom prst="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2C36D8-1688-4851-9ABC-AFC8F146562D}"/>
              </a:ext>
            </a:extLst>
          </p:cNvPr>
          <p:cNvSpPr/>
          <p:nvPr/>
        </p:nvSpPr>
        <p:spPr>
          <a:xfrm>
            <a:off x="8263703" y="3590144"/>
            <a:ext cx="571500" cy="342900"/>
          </a:xfrm>
          <a:prstGeom prst="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DAA5ACB-B87F-4D22-8D55-2BFA0C03025E}"/>
              </a:ext>
            </a:extLst>
          </p:cNvPr>
          <p:cNvSpPr/>
          <p:nvPr/>
        </p:nvSpPr>
        <p:spPr>
          <a:xfrm>
            <a:off x="5287219" y="450609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4C75901-368B-4391-BFC6-8236BF9CE4C1}"/>
              </a:ext>
            </a:extLst>
          </p:cNvPr>
          <p:cNvSpPr/>
          <p:nvPr/>
        </p:nvSpPr>
        <p:spPr>
          <a:xfrm>
            <a:off x="5858719" y="450609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A908D46-DB9C-4F9B-A1E3-D8A68B79FB9B}"/>
              </a:ext>
            </a:extLst>
          </p:cNvPr>
          <p:cNvSpPr/>
          <p:nvPr/>
        </p:nvSpPr>
        <p:spPr>
          <a:xfrm>
            <a:off x="6430219" y="450609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14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D6C11CA-5F7E-479B-BB3C-B9364D56F2D3}"/>
              </a:ext>
            </a:extLst>
          </p:cNvPr>
          <p:cNvSpPr/>
          <p:nvPr/>
        </p:nvSpPr>
        <p:spPr>
          <a:xfrm>
            <a:off x="7001719" y="450609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20</a:t>
            </a:r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4BFB4FD-B364-46CC-8CED-4557B59C1FCD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6430219" y="3933044"/>
            <a:ext cx="404734" cy="5730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1C914E49-A0AA-47C2-BDE5-97D8F9ED5FC4}"/>
              </a:ext>
            </a:extLst>
          </p:cNvPr>
          <p:cNvSpPr/>
          <p:nvPr/>
        </p:nvSpPr>
        <p:spPr>
          <a:xfrm>
            <a:off x="8178135" y="450609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cs typeface="Calibri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BE61EC2-7B6E-466B-ADB7-71D930ACAA5B}"/>
              </a:ext>
            </a:extLst>
          </p:cNvPr>
          <p:cNvSpPr/>
          <p:nvPr/>
        </p:nvSpPr>
        <p:spPr>
          <a:xfrm>
            <a:off x="8749635" y="450609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cs typeface="Calibri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EAE941C-0D93-4928-9277-4FA91725B5FB}"/>
              </a:ext>
            </a:extLst>
          </p:cNvPr>
          <p:cNvSpPr/>
          <p:nvPr/>
        </p:nvSpPr>
        <p:spPr>
          <a:xfrm>
            <a:off x="9321135" y="450609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ED81CA5-11C4-4794-9AC8-C7FEE576E05F}"/>
              </a:ext>
            </a:extLst>
          </p:cNvPr>
          <p:cNvSpPr/>
          <p:nvPr/>
        </p:nvSpPr>
        <p:spPr>
          <a:xfrm>
            <a:off x="9892635" y="450609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FDDFD1-3C7B-41AC-81BF-824EA409A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B9188-CED8-43E2-9AA9-56BB731A974C}" type="slidenum">
              <a:rPr lang="en-US" smtClean="0"/>
              <a:t>18</a:t>
            </a:fld>
            <a:r>
              <a:rPr lang="en-US"/>
              <a:t>/41</a:t>
            </a:r>
          </a:p>
        </p:txBody>
      </p:sp>
    </p:spTree>
    <p:extLst>
      <p:ext uri="{BB962C8B-B14F-4D97-AF65-F5344CB8AC3E}">
        <p14:creationId xmlns:p14="http://schemas.microsoft.com/office/powerpoint/2010/main" val="3749966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9982E-3449-46CA-B804-6FF654EAB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/>
          <a:lstStyle/>
          <a:p>
            <a:pPr marL="0" indent="0">
              <a:buNone/>
            </a:pPr>
            <a:r>
              <a:rPr lang="en-US" b="1"/>
              <a:t>How to split a full tree node?</a:t>
            </a:r>
          </a:p>
          <a:p>
            <a:pPr marL="0" indent="0">
              <a:buNone/>
            </a:pPr>
            <a:endParaRPr lang="en-US" b="1"/>
          </a:p>
          <a:p>
            <a:pPr lvl="1"/>
            <a:r>
              <a:rPr lang="en-US"/>
              <a:t>Why X-Latches?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AD758B-39D1-47EF-914A-DAD18780C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Splitting Tree nodes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574CA67-4F70-4110-A854-D3B826179F54}"/>
              </a:ext>
            </a:extLst>
          </p:cNvPr>
          <p:cNvSpPr/>
          <p:nvPr/>
        </p:nvSpPr>
        <p:spPr>
          <a:xfrm>
            <a:off x="6549203" y="359014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98670D0-F120-421A-AD0E-607497CC4C69}"/>
              </a:ext>
            </a:extLst>
          </p:cNvPr>
          <p:cNvSpPr/>
          <p:nvPr/>
        </p:nvSpPr>
        <p:spPr>
          <a:xfrm>
            <a:off x="7120703" y="359014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994432B-8514-436C-85E7-58C4058C56E1}"/>
              </a:ext>
            </a:extLst>
          </p:cNvPr>
          <p:cNvSpPr/>
          <p:nvPr/>
        </p:nvSpPr>
        <p:spPr>
          <a:xfrm>
            <a:off x="7692203" y="3590144"/>
            <a:ext cx="571500" cy="342900"/>
          </a:xfrm>
          <a:prstGeom prst="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2C36D8-1688-4851-9ABC-AFC8F146562D}"/>
              </a:ext>
            </a:extLst>
          </p:cNvPr>
          <p:cNvSpPr/>
          <p:nvPr/>
        </p:nvSpPr>
        <p:spPr>
          <a:xfrm>
            <a:off x="8263703" y="3590144"/>
            <a:ext cx="571500" cy="342900"/>
          </a:xfrm>
          <a:prstGeom prst="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DAA5ACB-B87F-4D22-8D55-2BFA0C03025E}"/>
              </a:ext>
            </a:extLst>
          </p:cNvPr>
          <p:cNvSpPr/>
          <p:nvPr/>
        </p:nvSpPr>
        <p:spPr>
          <a:xfrm>
            <a:off x="5287219" y="450609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4C75901-368B-4391-BFC6-8236BF9CE4C1}"/>
              </a:ext>
            </a:extLst>
          </p:cNvPr>
          <p:cNvSpPr/>
          <p:nvPr/>
        </p:nvSpPr>
        <p:spPr>
          <a:xfrm>
            <a:off x="5858719" y="450609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A908D46-DB9C-4F9B-A1E3-D8A68B79FB9B}"/>
              </a:ext>
            </a:extLst>
          </p:cNvPr>
          <p:cNvSpPr/>
          <p:nvPr/>
        </p:nvSpPr>
        <p:spPr>
          <a:xfrm>
            <a:off x="6430219" y="450609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13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D6C11CA-5F7E-479B-BB3C-B9364D56F2D3}"/>
              </a:ext>
            </a:extLst>
          </p:cNvPr>
          <p:cNvSpPr/>
          <p:nvPr/>
        </p:nvSpPr>
        <p:spPr>
          <a:xfrm>
            <a:off x="7001719" y="450609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4BFB4FD-B364-46CC-8CED-4557B59C1FCD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6430219" y="3933044"/>
            <a:ext cx="404734" cy="5730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1C914E49-A0AA-47C2-BDE5-97D8F9ED5FC4}"/>
              </a:ext>
            </a:extLst>
          </p:cNvPr>
          <p:cNvSpPr/>
          <p:nvPr/>
        </p:nvSpPr>
        <p:spPr>
          <a:xfrm>
            <a:off x="8178135" y="450609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BE61EC2-7B6E-466B-ADB7-71D930ACAA5B}"/>
              </a:ext>
            </a:extLst>
          </p:cNvPr>
          <p:cNvSpPr/>
          <p:nvPr/>
        </p:nvSpPr>
        <p:spPr>
          <a:xfrm>
            <a:off x="8749635" y="450609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EAE941C-0D93-4928-9277-4FA91725B5FB}"/>
              </a:ext>
            </a:extLst>
          </p:cNvPr>
          <p:cNvSpPr/>
          <p:nvPr/>
        </p:nvSpPr>
        <p:spPr>
          <a:xfrm>
            <a:off x="9321135" y="450609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ED81CA5-11C4-4794-9AC8-C7FEE576E05F}"/>
              </a:ext>
            </a:extLst>
          </p:cNvPr>
          <p:cNvSpPr/>
          <p:nvPr/>
        </p:nvSpPr>
        <p:spPr>
          <a:xfrm>
            <a:off x="9892635" y="450609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A4ED48-8F54-4E1D-AEB2-923467992026}"/>
              </a:ext>
            </a:extLst>
          </p:cNvPr>
          <p:cNvSpPr txBox="1"/>
          <p:nvPr/>
        </p:nvSpPr>
        <p:spPr>
          <a:xfrm>
            <a:off x="4303436" y="4891577"/>
            <a:ext cx="26070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W0</a:t>
            </a:r>
            <a:r>
              <a:rPr lang="en-US"/>
              <a:t>: </a:t>
            </a:r>
            <a:r>
              <a:rPr lang="en-US" i="1"/>
              <a:t>insert</a:t>
            </a:r>
            <a:r>
              <a:rPr lang="en-US"/>
              <a:t> 13</a:t>
            </a:r>
          </a:p>
          <a:p>
            <a:r>
              <a:rPr lang="en-US"/>
              <a:t>State: split leaf, next updating the parent with additional pivot (14).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D71D0ED-F530-4474-976E-FDEF5E7EAA9D}"/>
              </a:ext>
            </a:extLst>
          </p:cNvPr>
          <p:cNvSpPr txBox="1"/>
          <p:nvPr/>
        </p:nvSpPr>
        <p:spPr>
          <a:xfrm>
            <a:off x="3911623" y="3797188"/>
            <a:ext cx="2515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W1</a:t>
            </a:r>
            <a:r>
              <a:rPr lang="en-US"/>
              <a:t>: </a:t>
            </a:r>
            <a:r>
              <a:rPr lang="en-US" i="1"/>
              <a:t>lookup</a:t>
            </a:r>
            <a:r>
              <a:rPr lang="en-US"/>
              <a:t> 20</a:t>
            </a:r>
          </a:p>
          <a:p>
            <a:r>
              <a:rPr lang="en-US"/>
              <a:t>State: traversing to leaf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0341B1E-E5C3-4E93-A9D0-090DEEF737CD}"/>
              </a:ext>
            </a:extLst>
          </p:cNvPr>
          <p:cNvCxnSpPr>
            <a:cxnSpLocks/>
          </p:cNvCxnSpPr>
          <p:nvPr/>
        </p:nvCxnSpPr>
        <p:spPr>
          <a:xfrm>
            <a:off x="7403407" y="3933044"/>
            <a:ext cx="1917227" cy="57305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FDDFD1-3C7B-41AC-81BF-824EA409A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B9188-CED8-43E2-9AA9-56BB731A974C}" type="slidenum">
              <a:rPr lang="en-US" smtClean="0"/>
              <a:t>19</a:t>
            </a:fld>
            <a:r>
              <a:rPr lang="en-US"/>
              <a:t>/41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97B3825-6D5B-4224-9589-316DE5AF1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725" y="3980035"/>
            <a:ext cx="1244432" cy="88123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5974FAC-F3BC-4125-9B99-F68F8946AB93}"/>
              </a:ext>
            </a:extLst>
          </p:cNvPr>
          <p:cNvSpPr txBox="1"/>
          <p:nvPr/>
        </p:nvSpPr>
        <p:spPr>
          <a:xfrm>
            <a:off x="625341" y="4891577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Warp 1</a:t>
            </a:r>
          </a:p>
          <a:p>
            <a:pPr algn="ctr"/>
            <a:r>
              <a:rPr lang="en-US" b="1"/>
              <a:t>Where is my key?</a:t>
            </a:r>
          </a:p>
        </p:txBody>
      </p:sp>
    </p:spTree>
    <p:extLst>
      <p:ext uri="{BB962C8B-B14F-4D97-AF65-F5344CB8AC3E}">
        <p14:creationId xmlns:p14="http://schemas.microsoft.com/office/powerpoint/2010/main" val="3053340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16ECA-F90A-4300-97CB-E344F32A1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Data Structures in Our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0FAFC-794A-4F2E-BA8C-9B2A001AD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/>
          <a:lstStyle/>
          <a:p>
            <a:r>
              <a:rPr lang="en-US" b="1"/>
              <a:t>Quotient Filters: Approximate Membership Queries on the GPU</a:t>
            </a:r>
            <a:r>
              <a:rPr lang="en-US"/>
              <a:t>, </a:t>
            </a:r>
            <a:r>
              <a:rPr lang="en-US" i="1" err="1"/>
              <a:t>Geil</a:t>
            </a:r>
            <a:r>
              <a:rPr lang="en-US" i="1"/>
              <a:t> et al., </a:t>
            </a:r>
            <a:r>
              <a:rPr lang="en-US"/>
              <a:t>IPDPS 2018. </a:t>
            </a:r>
            <a:r>
              <a:rPr lang="en-US" sz="2000"/>
              <a:t>[ </a:t>
            </a:r>
            <a:r>
              <a:rPr lang="en-US" sz="2000">
                <a:hlinkClick r:id="rId2"/>
              </a:rPr>
              <a:t>bib</a:t>
            </a:r>
            <a:r>
              <a:rPr lang="en-US" sz="2000"/>
              <a:t> | </a:t>
            </a:r>
            <a:r>
              <a:rPr lang="en-US" sz="2000">
                <a:hlinkClick r:id="rId3"/>
              </a:rPr>
              <a:t>DOI</a:t>
            </a:r>
            <a:r>
              <a:rPr lang="en-US" sz="2000"/>
              <a:t> | </a:t>
            </a:r>
            <a:r>
              <a:rPr lang="en-US" sz="2000">
                <a:hlinkClick r:id="rId4"/>
              </a:rPr>
              <a:t>http</a:t>
            </a:r>
            <a:r>
              <a:rPr lang="en-US" sz="2000"/>
              <a:t> ] </a:t>
            </a:r>
            <a:endParaRPr lang="en-US" sz="2000" i="1"/>
          </a:p>
          <a:p>
            <a:endParaRPr lang="en-US"/>
          </a:p>
          <a:p>
            <a:r>
              <a:rPr lang="en-US" b="1"/>
              <a:t>GPU LSM: A Dynamic Dictionary Data Structure for the GPU, </a:t>
            </a:r>
            <a:r>
              <a:rPr lang="en-US" i="1" err="1"/>
              <a:t>Ashkiani</a:t>
            </a:r>
            <a:r>
              <a:rPr lang="en-US" i="1"/>
              <a:t> et al., </a:t>
            </a:r>
            <a:r>
              <a:rPr lang="en-US"/>
              <a:t>IPDPS 2018. </a:t>
            </a:r>
            <a:r>
              <a:rPr lang="en-US" sz="2000"/>
              <a:t>[ </a:t>
            </a:r>
            <a:r>
              <a:rPr lang="en-US" sz="2000">
                <a:hlinkClick r:id="rId5"/>
              </a:rPr>
              <a:t>bib</a:t>
            </a:r>
            <a:r>
              <a:rPr lang="en-US" sz="2000"/>
              <a:t> | </a:t>
            </a:r>
            <a:r>
              <a:rPr lang="en-US" sz="2000">
                <a:hlinkClick r:id="rId6"/>
              </a:rPr>
              <a:t>DOI</a:t>
            </a:r>
            <a:r>
              <a:rPr lang="en-US" sz="2000"/>
              <a:t> | </a:t>
            </a:r>
            <a:r>
              <a:rPr lang="en-US" sz="2000">
                <a:hlinkClick r:id="rId7"/>
              </a:rPr>
              <a:t>http</a:t>
            </a:r>
            <a:r>
              <a:rPr lang="en-US" sz="2000"/>
              <a:t> ] </a:t>
            </a:r>
          </a:p>
          <a:p>
            <a:endParaRPr lang="en-US" b="1"/>
          </a:p>
          <a:p>
            <a:r>
              <a:rPr lang="en-US" b="1"/>
              <a:t>A Dynamic Hash Table for the GPU, </a:t>
            </a:r>
            <a:r>
              <a:rPr lang="en-US" i="1" err="1"/>
              <a:t>Ashkiani</a:t>
            </a:r>
            <a:r>
              <a:rPr lang="en-US" i="1"/>
              <a:t> et al., </a:t>
            </a:r>
            <a:r>
              <a:rPr lang="en-US"/>
              <a:t>IPDPS 2018. </a:t>
            </a:r>
            <a:r>
              <a:rPr lang="en-US" sz="2000"/>
              <a:t>[ </a:t>
            </a:r>
            <a:r>
              <a:rPr lang="en-US" sz="2000">
                <a:hlinkClick r:id="rId8"/>
              </a:rPr>
              <a:t>bib</a:t>
            </a:r>
            <a:r>
              <a:rPr lang="en-US" sz="2000"/>
              <a:t> | </a:t>
            </a:r>
            <a:r>
              <a:rPr lang="en-US" sz="2000">
                <a:hlinkClick r:id="rId9"/>
              </a:rPr>
              <a:t>DOI</a:t>
            </a:r>
            <a:r>
              <a:rPr lang="en-US" sz="2000"/>
              <a:t> | </a:t>
            </a:r>
            <a:r>
              <a:rPr lang="en-US" sz="2000">
                <a:hlinkClick r:id="rId10"/>
              </a:rPr>
              <a:t>http</a:t>
            </a:r>
            <a:r>
              <a:rPr lang="en-US" sz="2000"/>
              <a:t> ]</a:t>
            </a:r>
            <a:r>
              <a:rPr lang="en-US"/>
              <a:t> </a:t>
            </a:r>
            <a:endParaRPr lang="en-US" i="1"/>
          </a:p>
          <a:p>
            <a:endParaRPr lang="en-US"/>
          </a:p>
          <a:p>
            <a:endParaRPr lang="en-US" b="1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D5FC43-6EC1-4473-87A3-05EEC5A60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B9188-CED8-43E2-9AA9-56BB731A974C}" type="slidenum">
              <a:rPr lang="en-US" smtClean="0"/>
              <a:pPr/>
              <a:t>2</a:t>
            </a:fld>
            <a:r>
              <a:rPr lang="en-US"/>
              <a:t>/41</a:t>
            </a:r>
          </a:p>
        </p:txBody>
      </p:sp>
    </p:spTree>
    <p:extLst>
      <p:ext uri="{BB962C8B-B14F-4D97-AF65-F5344CB8AC3E}">
        <p14:creationId xmlns:p14="http://schemas.microsoft.com/office/powerpoint/2010/main" val="2865371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9982E-3449-46CA-B804-6FF654EAB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/>
          <a:lstStyle/>
          <a:p>
            <a:pPr marL="0" indent="0">
              <a:buNone/>
            </a:pPr>
            <a:r>
              <a:rPr lang="en-US" b="1"/>
              <a:t>How to split a full tree node?</a:t>
            </a:r>
          </a:p>
          <a:p>
            <a:pPr marL="0" indent="0">
              <a:buNone/>
            </a:pPr>
            <a:endParaRPr lang="en-US" b="1"/>
          </a:p>
          <a:p>
            <a:pPr lvl="1"/>
            <a:r>
              <a:rPr lang="en-US"/>
              <a:t>Latch coupling</a:t>
            </a:r>
          </a:p>
          <a:p>
            <a:pPr lvl="1"/>
            <a:r>
              <a:rPr lang="en-US"/>
              <a:t>Proactive splitting</a:t>
            </a:r>
          </a:p>
          <a:p>
            <a:pPr lvl="1"/>
            <a:r>
              <a:rPr lang="en-US"/>
              <a:t>B</a:t>
            </a:r>
            <a:r>
              <a:rPr lang="en-US" baseline="30000"/>
              <a:t>link</a:t>
            </a:r>
            <a:r>
              <a:rPr lang="en-US"/>
              <a:t>-tree</a:t>
            </a:r>
          </a:p>
          <a:p>
            <a:pPr lvl="2"/>
            <a:r>
              <a:rPr lang="en-US"/>
              <a:t>Each tree node has two </a:t>
            </a:r>
          </a:p>
          <a:p>
            <a:pPr marL="914400" lvl="2" indent="0">
              <a:buNone/>
            </a:pPr>
            <a:r>
              <a:rPr lang="en-US"/>
              <a:t>additional entries:</a:t>
            </a:r>
          </a:p>
          <a:p>
            <a:pPr lvl="3"/>
            <a:r>
              <a:rPr lang="en-US"/>
              <a:t>High-key</a:t>
            </a:r>
          </a:p>
          <a:p>
            <a:pPr lvl="3"/>
            <a:r>
              <a:rPr lang="en-US"/>
              <a:t>Pointer to its right sibling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AD758B-39D1-47EF-914A-DAD18780C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Splitting Tree nodes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84A266-0745-4464-8496-0D985AD5D629}"/>
              </a:ext>
            </a:extLst>
          </p:cNvPr>
          <p:cNvSpPr txBox="1"/>
          <p:nvPr/>
        </p:nvSpPr>
        <p:spPr>
          <a:xfrm>
            <a:off x="11507762" y="3484185"/>
            <a:ext cx="684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…….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FCFF5DD-106B-4E0E-8306-EDC2E80A78D2}"/>
              </a:ext>
            </a:extLst>
          </p:cNvPr>
          <p:cNvSpPr/>
          <p:nvPr/>
        </p:nvSpPr>
        <p:spPr>
          <a:xfrm>
            <a:off x="6549203" y="359014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F741467-5FE9-47C9-A5C6-379FF0F597ED}"/>
              </a:ext>
            </a:extLst>
          </p:cNvPr>
          <p:cNvSpPr/>
          <p:nvPr/>
        </p:nvSpPr>
        <p:spPr>
          <a:xfrm>
            <a:off x="7120703" y="359014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3BFC407-4872-4B96-B2EF-8D4B890CB4BA}"/>
              </a:ext>
            </a:extLst>
          </p:cNvPr>
          <p:cNvSpPr/>
          <p:nvPr/>
        </p:nvSpPr>
        <p:spPr>
          <a:xfrm>
            <a:off x="7692203" y="3590144"/>
            <a:ext cx="571500" cy="342900"/>
          </a:xfrm>
          <a:prstGeom prst="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DE36B08-581C-40D8-9984-2AF39DA1BD52}"/>
              </a:ext>
            </a:extLst>
          </p:cNvPr>
          <p:cNvSpPr/>
          <p:nvPr/>
        </p:nvSpPr>
        <p:spPr>
          <a:xfrm>
            <a:off x="8263703" y="3590144"/>
            <a:ext cx="571500" cy="342900"/>
          </a:xfrm>
          <a:prstGeom prst="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C0491F4-D23E-457D-98DE-2A6DF8A1F75E}"/>
              </a:ext>
            </a:extLst>
          </p:cNvPr>
          <p:cNvSpPr/>
          <p:nvPr/>
        </p:nvSpPr>
        <p:spPr>
          <a:xfrm>
            <a:off x="7888605" y="267419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AB72D39-7C12-4236-85C3-A1A56BE3BFDC}"/>
              </a:ext>
            </a:extLst>
          </p:cNvPr>
          <p:cNvSpPr/>
          <p:nvPr/>
        </p:nvSpPr>
        <p:spPr>
          <a:xfrm>
            <a:off x="8460105" y="267419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413402B-7ACF-469A-92F9-DBD4E09ED452}"/>
              </a:ext>
            </a:extLst>
          </p:cNvPr>
          <p:cNvSpPr/>
          <p:nvPr/>
        </p:nvSpPr>
        <p:spPr>
          <a:xfrm>
            <a:off x="9031605" y="2674194"/>
            <a:ext cx="571500" cy="342900"/>
          </a:xfrm>
          <a:prstGeom prst="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87371D5-7C99-4BB0-B4C7-51511BC91D06}"/>
              </a:ext>
            </a:extLst>
          </p:cNvPr>
          <p:cNvSpPr/>
          <p:nvPr/>
        </p:nvSpPr>
        <p:spPr>
          <a:xfrm>
            <a:off x="9603105" y="2674194"/>
            <a:ext cx="571500" cy="342900"/>
          </a:xfrm>
          <a:prstGeom prst="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045E044-62F2-4283-ADF9-85889C1BF881}"/>
              </a:ext>
            </a:extLst>
          </p:cNvPr>
          <p:cNvCxnSpPr>
            <a:cxnSpLocks/>
            <a:stCxn id="35" idx="2"/>
          </p:cNvCxnSpPr>
          <p:nvPr/>
        </p:nvCxnSpPr>
        <p:spPr>
          <a:xfrm flipH="1">
            <a:off x="7692203" y="3017094"/>
            <a:ext cx="482152" cy="5730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61A1D9D0-7E01-4D48-BBC1-FDA30533405F}"/>
              </a:ext>
            </a:extLst>
          </p:cNvPr>
          <p:cNvSpPr/>
          <p:nvPr/>
        </p:nvSpPr>
        <p:spPr>
          <a:xfrm>
            <a:off x="5287219" y="450609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DE1B856-9CB7-4AD5-9092-2D6A1ABDDCB8}"/>
              </a:ext>
            </a:extLst>
          </p:cNvPr>
          <p:cNvSpPr/>
          <p:nvPr/>
        </p:nvSpPr>
        <p:spPr>
          <a:xfrm>
            <a:off x="5858719" y="450609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5E13994-C2BB-4BE4-BB73-A8D44816E262}"/>
              </a:ext>
            </a:extLst>
          </p:cNvPr>
          <p:cNvSpPr/>
          <p:nvPr/>
        </p:nvSpPr>
        <p:spPr>
          <a:xfrm>
            <a:off x="6430219" y="450609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2689B2C-016F-41C0-B918-B06B1696E4E5}"/>
              </a:ext>
            </a:extLst>
          </p:cNvPr>
          <p:cNvSpPr/>
          <p:nvPr/>
        </p:nvSpPr>
        <p:spPr>
          <a:xfrm>
            <a:off x="7001719" y="450609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CFEFA47-0B96-419F-B508-4F24A1280F4A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6430219" y="3933044"/>
            <a:ext cx="404734" cy="5730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4FFDBEF-E631-4884-B4CD-B84EC59CB408}"/>
              </a:ext>
            </a:extLst>
          </p:cNvPr>
          <p:cNvSpPr txBox="1"/>
          <p:nvPr/>
        </p:nvSpPr>
        <p:spPr>
          <a:xfrm>
            <a:off x="5234754" y="4946753"/>
            <a:ext cx="2338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Adding new Key-value pair to this full leaf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B36E8F6-11D8-4E1F-9F54-EDD7F07BB7DD}"/>
              </a:ext>
            </a:extLst>
          </p:cNvPr>
          <p:cNvSpPr/>
          <p:nvPr/>
        </p:nvSpPr>
        <p:spPr>
          <a:xfrm>
            <a:off x="9151183" y="359014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0916EB9-1F5E-4B60-BFED-6AC1F3061A99}"/>
              </a:ext>
            </a:extLst>
          </p:cNvPr>
          <p:cNvSpPr/>
          <p:nvPr/>
        </p:nvSpPr>
        <p:spPr>
          <a:xfrm>
            <a:off x="9722683" y="359014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C162F45-97DD-412C-BE74-44B619915C7E}"/>
              </a:ext>
            </a:extLst>
          </p:cNvPr>
          <p:cNvSpPr/>
          <p:nvPr/>
        </p:nvSpPr>
        <p:spPr>
          <a:xfrm>
            <a:off x="10294183" y="359014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B879074-D697-44AD-A9EF-A745E328C99F}"/>
              </a:ext>
            </a:extLst>
          </p:cNvPr>
          <p:cNvSpPr/>
          <p:nvPr/>
        </p:nvSpPr>
        <p:spPr>
          <a:xfrm>
            <a:off x="10865683" y="3590144"/>
            <a:ext cx="571500" cy="342900"/>
          </a:xfrm>
          <a:prstGeom prst="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1FD6FDC-7175-4EBC-A96D-815C096F8659}"/>
              </a:ext>
            </a:extLst>
          </p:cNvPr>
          <p:cNvCxnSpPr>
            <a:cxnSpLocks/>
          </p:cNvCxnSpPr>
          <p:nvPr/>
        </p:nvCxnSpPr>
        <p:spPr>
          <a:xfrm>
            <a:off x="8786235" y="3019291"/>
            <a:ext cx="1507948" cy="5708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49940AAB-6D82-4DEA-804D-323DA2483E59}"/>
              </a:ext>
            </a:extLst>
          </p:cNvPr>
          <p:cNvSpPr/>
          <p:nvPr/>
        </p:nvSpPr>
        <p:spPr>
          <a:xfrm>
            <a:off x="8178135" y="450609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EC0E37F-35E7-44EF-973E-FE5CF2102EF4}"/>
              </a:ext>
            </a:extLst>
          </p:cNvPr>
          <p:cNvSpPr/>
          <p:nvPr/>
        </p:nvSpPr>
        <p:spPr>
          <a:xfrm>
            <a:off x="8749635" y="450609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333F5-9ED1-4C30-98F2-6FBD57F9BA90}"/>
              </a:ext>
            </a:extLst>
          </p:cNvPr>
          <p:cNvSpPr/>
          <p:nvPr/>
        </p:nvSpPr>
        <p:spPr>
          <a:xfrm>
            <a:off x="9321135" y="450609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B19F679-61D8-4BE3-B6DE-346FA12B073C}"/>
              </a:ext>
            </a:extLst>
          </p:cNvPr>
          <p:cNvSpPr/>
          <p:nvPr/>
        </p:nvSpPr>
        <p:spPr>
          <a:xfrm>
            <a:off x="9892635" y="4506094"/>
            <a:ext cx="571500" cy="342900"/>
          </a:xfrm>
          <a:prstGeom prst="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D9DD587-103C-4CBF-B44B-5E536203CA61}"/>
              </a:ext>
            </a:extLst>
          </p:cNvPr>
          <p:cNvSpPr txBox="1"/>
          <p:nvPr/>
        </p:nvSpPr>
        <p:spPr>
          <a:xfrm>
            <a:off x="10693516" y="4397216"/>
            <a:ext cx="684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…….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F55D200-6858-400F-919E-862A65B4E0CF}"/>
              </a:ext>
            </a:extLst>
          </p:cNvPr>
          <p:cNvCxnSpPr>
            <a:cxnSpLocks/>
            <a:stCxn id="43" idx="3"/>
            <a:endCxn id="51" idx="1"/>
          </p:cNvCxnSpPr>
          <p:nvPr/>
        </p:nvCxnSpPr>
        <p:spPr>
          <a:xfrm>
            <a:off x="7573219" y="4677544"/>
            <a:ext cx="6049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35F6A76-434D-464E-847A-A6AA7C2A9AFF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8819589" y="3761594"/>
            <a:ext cx="33159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0D47B-E6BA-433B-B3F5-DE9A04979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B9188-CED8-43E2-9AA9-56BB731A974C}" type="slidenum">
              <a:rPr lang="en-US" smtClean="0"/>
              <a:t>20</a:t>
            </a:fld>
            <a:r>
              <a:rPr lang="en-US"/>
              <a:t>/41</a:t>
            </a:r>
          </a:p>
        </p:txBody>
      </p:sp>
    </p:spTree>
    <p:extLst>
      <p:ext uri="{BB962C8B-B14F-4D97-AF65-F5344CB8AC3E}">
        <p14:creationId xmlns:p14="http://schemas.microsoft.com/office/powerpoint/2010/main" val="38183178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9982E-3449-46CA-B804-6FF654EAB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695" y="1472665"/>
            <a:ext cx="10515600" cy="4704298"/>
          </a:xfrm>
        </p:spPr>
        <p:txBody>
          <a:bodyPr/>
          <a:lstStyle/>
          <a:p>
            <a:pPr marL="0" indent="0">
              <a:buNone/>
            </a:pPr>
            <a:r>
              <a:rPr lang="en-US" b="1"/>
              <a:t>How to split a full tree node?</a:t>
            </a:r>
          </a:p>
          <a:p>
            <a:pPr marL="0" indent="0">
              <a:buNone/>
            </a:pPr>
            <a:endParaRPr lang="en-US" b="1"/>
          </a:p>
          <a:p>
            <a:pPr lvl="1"/>
            <a:r>
              <a:rPr lang="en-US"/>
              <a:t>Latch coupling</a:t>
            </a:r>
          </a:p>
          <a:p>
            <a:pPr lvl="1"/>
            <a:r>
              <a:rPr lang="en-US"/>
              <a:t>Proactive splitting</a:t>
            </a:r>
          </a:p>
          <a:p>
            <a:pPr lvl="1"/>
            <a:r>
              <a:rPr lang="en-US"/>
              <a:t>B</a:t>
            </a:r>
            <a:r>
              <a:rPr lang="en-US" baseline="30000"/>
              <a:t>link</a:t>
            </a:r>
            <a:r>
              <a:rPr lang="en-US"/>
              <a:t>-tree</a:t>
            </a:r>
          </a:p>
          <a:p>
            <a:pPr lvl="2"/>
            <a:r>
              <a:rPr lang="en-US"/>
              <a:t>Each tree node has two </a:t>
            </a:r>
          </a:p>
          <a:p>
            <a:pPr marL="914400" lvl="2" indent="0">
              <a:buNone/>
            </a:pPr>
            <a:r>
              <a:rPr lang="en-US"/>
              <a:t>additional entries:</a:t>
            </a:r>
          </a:p>
          <a:p>
            <a:pPr lvl="3"/>
            <a:r>
              <a:rPr lang="en-US"/>
              <a:t>High-key</a:t>
            </a:r>
          </a:p>
          <a:p>
            <a:pPr lvl="3"/>
            <a:r>
              <a:rPr lang="en-US"/>
              <a:t>Pointer to its right sibling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AD758B-39D1-47EF-914A-DAD18780C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Splitting Tree nodes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84A266-0745-4464-8496-0D985AD5D629}"/>
              </a:ext>
            </a:extLst>
          </p:cNvPr>
          <p:cNvSpPr txBox="1"/>
          <p:nvPr/>
        </p:nvSpPr>
        <p:spPr>
          <a:xfrm>
            <a:off x="11507762" y="3484185"/>
            <a:ext cx="684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…….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FCFF5DD-106B-4E0E-8306-EDC2E80A78D2}"/>
              </a:ext>
            </a:extLst>
          </p:cNvPr>
          <p:cNvSpPr/>
          <p:nvPr/>
        </p:nvSpPr>
        <p:spPr>
          <a:xfrm>
            <a:off x="6549203" y="359014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F741467-5FE9-47C9-A5C6-379FF0F597ED}"/>
              </a:ext>
            </a:extLst>
          </p:cNvPr>
          <p:cNvSpPr/>
          <p:nvPr/>
        </p:nvSpPr>
        <p:spPr>
          <a:xfrm>
            <a:off x="7120703" y="359014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3BFC407-4872-4B96-B2EF-8D4B890CB4BA}"/>
              </a:ext>
            </a:extLst>
          </p:cNvPr>
          <p:cNvSpPr/>
          <p:nvPr/>
        </p:nvSpPr>
        <p:spPr>
          <a:xfrm>
            <a:off x="7692203" y="3590144"/>
            <a:ext cx="571500" cy="342900"/>
          </a:xfrm>
          <a:prstGeom prst="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DE36B08-581C-40D8-9984-2AF39DA1BD52}"/>
              </a:ext>
            </a:extLst>
          </p:cNvPr>
          <p:cNvSpPr/>
          <p:nvPr/>
        </p:nvSpPr>
        <p:spPr>
          <a:xfrm>
            <a:off x="8263703" y="3590144"/>
            <a:ext cx="571500" cy="342900"/>
          </a:xfrm>
          <a:prstGeom prst="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C0491F4-D23E-457D-98DE-2A6DF8A1F75E}"/>
              </a:ext>
            </a:extLst>
          </p:cNvPr>
          <p:cNvSpPr/>
          <p:nvPr/>
        </p:nvSpPr>
        <p:spPr>
          <a:xfrm>
            <a:off x="7888605" y="267419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AB72D39-7C12-4236-85C3-A1A56BE3BFDC}"/>
              </a:ext>
            </a:extLst>
          </p:cNvPr>
          <p:cNvSpPr/>
          <p:nvPr/>
        </p:nvSpPr>
        <p:spPr>
          <a:xfrm>
            <a:off x="8460105" y="267419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413402B-7ACF-469A-92F9-DBD4E09ED452}"/>
              </a:ext>
            </a:extLst>
          </p:cNvPr>
          <p:cNvSpPr/>
          <p:nvPr/>
        </p:nvSpPr>
        <p:spPr>
          <a:xfrm>
            <a:off x="9031605" y="2674194"/>
            <a:ext cx="571500" cy="342900"/>
          </a:xfrm>
          <a:prstGeom prst="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87371D5-7C99-4BB0-B4C7-51511BC91D06}"/>
              </a:ext>
            </a:extLst>
          </p:cNvPr>
          <p:cNvSpPr/>
          <p:nvPr/>
        </p:nvSpPr>
        <p:spPr>
          <a:xfrm>
            <a:off x="9603105" y="2674194"/>
            <a:ext cx="571500" cy="342900"/>
          </a:xfrm>
          <a:prstGeom prst="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045E044-62F2-4283-ADF9-85889C1BF881}"/>
              </a:ext>
            </a:extLst>
          </p:cNvPr>
          <p:cNvCxnSpPr>
            <a:cxnSpLocks/>
            <a:stCxn id="35" idx="2"/>
          </p:cNvCxnSpPr>
          <p:nvPr/>
        </p:nvCxnSpPr>
        <p:spPr>
          <a:xfrm flipH="1">
            <a:off x="7692203" y="3017094"/>
            <a:ext cx="482152" cy="5730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61A1D9D0-7E01-4D48-BBC1-FDA30533405F}"/>
              </a:ext>
            </a:extLst>
          </p:cNvPr>
          <p:cNvSpPr/>
          <p:nvPr/>
        </p:nvSpPr>
        <p:spPr>
          <a:xfrm>
            <a:off x="5287219" y="450609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DE1B856-9CB7-4AD5-9092-2D6A1ABDDCB8}"/>
              </a:ext>
            </a:extLst>
          </p:cNvPr>
          <p:cNvSpPr/>
          <p:nvPr/>
        </p:nvSpPr>
        <p:spPr>
          <a:xfrm>
            <a:off x="5858719" y="450609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5E13994-C2BB-4BE4-BB73-A8D44816E262}"/>
              </a:ext>
            </a:extLst>
          </p:cNvPr>
          <p:cNvSpPr/>
          <p:nvPr/>
        </p:nvSpPr>
        <p:spPr>
          <a:xfrm>
            <a:off x="6430219" y="450609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2689B2C-016F-41C0-B918-B06B1696E4E5}"/>
              </a:ext>
            </a:extLst>
          </p:cNvPr>
          <p:cNvSpPr/>
          <p:nvPr/>
        </p:nvSpPr>
        <p:spPr>
          <a:xfrm>
            <a:off x="7001719" y="450609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CFEFA47-0B96-419F-B508-4F24A1280F4A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6430219" y="3933044"/>
            <a:ext cx="404734" cy="5730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4FFDBEF-E631-4884-B4CD-B84EC59CB408}"/>
              </a:ext>
            </a:extLst>
          </p:cNvPr>
          <p:cNvSpPr txBox="1"/>
          <p:nvPr/>
        </p:nvSpPr>
        <p:spPr>
          <a:xfrm>
            <a:off x="5234754" y="4946753"/>
            <a:ext cx="2338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Adding new Key-value pair to this full leaf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B36E8F6-11D8-4E1F-9F54-EDD7F07BB7DD}"/>
              </a:ext>
            </a:extLst>
          </p:cNvPr>
          <p:cNvSpPr/>
          <p:nvPr/>
        </p:nvSpPr>
        <p:spPr>
          <a:xfrm>
            <a:off x="9151183" y="359014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0916EB9-1F5E-4B60-BFED-6AC1F3061A99}"/>
              </a:ext>
            </a:extLst>
          </p:cNvPr>
          <p:cNvSpPr/>
          <p:nvPr/>
        </p:nvSpPr>
        <p:spPr>
          <a:xfrm>
            <a:off x="9722683" y="359014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C162F45-97DD-412C-BE74-44B619915C7E}"/>
              </a:ext>
            </a:extLst>
          </p:cNvPr>
          <p:cNvSpPr/>
          <p:nvPr/>
        </p:nvSpPr>
        <p:spPr>
          <a:xfrm>
            <a:off x="10294183" y="359014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B879074-D697-44AD-A9EF-A745E328C99F}"/>
              </a:ext>
            </a:extLst>
          </p:cNvPr>
          <p:cNvSpPr/>
          <p:nvPr/>
        </p:nvSpPr>
        <p:spPr>
          <a:xfrm>
            <a:off x="10865683" y="3590144"/>
            <a:ext cx="571500" cy="342900"/>
          </a:xfrm>
          <a:prstGeom prst="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1FD6FDC-7175-4EBC-A96D-815C096F8659}"/>
              </a:ext>
            </a:extLst>
          </p:cNvPr>
          <p:cNvCxnSpPr>
            <a:cxnSpLocks/>
          </p:cNvCxnSpPr>
          <p:nvPr/>
        </p:nvCxnSpPr>
        <p:spPr>
          <a:xfrm>
            <a:off x="8786235" y="3019291"/>
            <a:ext cx="1507948" cy="5708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49940AAB-6D82-4DEA-804D-323DA2483E59}"/>
              </a:ext>
            </a:extLst>
          </p:cNvPr>
          <p:cNvSpPr/>
          <p:nvPr/>
        </p:nvSpPr>
        <p:spPr>
          <a:xfrm>
            <a:off x="8178135" y="450609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EC0E37F-35E7-44EF-973E-FE5CF2102EF4}"/>
              </a:ext>
            </a:extLst>
          </p:cNvPr>
          <p:cNvSpPr/>
          <p:nvPr/>
        </p:nvSpPr>
        <p:spPr>
          <a:xfrm>
            <a:off x="8749635" y="450609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333F5-9ED1-4C30-98F2-6FBD57F9BA90}"/>
              </a:ext>
            </a:extLst>
          </p:cNvPr>
          <p:cNvSpPr/>
          <p:nvPr/>
        </p:nvSpPr>
        <p:spPr>
          <a:xfrm>
            <a:off x="9321135" y="450609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B19F679-61D8-4BE3-B6DE-346FA12B073C}"/>
              </a:ext>
            </a:extLst>
          </p:cNvPr>
          <p:cNvSpPr/>
          <p:nvPr/>
        </p:nvSpPr>
        <p:spPr>
          <a:xfrm>
            <a:off x="9892635" y="4506094"/>
            <a:ext cx="571500" cy="342900"/>
          </a:xfrm>
          <a:prstGeom prst="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D9DD587-103C-4CBF-B44B-5E536203CA61}"/>
              </a:ext>
            </a:extLst>
          </p:cNvPr>
          <p:cNvSpPr txBox="1"/>
          <p:nvPr/>
        </p:nvSpPr>
        <p:spPr>
          <a:xfrm>
            <a:off x="10693516" y="4397216"/>
            <a:ext cx="684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…….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F55D200-6858-400F-919E-862A65B4E0CF}"/>
              </a:ext>
            </a:extLst>
          </p:cNvPr>
          <p:cNvCxnSpPr>
            <a:cxnSpLocks/>
            <a:stCxn id="43" idx="3"/>
            <a:endCxn id="51" idx="1"/>
          </p:cNvCxnSpPr>
          <p:nvPr/>
        </p:nvCxnSpPr>
        <p:spPr>
          <a:xfrm>
            <a:off x="7573219" y="4677544"/>
            <a:ext cx="6049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35F6A76-434D-464E-847A-A6AA7C2A9AFF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8819589" y="3761594"/>
            <a:ext cx="33159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A9193A6-7B30-4954-9D67-580573C89BB8}"/>
              </a:ext>
            </a:extLst>
          </p:cNvPr>
          <p:cNvSpPr txBox="1"/>
          <p:nvPr/>
        </p:nvSpPr>
        <p:spPr>
          <a:xfrm>
            <a:off x="2173193" y="5123211"/>
            <a:ext cx="1983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6"/>
                </a:solidFill>
              </a:rPr>
              <a:t>Much better </a:t>
            </a:r>
          </a:p>
        </p:txBody>
      </p:sp>
      <p:pic>
        <p:nvPicPr>
          <p:cNvPr id="5" name="Graphic 4" descr="Smiling Face with No Fill">
            <a:extLst>
              <a:ext uri="{FF2B5EF4-FFF2-40B4-BE49-F238E27FC236}">
                <a16:creationId xmlns:a16="http://schemas.microsoft.com/office/drawing/2014/main" id="{03D3C92B-A5E9-4957-882C-1F451A061E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83152" y="5079277"/>
            <a:ext cx="457200" cy="4572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C4F7F8-090E-417A-A52F-D0E5B9702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B9188-CED8-43E2-9AA9-56BB731A974C}" type="slidenum">
              <a:rPr lang="en-US" smtClean="0"/>
              <a:t>21</a:t>
            </a:fld>
            <a:r>
              <a:rPr lang="en-US"/>
              <a:t>/41</a:t>
            </a:r>
          </a:p>
        </p:txBody>
      </p:sp>
    </p:spTree>
    <p:extLst>
      <p:ext uri="{BB962C8B-B14F-4D97-AF65-F5344CB8AC3E}">
        <p14:creationId xmlns:p14="http://schemas.microsoft.com/office/powerpoint/2010/main" val="40678446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9982E-3449-46CA-B804-6FF654EAB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/>
          <a:lstStyle/>
          <a:p>
            <a:pPr marL="0" indent="0">
              <a:buNone/>
            </a:pPr>
            <a:r>
              <a:rPr lang="en-US" b="1"/>
              <a:t>How to split a full tree node?</a:t>
            </a:r>
          </a:p>
          <a:p>
            <a:pPr marL="0" indent="0">
              <a:buNone/>
            </a:pPr>
            <a:endParaRPr lang="en-US"/>
          </a:p>
          <a:p>
            <a:pPr lvl="1"/>
            <a:r>
              <a:rPr lang="en-US"/>
              <a:t>Latch coupling</a:t>
            </a:r>
          </a:p>
          <a:p>
            <a:pPr lvl="1"/>
            <a:r>
              <a:rPr lang="en-US"/>
              <a:t>Proactive splitting</a:t>
            </a:r>
          </a:p>
          <a:p>
            <a:pPr lvl="1"/>
            <a:r>
              <a:rPr lang="en-US"/>
              <a:t>B</a:t>
            </a:r>
            <a:r>
              <a:rPr lang="en-US" baseline="30000"/>
              <a:t>link</a:t>
            </a:r>
            <a:r>
              <a:rPr lang="en-US"/>
              <a:t>-tree</a:t>
            </a:r>
          </a:p>
          <a:p>
            <a:pPr marL="0" indent="0">
              <a:buNone/>
            </a:pPr>
            <a:r>
              <a:rPr lang="en-US" b="1"/>
              <a:t>And, now we can have:</a:t>
            </a:r>
          </a:p>
          <a:p>
            <a:pPr lvl="1"/>
            <a:r>
              <a:rPr lang="en-US"/>
              <a:t>Decoupled reads and writes modes. </a:t>
            </a:r>
          </a:p>
          <a:p>
            <a:pPr marL="457200" lvl="1" indent="0">
              <a:buNone/>
            </a:pP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AD758B-39D1-47EF-914A-DAD18780C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Splitting Tree nodes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84A266-0745-4464-8496-0D985AD5D629}"/>
              </a:ext>
            </a:extLst>
          </p:cNvPr>
          <p:cNvSpPr txBox="1"/>
          <p:nvPr/>
        </p:nvSpPr>
        <p:spPr>
          <a:xfrm>
            <a:off x="11507762" y="3484185"/>
            <a:ext cx="684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…….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FCFF5DD-106B-4E0E-8306-EDC2E80A78D2}"/>
              </a:ext>
            </a:extLst>
          </p:cNvPr>
          <p:cNvSpPr/>
          <p:nvPr/>
        </p:nvSpPr>
        <p:spPr>
          <a:xfrm>
            <a:off x="6549203" y="359014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F741467-5FE9-47C9-A5C6-379FF0F597ED}"/>
              </a:ext>
            </a:extLst>
          </p:cNvPr>
          <p:cNvSpPr/>
          <p:nvPr/>
        </p:nvSpPr>
        <p:spPr>
          <a:xfrm>
            <a:off x="7120703" y="359014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3BFC407-4872-4B96-B2EF-8D4B890CB4BA}"/>
              </a:ext>
            </a:extLst>
          </p:cNvPr>
          <p:cNvSpPr/>
          <p:nvPr/>
        </p:nvSpPr>
        <p:spPr>
          <a:xfrm>
            <a:off x="7692203" y="3590144"/>
            <a:ext cx="571500" cy="342900"/>
          </a:xfrm>
          <a:prstGeom prst="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DE36B08-581C-40D8-9984-2AF39DA1BD52}"/>
              </a:ext>
            </a:extLst>
          </p:cNvPr>
          <p:cNvSpPr/>
          <p:nvPr/>
        </p:nvSpPr>
        <p:spPr>
          <a:xfrm>
            <a:off x="8263703" y="3590144"/>
            <a:ext cx="571500" cy="342900"/>
          </a:xfrm>
          <a:prstGeom prst="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C0491F4-D23E-457D-98DE-2A6DF8A1F75E}"/>
              </a:ext>
            </a:extLst>
          </p:cNvPr>
          <p:cNvSpPr/>
          <p:nvPr/>
        </p:nvSpPr>
        <p:spPr>
          <a:xfrm>
            <a:off x="7888605" y="267419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AB72D39-7C12-4236-85C3-A1A56BE3BFDC}"/>
              </a:ext>
            </a:extLst>
          </p:cNvPr>
          <p:cNvSpPr/>
          <p:nvPr/>
        </p:nvSpPr>
        <p:spPr>
          <a:xfrm>
            <a:off x="8460105" y="267419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413402B-7ACF-469A-92F9-DBD4E09ED452}"/>
              </a:ext>
            </a:extLst>
          </p:cNvPr>
          <p:cNvSpPr/>
          <p:nvPr/>
        </p:nvSpPr>
        <p:spPr>
          <a:xfrm>
            <a:off x="9031605" y="2674194"/>
            <a:ext cx="571500" cy="342900"/>
          </a:xfrm>
          <a:prstGeom prst="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87371D5-7C99-4BB0-B4C7-51511BC91D06}"/>
              </a:ext>
            </a:extLst>
          </p:cNvPr>
          <p:cNvSpPr/>
          <p:nvPr/>
        </p:nvSpPr>
        <p:spPr>
          <a:xfrm>
            <a:off x="9603105" y="2674194"/>
            <a:ext cx="571500" cy="342900"/>
          </a:xfrm>
          <a:prstGeom prst="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045E044-62F2-4283-ADF9-85889C1BF881}"/>
              </a:ext>
            </a:extLst>
          </p:cNvPr>
          <p:cNvCxnSpPr>
            <a:cxnSpLocks/>
            <a:stCxn id="35" idx="2"/>
          </p:cNvCxnSpPr>
          <p:nvPr/>
        </p:nvCxnSpPr>
        <p:spPr>
          <a:xfrm flipH="1">
            <a:off x="7692203" y="3017094"/>
            <a:ext cx="482152" cy="5730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61A1D9D0-7E01-4D48-BBC1-FDA30533405F}"/>
              </a:ext>
            </a:extLst>
          </p:cNvPr>
          <p:cNvSpPr/>
          <p:nvPr/>
        </p:nvSpPr>
        <p:spPr>
          <a:xfrm>
            <a:off x="5287219" y="450609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DE1B856-9CB7-4AD5-9092-2D6A1ABDDCB8}"/>
              </a:ext>
            </a:extLst>
          </p:cNvPr>
          <p:cNvSpPr/>
          <p:nvPr/>
        </p:nvSpPr>
        <p:spPr>
          <a:xfrm>
            <a:off x="5858719" y="450609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5E13994-C2BB-4BE4-BB73-A8D44816E262}"/>
              </a:ext>
            </a:extLst>
          </p:cNvPr>
          <p:cNvSpPr/>
          <p:nvPr/>
        </p:nvSpPr>
        <p:spPr>
          <a:xfrm>
            <a:off x="6430219" y="450609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2689B2C-016F-41C0-B918-B06B1696E4E5}"/>
              </a:ext>
            </a:extLst>
          </p:cNvPr>
          <p:cNvSpPr/>
          <p:nvPr/>
        </p:nvSpPr>
        <p:spPr>
          <a:xfrm>
            <a:off x="7001719" y="450609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CFEFA47-0B96-419F-B508-4F24A1280F4A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6430219" y="3933044"/>
            <a:ext cx="404734" cy="5730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DB36E8F6-11D8-4E1F-9F54-EDD7F07BB7DD}"/>
              </a:ext>
            </a:extLst>
          </p:cNvPr>
          <p:cNvSpPr/>
          <p:nvPr/>
        </p:nvSpPr>
        <p:spPr>
          <a:xfrm>
            <a:off x="9151183" y="359014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0916EB9-1F5E-4B60-BFED-6AC1F3061A99}"/>
              </a:ext>
            </a:extLst>
          </p:cNvPr>
          <p:cNvSpPr/>
          <p:nvPr/>
        </p:nvSpPr>
        <p:spPr>
          <a:xfrm>
            <a:off x="9722683" y="359014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C162F45-97DD-412C-BE74-44B619915C7E}"/>
              </a:ext>
            </a:extLst>
          </p:cNvPr>
          <p:cNvSpPr/>
          <p:nvPr/>
        </p:nvSpPr>
        <p:spPr>
          <a:xfrm>
            <a:off x="10294183" y="359014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B879074-D697-44AD-A9EF-A745E328C99F}"/>
              </a:ext>
            </a:extLst>
          </p:cNvPr>
          <p:cNvSpPr/>
          <p:nvPr/>
        </p:nvSpPr>
        <p:spPr>
          <a:xfrm>
            <a:off x="10865683" y="3590144"/>
            <a:ext cx="571500" cy="342900"/>
          </a:xfrm>
          <a:prstGeom prst="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1FD6FDC-7175-4EBC-A96D-815C096F8659}"/>
              </a:ext>
            </a:extLst>
          </p:cNvPr>
          <p:cNvCxnSpPr>
            <a:cxnSpLocks/>
          </p:cNvCxnSpPr>
          <p:nvPr/>
        </p:nvCxnSpPr>
        <p:spPr>
          <a:xfrm>
            <a:off x="8786235" y="3019291"/>
            <a:ext cx="1507948" cy="5708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49940AAB-6D82-4DEA-804D-323DA2483E59}"/>
              </a:ext>
            </a:extLst>
          </p:cNvPr>
          <p:cNvSpPr/>
          <p:nvPr/>
        </p:nvSpPr>
        <p:spPr>
          <a:xfrm>
            <a:off x="8178135" y="450609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EC0E37F-35E7-44EF-973E-FE5CF2102EF4}"/>
              </a:ext>
            </a:extLst>
          </p:cNvPr>
          <p:cNvSpPr/>
          <p:nvPr/>
        </p:nvSpPr>
        <p:spPr>
          <a:xfrm>
            <a:off x="8749635" y="450609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333F5-9ED1-4C30-98F2-6FBD57F9BA90}"/>
              </a:ext>
            </a:extLst>
          </p:cNvPr>
          <p:cNvSpPr/>
          <p:nvPr/>
        </p:nvSpPr>
        <p:spPr>
          <a:xfrm>
            <a:off x="9321135" y="450609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B19F679-61D8-4BE3-B6DE-346FA12B073C}"/>
              </a:ext>
            </a:extLst>
          </p:cNvPr>
          <p:cNvSpPr/>
          <p:nvPr/>
        </p:nvSpPr>
        <p:spPr>
          <a:xfrm>
            <a:off x="9892635" y="4506094"/>
            <a:ext cx="571500" cy="342900"/>
          </a:xfrm>
          <a:prstGeom prst="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D9DD587-103C-4CBF-B44B-5E536203CA61}"/>
              </a:ext>
            </a:extLst>
          </p:cNvPr>
          <p:cNvSpPr txBox="1"/>
          <p:nvPr/>
        </p:nvSpPr>
        <p:spPr>
          <a:xfrm>
            <a:off x="10693516" y="4397216"/>
            <a:ext cx="684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…….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3D7CCA7-4EEE-4D35-A8F1-CE65A665D0E4}"/>
              </a:ext>
            </a:extLst>
          </p:cNvPr>
          <p:cNvCxnSpPr>
            <a:cxnSpLocks/>
          </p:cNvCxnSpPr>
          <p:nvPr/>
        </p:nvCxnSpPr>
        <p:spPr>
          <a:xfrm>
            <a:off x="7573219" y="4677544"/>
            <a:ext cx="6049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A5D8C6F-982D-48F7-9876-033B06060395}"/>
              </a:ext>
            </a:extLst>
          </p:cNvPr>
          <p:cNvCxnSpPr>
            <a:cxnSpLocks/>
          </p:cNvCxnSpPr>
          <p:nvPr/>
        </p:nvCxnSpPr>
        <p:spPr>
          <a:xfrm>
            <a:off x="8819589" y="3761594"/>
            <a:ext cx="33159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AC83A-C421-4C69-936E-4BC276074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B9188-CED8-43E2-9AA9-56BB731A974C}" type="slidenum">
              <a:rPr lang="en-US" smtClean="0"/>
              <a:t>22</a:t>
            </a:fld>
            <a:r>
              <a:rPr lang="en-US"/>
              <a:t>/41</a:t>
            </a:r>
          </a:p>
        </p:txBody>
      </p:sp>
    </p:spTree>
    <p:extLst>
      <p:ext uri="{BB962C8B-B14F-4D97-AF65-F5344CB8AC3E}">
        <p14:creationId xmlns:p14="http://schemas.microsoft.com/office/powerpoint/2010/main" val="18545027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9982E-3449-46CA-B804-6FF654EAB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/>
              <a:t>Do we use spinlocks? </a:t>
            </a:r>
            <a:r>
              <a:rPr lang="en-US" b="1" err="1"/>
              <a:t>backoff</a:t>
            </a:r>
            <a:r>
              <a:rPr lang="en-US" b="1"/>
              <a:t> locking?</a:t>
            </a:r>
          </a:p>
          <a:p>
            <a:pPr marL="0" indent="0">
              <a:buNone/>
            </a:pPr>
            <a:endParaRPr lang="en-US"/>
          </a:p>
          <a:p>
            <a:pPr lvl="1"/>
            <a:r>
              <a:rPr lang="en-US"/>
              <a:t>We find that spinlocks reduces the amount of resident warps and reduces memory throughput.</a:t>
            </a:r>
          </a:p>
          <a:p>
            <a:pPr lvl="1"/>
            <a:r>
              <a:rPr lang="en-US" b="1" err="1"/>
              <a:t>Backoff</a:t>
            </a:r>
            <a:r>
              <a:rPr lang="en-US" b="1"/>
              <a:t>: </a:t>
            </a:r>
            <a:r>
              <a:rPr lang="en-US"/>
              <a:t>1.47x faster than spinlocks.</a:t>
            </a:r>
            <a:endParaRPr lang="en-US" b="1"/>
          </a:p>
          <a:p>
            <a:pPr lvl="1"/>
            <a:r>
              <a:rPr lang="en-US"/>
              <a:t>Adaptive </a:t>
            </a:r>
            <a:r>
              <a:rPr lang="en-US" err="1"/>
              <a:t>backoff</a:t>
            </a:r>
            <a:r>
              <a:rPr lang="en-US"/>
              <a:t> window is better.</a:t>
            </a:r>
          </a:p>
          <a:p>
            <a:pPr lvl="1"/>
            <a:endParaRPr lang="en-US"/>
          </a:p>
          <a:p>
            <a:r>
              <a:rPr lang="en-US" b="1">
                <a:solidFill>
                  <a:schemeClr val="bg1"/>
                </a:solidFill>
              </a:rPr>
              <a:t>We use restarts.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Restart an insertion from parent node (or root, if needed).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Similar to </a:t>
            </a:r>
            <a:r>
              <a:rPr lang="en-US" err="1">
                <a:solidFill>
                  <a:schemeClr val="bg1"/>
                </a:solidFill>
              </a:rPr>
              <a:t>backoff</a:t>
            </a:r>
            <a:r>
              <a:rPr lang="en-US">
                <a:solidFill>
                  <a:schemeClr val="bg1"/>
                </a:solidFill>
              </a:rPr>
              <a:t> with adaptive window.</a:t>
            </a:r>
          </a:p>
          <a:p>
            <a:pPr lvl="1"/>
            <a:r>
              <a:rPr lang="en-US" b="1">
                <a:solidFill>
                  <a:schemeClr val="bg1"/>
                </a:solidFill>
              </a:rPr>
              <a:t>Restarts:</a:t>
            </a:r>
            <a:r>
              <a:rPr lang="en-US">
                <a:solidFill>
                  <a:schemeClr val="bg1"/>
                </a:solidFill>
              </a:rPr>
              <a:t> 6.39x faster than spinlocks.</a:t>
            </a:r>
          </a:p>
          <a:p>
            <a:pPr lvl="1"/>
            <a:endParaRPr lang="en-US"/>
          </a:p>
          <a:p>
            <a:pPr marL="457200" lvl="1" indent="0">
              <a:buNone/>
            </a:pP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AD758B-39D1-47EF-914A-DAD18780C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Latching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46A1F-35EA-4D6E-ACD0-716A88BF0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B9188-CED8-43E2-9AA9-56BB731A974C}" type="slidenum">
              <a:rPr lang="en-US" smtClean="0"/>
              <a:t>23</a:t>
            </a:fld>
            <a:r>
              <a:rPr lang="en-US"/>
              <a:t>/41</a:t>
            </a:r>
          </a:p>
        </p:txBody>
      </p:sp>
    </p:spTree>
    <p:extLst>
      <p:ext uri="{BB962C8B-B14F-4D97-AF65-F5344CB8AC3E}">
        <p14:creationId xmlns:p14="http://schemas.microsoft.com/office/powerpoint/2010/main" val="9855595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9982E-3449-46CA-B804-6FF654EAB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/>
              <a:t>Do we use spinlocks? </a:t>
            </a:r>
            <a:r>
              <a:rPr lang="en-US" b="1" err="1"/>
              <a:t>backoff</a:t>
            </a:r>
            <a:r>
              <a:rPr lang="en-US" b="1"/>
              <a:t> locking?</a:t>
            </a:r>
          </a:p>
          <a:p>
            <a:pPr marL="0" indent="0">
              <a:buNone/>
            </a:pPr>
            <a:endParaRPr lang="en-US"/>
          </a:p>
          <a:p>
            <a:pPr lvl="1"/>
            <a:r>
              <a:rPr lang="en-US"/>
              <a:t>We find that spinlocks reduces the amount of resident warps and reduces memory throughput.</a:t>
            </a:r>
          </a:p>
          <a:p>
            <a:pPr lvl="1"/>
            <a:r>
              <a:rPr lang="en-US" b="1" err="1"/>
              <a:t>Backoff</a:t>
            </a:r>
            <a:r>
              <a:rPr lang="en-US" b="1"/>
              <a:t>: </a:t>
            </a:r>
            <a:r>
              <a:rPr lang="en-US"/>
              <a:t>1.47x faster than spinlocks.</a:t>
            </a:r>
            <a:endParaRPr lang="en-US" b="1"/>
          </a:p>
          <a:p>
            <a:pPr lvl="1"/>
            <a:r>
              <a:rPr lang="en-US"/>
              <a:t>Adaptive </a:t>
            </a:r>
            <a:r>
              <a:rPr lang="en-US" err="1"/>
              <a:t>backoff</a:t>
            </a:r>
            <a:r>
              <a:rPr lang="en-US"/>
              <a:t> window is better.</a:t>
            </a:r>
          </a:p>
          <a:p>
            <a:pPr lvl="1"/>
            <a:endParaRPr lang="en-US"/>
          </a:p>
          <a:p>
            <a:r>
              <a:rPr lang="en-US" b="1"/>
              <a:t>We use restarts.</a:t>
            </a:r>
          </a:p>
          <a:p>
            <a:pPr lvl="1"/>
            <a:r>
              <a:rPr lang="en-US"/>
              <a:t>Restart an insertion from parent node (or root, if needed).</a:t>
            </a:r>
          </a:p>
          <a:p>
            <a:pPr lvl="1"/>
            <a:r>
              <a:rPr lang="en-US"/>
              <a:t>Similar to </a:t>
            </a:r>
            <a:r>
              <a:rPr lang="en-US" err="1"/>
              <a:t>backoff</a:t>
            </a:r>
            <a:r>
              <a:rPr lang="en-US"/>
              <a:t> with adaptive window.</a:t>
            </a:r>
          </a:p>
          <a:p>
            <a:pPr lvl="1"/>
            <a:r>
              <a:rPr lang="en-US" b="1"/>
              <a:t>Restarts:</a:t>
            </a:r>
            <a:r>
              <a:rPr lang="en-US"/>
              <a:t> 6.39x faster than spinlocks.</a:t>
            </a:r>
          </a:p>
          <a:p>
            <a:pPr lvl="1"/>
            <a:endParaRPr lang="en-US"/>
          </a:p>
          <a:p>
            <a:pPr marL="457200" lvl="1" indent="0">
              <a:buNone/>
            </a:pP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AD758B-39D1-47EF-914A-DAD18780C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Latching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07CD7-A07E-42A8-B4D6-5FEA8FCB1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B9188-CED8-43E2-9AA9-56BB731A974C}" type="slidenum">
              <a:rPr lang="en-US" smtClean="0"/>
              <a:t>24</a:t>
            </a:fld>
            <a:r>
              <a:rPr lang="en-US"/>
              <a:t>/41</a:t>
            </a:r>
          </a:p>
        </p:txBody>
      </p:sp>
    </p:spTree>
    <p:extLst>
      <p:ext uri="{BB962C8B-B14F-4D97-AF65-F5344CB8AC3E}">
        <p14:creationId xmlns:p14="http://schemas.microsoft.com/office/powerpoint/2010/main" val="24795595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9982E-3449-46CA-B804-6FF654EAB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/>
              <a:t>Goal:</a:t>
            </a:r>
          </a:p>
          <a:p>
            <a:pPr lvl="1"/>
            <a:r>
              <a:rPr lang="en-US"/>
              <a:t>A high-performance </a:t>
            </a:r>
            <a:r>
              <a:rPr lang="en-US" i="1"/>
              <a:t>dynamic</a:t>
            </a:r>
            <a:r>
              <a:rPr lang="en-US"/>
              <a:t> GPU B-Tree that supports concurrent queries and updates.</a:t>
            </a:r>
          </a:p>
          <a:p>
            <a:pPr lvl="1"/>
            <a:endParaRPr lang="en-US"/>
          </a:p>
          <a:p>
            <a:pPr marL="0" indent="0">
              <a:buNone/>
            </a:pPr>
            <a:r>
              <a:rPr lang="en-US" b="1"/>
              <a:t>Design Decisions: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Node size (choice of B → </a:t>
            </a:r>
            <a:r>
              <a:rPr lang="en-US" b="1"/>
              <a:t>B = 15</a:t>
            </a:r>
            <a:r>
              <a:rPr lang="en-US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Warp Cooperative Work Sharing Strategy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B-Link-Tree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Decoupled Read and Write Modes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Proactive Splitting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Restarts Instead of Spinlocks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AD758B-39D1-47EF-914A-DAD18780C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GPU B-Tree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AC33DF77-49EB-475A-AE1B-657A8E037C15}"/>
              </a:ext>
            </a:extLst>
          </p:cNvPr>
          <p:cNvSpPr/>
          <p:nvPr/>
        </p:nvSpPr>
        <p:spPr>
          <a:xfrm>
            <a:off x="7749915" y="3576535"/>
            <a:ext cx="187377" cy="670810"/>
          </a:xfrm>
          <a:prstGeom prst="rightBrace">
            <a:avLst>
              <a:gd name="adj1" fmla="val 8333"/>
              <a:gd name="adj2" fmla="val 48883"/>
            </a:avLst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7F4C96-271D-4A9F-B802-24DE22485AA9}"/>
              </a:ext>
            </a:extLst>
          </p:cNvPr>
          <p:cNvSpPr txBox="1"/>
          <p:nvPr/>
        </p:nvSpPr>
        <p:spPr>
          <a:xfrm>
            <a:off x="8012241" y="3681107"/>
            <a:ext cx="314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accent6"/>
                </a:solidFill>
              </a:rPr>
              <a:t>high query throughput</a:t>
            </a:r>
            <a:endParaRPr lang="en-US" sz="240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68BEFEBA-CBA9-4AC3-8C13-5DC15BBFAA3C}"/>
              </a:ext>
            </a:extLst>
          </p:cNvPr>
          <p:cNvSpPr/>
          <p:nvPr/>
        </p:nvSpPr>
        <p:spPr>
          <a:xfrm>
            <a:off x="7749915" y="4439850"/>
            <a:ext cx="187377" cy="1289618"/>
          </a:xfrm>
          <a:prstGeom prst="rightBrace">
            <a:avLst>
              <a:gd name="adj1" fmla="val 8333"/>
              <a:gd name="adj2" fmla="val 48883"/>
            </a:avLst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7CA6E7-9CDA-4AE4-B332-495E70D4D960}"/>
              </a:ext>
            </a:extLst>
          </p:cNvPr>
          <p:cNvSpPr txBox="1"/>
          <p:nvPr/>
        </p:nvSpPr>
        <p:spPr>
          <a:xfrm>
            <a:off x="8012240" y="4853826"/>
            <a:ext cx="3341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accent5"/>
                </a:solidFill>
              </a:rPr>
              <a:t>high update throughput</a:t>
            </a:r>
            <a:endParaRPr lang="en-US" sz="2400">
              <a:solidFill>
                <a:schemeClr val="accent5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187FB6-BCD9-42BC-9BEE-54A30189669D}"/>
              </a:ext>
            </a:extLst>
          </p:cNvPr>
          <p:cNvSpPr/>
          <p:nvPr/>
        </p:nvSpPr>
        <p:spPr>
          <a:xfrm>
            <a:off x="7531407" y="5770697"/>
            <a:ext cx="43032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chemeClr val="accent5"/>
                </a:solidFill>
              </a:rPr>
              <a:t>Overall three orders of magnitude faster than the baseline (182.9 vs. 0.166 </a:t>
            </a:r>
            <a:r>
              <a:rPr lang="en-US" b="1" err="1">
                <a:solidFill>
                  <a:schemeClr val="accent5"/>
                </a:solidFill>
              </a:rPr>
              <a:t>MKey</a:t>
            </a:r>
            <a:r>
              <a:rPr lang="en-US" b="1">
                <a:solidFill>
                  <a:schemeClr val="accent5"/>
                </a:solidFill>
              </a:rPr>
              <a:t>/s)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261193-527A-4D95-A568-239618E21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B9188-CED8-43E2-9AA9-56BB731A974C}" type="slidenum">
              <a:rPr lang="en-US" smtClean="0"/>
              <a:t>25</a:t>
            </a:fld>
            <a:r>
              <a:rPr lang="en-US"/>
              <a:t>/41</a:t>
            </a:r>
          </a:p>
        </p:txBody>
      </p:sp>
    </p:spTree>
    <p:extLst>
      <p:ext uri="{BB962C8B-B14F-4D97-AF65-F5344CB8AC3E}">
        <p14:creationId xmlns:p14="http://schemas.microsoft.com/office/powerpoint/2010/main" val="16729663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AD5C0-783B-49C7-B6B8-976AFF63D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B2CE2-3F8B-44E7-A126-B4D646868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B-Tree operations:</a:t>
            </a:r>
          </a:p>
          <a:p>
            <a:pPr lvl="1"/>
            <a:r>
              <a:rPr lang="en-US"/>
              <a:t>Queries: Point, range, successor.</a:t>
            </a:r>
          </a:p>
          <a:p>
            <a:pPr lvl="1"/>
            <a:r>
              <a:rPr lang="en-US"/>
              <a:t>Updates: insertion, deletion.</a:t>
            </a:r>
          </a:p>
          <a:p>
            <a:pPr lvl="1"/>
            <a:r>
              <a:rPr lang="en-US"/>
              <a:t>Bulk-build.</a:t>
            </a:r>
          </a:p>
          <a:p>
            <a:pPr lvl="1"/>
            <a:endParaRPr lang="en-US" b="1"/>
          </a:p>
          <a:p>
            <a:r>
              <a:rPr lang="en-US" b="1"/>
              <a:t>We compare our results to:</a:t>
            </a:r>
          </a:p>
          <a:p>
            <a:pPr lvl="1"/>
            <a:r>
              <a:rPr lang="en-US"/>
              <a:t>GPU LSM [</a:t>
            </a:r>
            <a:r>
              <a:rPr lang="en-US" i="1" err="1"/>
              <a:t>Ashkiani</a:t>
            </a:r>
            <a:r>
              <a:rPr lang="en-US" i="1"/>
              <a:t> et al</a:t>
            </a:r>
            <a:r>
              <a:rPr lang="en-US"/>
              <a:t>., </a:t>
            </a:r>
            <a:r>
              <a:rPr lang="en-US" i="1"/>
              <a:t>IPDPS18</a:t>
            </a:r>
            <a:r>
              <a:rPr lang="en-US"/>
              <a:t>].</a:t>
            </a:r>
          </a:p>
          <a:p>
            <a:pPr lvl="1"/>
            <a:r>
              <a:rPr lang="en-US"/>
              <a:t>GPU SA.</a:t>
            </a:r>
          </a:p>
          <a:p>
            <a:r>
              <a:rPr lang="en-US" b="1"/>
              <a:t>We use NVIDIA TITAN V (Volta) GPU.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790A81-C5AE-4384-A6AE-373CA95E6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B9188-CED8-43E2-9AA9-56BB731A974C}" type="slidenum">
              <a:rPr lang="en-US" smtClean="0"/>
              <a:t>26</a:t>
            </a:fld>
            <a:r>
              <a:rPr lang="en-US"/>
              <a:t>/41</a:t>
            </a:r>
          </a:p>
        </p:txBody>
      </p:sp>
    </p:spTree>
    <p:extLst>
      <p:ext uri="{BB962C8B-B14F-4D97-AF65-F5344CB8AC3E}">
        <p14:creationId xmlns:p14="http://schemas.microsoft.com/office/powerpoint/2010/main" val="10845812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4D4480B-7422-4329-B7B1-7FD385D6326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5389" y="1006475"/>
            <a:ext cx="5486400" cy="5486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F6D43D-92DC-4818-A765-708F923B98E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5389" y="1013320"/>
            <a:ext cx="5486400" cy="54864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4C4A02-E5BB-4E62-92FE-06759702A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>
            <a:normAutofit fontScale="90000"/>
          </a:bodyPr>
          <a:lstStyle/>
          <a:p>
            <a:r>
              <a:rPr lang="en-US"/>
              <a:t>Bulk rebuild or incremental insertion?</a:t>
            </a:r>
            <a:br>
              <a:rPr lang="en-US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35E99-937B-43AB-A9C7-E9B30C9CB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6607"/>
            <a:ext cx="10515600" cy="4704298"/>
          </a:xfrm>
        </p:spPr>
        <p:txBody>
          <a:bodyPr/>
          <a:lstStyle/>
          <a:p>
            <a:pPr marL="0" indent="0">
              <a:buNone/>
            </a:pPr>
            <a:endParaRPr lang="en-US" b="1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endParaRPr lang="en-US" b="1"/>
          </a:p>
          <a:p>
            <a:pPr marL="914400" lvl="2" indent="0">
              <a:buNone/>
            </a:pPr>
            <a:endParaRPr lang="en-US"/>
          </a:p>
          <a:p>
            <a:pPr lvl="1"/>
            <a:endParaRPr lang="en-US"/>
          </a:p>
          <a:p>
            <a:pPr marL="0" indent="0">
              <a:buNone/>
            </a:pPr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52F24F3-3C68-48E5-A017-D9D1B99F9927}"/>
              </a:ext>
            </a:extLst>
          </p:cNvPr>
          <p:cNvCxnSpPr>
            <a:cxnSpLocks/>
          </p:cNvCxnSpPr>
          <p:nvPr/>
        </p:nvCxnSpPr>
        <p:spPr>
          <a:xfrm flipV="1">
            <a:off x="7731885" y="1006475"/>
            <a:ext cx="1433015" cy="1154553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EDDAF99-B597-4A03-BE94-EBA87C9C0DAD}"/>
              </a:ext>
            </a:extLst>
          </p:cNvPr>
          <p:cNvSpPr txBox="1"/>
          <p:nvPr/>
        </p:nvSpPr>
        <p:spPr>
          <a:xfrm rot="19224166">
            <a:off x="7002412" y="1536790"/>
            <a:ext cx="33517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>
                <a:solidFill>
                  <a:schemeClr val="accent6"/>
                </a:solidFill>
              </a:rPr>
              <a:t>Incremental insertion</a:t>
            </a:r>
          </a:p>
          <a:p>
            <a:pPr algn="ctr"/>
            <a:r>
              <a:rPr lang="en-US" sz="2200" b="1">
                <a:solidFill>
                  <a:schemeClr val="accent6"/>
                </a:solidFill>
              </a:rPr>
              <a:t> is better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997B31-96DA-4324-B1C4-3E71A28DDF8D}"/>
              </a:ext>
            </a:extLst>
          </p:cNvPr>
          <p:cNvSpPr txBox="1"/>
          <p:nvPr/>
        </p:nvSpPr>
        <p:spPr>
          <a:xfrm rot="19224166">
            <a:off x="6725216" y="1051888"/>
            <a:ext cx="27385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>
                <a:solidFill>
                  <a:schemeClr val="accent1"/>
                </a:solidFill>
              </a:rPr>
              <a:t>Bulk rebuild </a:t>
            </a:r>
          </a:p>
          <a:p>
            <a:pPr algn="ctr"/>
            <a:r>
              <a:rPr lang="en-US" sz="2200" b="1">
                <a:solidFill>
                  <a:schemeClr val="accent1"/>
                </a:solidFill>
              </a:rPr>
              <a:t>is better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4ADF449-638F-4280-9EB3-6BD489CAC855}"/>
              </a:ext>
            </a:extLst>
          </p:cNvPr>
          <p:cNvCxnSpPr>
            <a:cxnSpLocks/>
          </p:cNvCxnSpPr>
          <p:nvPr/>
        </p:nvCxnSpPr>
        <p:spPr>
          <a:xfrm>
            <a:off x="2443895" y="4998207"/>
            <a:ext cx="1035309" cy="312599"/>
          </a:xfrm>
          <a:prstGeom prst="straightConnector1">
            <a:avLst/>
          </a:prstGeom>
          <a:ln w="412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4C31FAAA-2FB6-48FB-93E1-39E6BD95CFC9}"/>
              </a:ext>
            </a:extLst>
          </p:cNvPr>
          <p:cNvSpPr/>
          <p:nvPr/>
        </p:nvSpPr>
        <p:spPr>
          <a:xfrm>
            <a:off x="3479204" y="5221217"/>
            <a:ext cx="247338" cy="258308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D7D01A-6E9B-40B9-A710-45AE2AA7CE13}"/>
              </a:ext>
            </a:extLst>
          </p:cNvPr>
          <p:cNvSpPr txBox="1"/>
          <p:nvPr/>
        </p:nvSpPr>
        <p:spPr>
          <a:xfrm>
            <a:off x="1042374" y="4704540"/>
            <a:ext cx="41665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>
                <a:solidFill>
                  <a:schemeClr val="accent6"/>
                </a:solidFill>
              </a:rPr>
              <a:t>3.15MKey</a:t>
            </a:r>
            <a:endParaRPr lang="en-US" sz="2200" b="1" baseline="30000">
              <a:solidFill>
                <a:schemeClr val="accent6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501E9-8159-4E0D-9072-55201869D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B9188-CED8-43E2-9AA9-56BB731A974C}" type="slidenum">
              <a:rPr lang="en-US" smtClean="0"/>
              <a:t>27</a:t>
            </a:fld>
            <a:r>
              <a:rPr lang="en-US"/>
              <a:t>/41</a:t>
            </a:r>
          </a:p>
        </p:txBody>
      </p:sp>
    </p:spTree>
    <p:extLst>
      <p:ext uri="{BB962C8B-B14F-4D97-AF65-F5344CB8AC3E}">
        <p14:creationId xmlns:p14="http://schemas.microsoft.com/office/powerpoint/2010/main" val="9104784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5120E3E-1745-47E4-AEC8-0553FFA8B44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5389" y="1020165"/>
            <a:ext cx="5486400" cy="5486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4C4A02-E5BB-4E62-92FE-06759702A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>
            <a:normAutofit fontScale="90000"/>
          </a:bodyPr>
          <a:lstStyle/>
          <a:p>
            <a:r>
              <a:rPr lang="en-US"/>
              <a:t>Bulk rebuild or incremental insertion?</a:t>
            </a:r>
            <a:br>
              <a:rPr lang="en-US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35E99-937B-43AB-A9C7-E9B30C9CB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6607"/>
            <a:ext cx="10515600" cy="4704298"/>
          </a:xfrm>
        </p:spPr>
        <p:txBody>
          <a:bodyPr/>
          <a:lstStyle/>
          <a:p>
            <a:pPr marL="0" indent="0">
              <a:buNone/>
            </a:pPr>
            <a:endParaRPr lang="en-US" b="1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endParaRPr lang="en-US" b="1"/>
          </a:p>
          <a:p>
            <a:pPr marL="914400" lvl="2" indent="0">
              <a:buNone/>
            </a:pPr>
            <a:endParaRPr lang="en-US"/>
          </a:p>
          <a:p>
            <a:pPr lvl="1"/>
            <a:endParaRPr lang="en-US"/>
          </a:p>
          <a:p>
            <a:pPr marL="0" indent="0">
              <a:buNone/>
            </a:pPr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52F24F3-3C68-48E5-A017-D9D1B99F9927}"/>
              </a:ext>
            </a:extLst>
          </p:cNvPr>
          <p:cNvCxnSpPr>
            <a:cxnSpLocks/>
          </p:cNvCxnSpPr>
          <p:nvPr/>
        </p:nvCxnSpPr>
        <p:spPr>
          <a:xfrm flipV="1">
            <a:off x="7731885" y="1006475"/>
            <a:ext cx="1433015" cy="1154553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EDDAF99-B597-4A03-BE94-EBA87C9C0DAD}"/>
              </a:ext>
            </a:extLst>
          </p:cNvPr>
          <p:cNvSpPr txBox="1"/>
          <p:nvPr/>
        </p:nvSpPr>
        <p:spPr>
          <a:xfrm rot="19224166">
            <a:off x="7002412" y="1536790"/>
            <a:ext cx="33517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>
                <a:solidFill>
                  <a:schemeClr val="accent6"/>
                </a:solidFill>
              </a:rPr>
              <a:t>Incremental insertion</a:t>
            </a:r>
          </a:p>
          <a:p>
            <a:pPr algn="ctr"/>
            <a:r>
              <a:rPr lang="en-US" sz="2200" b="1">
                <a:solidFill>
                  <a:schemeClr val="accent6"/>
                </a:solidFill>
              </a:rPr>
              <a:t> is better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997B31-96DA-4324-B1C4-3E71A28DDF8D}"/>
              </a:ext>
            </a:extLst>
          </p:cNvPr>
          <p:cNvSpPr txBox="1"/>
          <p:nvPr/>
        </p:nvSpPr>
        <p:spPr>
          <a:xfrm rot="19224166">
            <a:off x="6725216" y="1051888"/>
            <a:ext cx="27385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>
                <a:solidFill>
                  <a:schemeClr val="accent1"/>
                </a:solidFill>
              </a:rPr>
              <a:t>Bulk rebuild </a:t>
            </a:r>
          </a:p>
          <a:p>
            <a:pPr algn="ctr"/>
            <a:r>
              <a:rPr lang="en-US" sz="2200" b="1">
                <a:solidFill>
                  <a:schemeClr val="accent1"/>
                </a:solidFill>
              </a:rPr>
              <a:t>is better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1BF389-5F63-47C1-A137-1276651D3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B9188-CED8-43E2-9AA9-56BB731A974C}" type="slidenum">
              <a:rPr lang="en-US" smtClean="0"/>
              <a:t>28</a:t>
            </a:fld>
            <a:r>
              <a:rPr lang="en-US"/>
              <a:t>/41</a:t>
            </a:r>
          </a:p>
        </p:txBody>
      </p:sp>
    </p:spTree>
    <p:extLst>
      <p:ext uri="{BB962C8B-B14F-4D97-AF65-F5344CB8AC3E}">
        <p14:creationId xmlns:p14="http://schemas.microsoft.com/office/powerpoint/2010/main" val="19930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5E8EF5-2C58-4F9B-99FC-89ED9038582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5389" y="1023464"/>
            <a:ext cx="5486400" cy="5486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4C4A02-E5BB-4E62-92FE-06759702A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>
            <a:normAutofit fontScale="90000"/>
          </a:bodyPr>
          <a:lstStyle/>
          <a:p>
            <a:r>
              <a:rPr lang="en-US"/>
              <a:t>Bulk rebuild or incremental insertion?</a:t>
            </a:r>
            <a:br>
              <a:rPr lang="en-US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35E99-937B-43AB-A9C7-E9B30C9CB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6607"/>
            <a:ext cx="10515600" cy="4704298"/>
          </a:xfrm>
        </p:spPr>
        <p:txBody>
          <a:bodyPr/>
          <a:lstStyle/>
          <a:p>
            <a:pPr marL="0" indent="0">
              <a:buNone/>
            </a:pPr>
            <a:endParaRPr lang="en-US" b="1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endParaRPr lang="en-US" b="1"/>
          </a:p>
          <a:p>
            <a:pPr marL="914400" lvl="2" indent="0">
              <a:buNone/>
            </a:pPr>
            <a:endParaRPr lang="en-US"/>
          </a:p>
          <a:p>
            <a:pPr lvl="1"/>
            <a:endParaRPr lang="en-US"/>
          </a:p>
          <a:p>
            <a:pPr marL="0" indent="0">
              <a:buNone/>
            </a:pPr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52F24F3-3C68-48E5-A017-D9D1B99F9927}"/>
              </a:ext>
            </a:extLst>
          </p:cNvPr>
          <p:cNvCxnSpPr>
            <a:cxnSpLocks/>
          </p:cNvCxnSpPr>
          <p:nvPr/>
        </p:nvCxnSpPr>
        <p:spPr>
          <a:xfrm flipV="1">
            <a:off x="7731885" y="1006475"/>
            <a:ext cx="1433015" cy="1154553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EDDAF99-B597-4A03-BE94-EBA87C9C0DAD}"/>
              </a:ext>
            </a:extLst>
          </p:cNvPr>
          <p:cNvSpPr txBox="1"/>
          <p:nvPr/>
        </p:nvSpPr>
        <p:spPr>
          <a:xfrm rot="19224166">
            <a:off x="7002412" y="1536790"/>
            <a:ext cx="33517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>
                <a:solidFill>
                  <a:schemeClr val="accent6"/>
                </a:solidFill>
              </a:rPr>
              <a:t>Incremental insertion</a:t>
            </a:r>
          </a:p>
          <a:p>
            <a:pPr algn="ctr"/>
            <a:r>
              <a:rPr lang="en-US" sz="2200" b="1">
                <a:solidFill>
                  <a:schemeClr val="accent6"/>
                </a:solidFill>
              </a:rPr>
              <a:t> is better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997B31-96DA-4324-B1C4-3E71A28DDF8D}"/>
              </a:ext>
            </a:extLst>
          </p:cNvPr>
          <p:cNvSpPr txBox="1"/>
          <p:nvPr/>
        </p:nvSpPr>
        <p:spPr>
          <a:xfrm rot="19224166">
            <a:off x="6725216" y="1051888"/>
            <a:ext cx="27385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>
                <a:solidFill>
                  <a:schemeClr val="accent1"/>
                </a:solidFill>
              </a:rPr>
              <a:t>Bulk rebuild </a:t>
            </a:r>
          </a:p>
          <a:p>
            <a:pPr algn="ctr"/>
            <a:r>
              <a:rPr lang="en-US" sz="2200" b="1">
                <a:solidFill>
                  <a:schemeClr val="accent1"/>
                </a:solidFill>
              </a:rPr>
              <a:t>is better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9C7E6-BBE1-4C24-9E52-A4DF2ECB0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B9188-CED8-43E2-9AA9-56BB731A974C}" type="slidenum">
              <a:rPr lang="en-US" smtClean="0"/>
              <a:t>29</a:t>
            </a:fld>
            <a:r>
              <a:rPr lang="en-US"/>
              <a:t>/41</a:t>
            </a:r>
          </a:p>
        </p:txBody>
      </p:sp>
    </p:spTree>
    <p:extLst>
      <p:ext uri="{BB962C8B-B14F-4D97-AF65-F5344CB8AC3E}">
        <p14:creationId xmlns:p14="http://schemas.microsoft.com/office/powerpoint/2010/main" val="3693698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0F8A0342-8EC2-4CF2-B902-514C00C90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B67330D-6461-491F-A25D-6CF0350DD8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9146118"/>
              </p:ext>
            </p:extLst>
          </p:nvPr>
        </p:nvGraphicFramePr>
        <p:xfrm>
          <a:off x="838200" y="1466903"/>
          <a:ext cx="10515600" cy="43574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6F1FF5-EC13-443D-A527-2C54835DE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B9188-CED8-43E2-9AA9-56BB731A974C}" type="slidenum">
              <a:rPr lang="en-US" smtClean="0"/>
              <a:pPr/>
              <a:t>3</a:t>
            </a:fld>
            <a:r>
              <a:rPr lang="en-US"/>
              <a:t>/41</a:t>
            </a:r>
          </a:p>
        </p:txBody>
      </p:sp>
    </p:spTree>
    <p:extLst>
      <p:ext uri="{BB962C8B-B14F-4D97-AF65-F5344CB8AC3E}">
        <p14:creationId xmlns:p14="http://schemas.microsoft.com/office/powerpoint/2010/main" val="1057128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4D4480B-7422-4329-B7B1-7FD385D6326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5389" y="1016866"/>
            <a:ext cx="5486400" cy="5486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4C4A02-E5BB-4E62-92FE-06759702A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>
            <a:normAutofit fontScale="90000"/>
          </a:bodyPr>
          <a:lstStyle/>
          <a:p>
            <a:r>
              <a:rPr lang="en-US"/>
              <a:t>Bulk rebuild or incremental insertion?</a:t>
            </a:r>
            <a:br>
              <a:rPr lang="en-US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35E99-937B-43AB-A9C7-E9B30C9CB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6607"/>
            <a:ext cx="10515600" cy="4704298"/>
          </a:xfrm>
        </p:spPr>
        <p:txBody>
          <a:bodyPr/>
          <a:lstStyle/>
          <a:p>
            <a:pPr marL="0" indent="0">
              <a:buNone/>
            </a:pPr>
            <a:endParaRPr lang="en-US" b="1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endParaRPr lang="en-US" b="1"/>
          </a:p>
          <a:p>
            <a:pPr marL="914400" lvl="2" indent="0">
              <a:buNone/>
            </a:pPr>
            <a:endParaRPr lang="en-US"/>
          </a:p>
          <a:p>
            <a:pPr lvl="1"/>
            <a:endParaRPr lang="en-US"/>
          </a:p>
          <a:p>
            <a:pPr marL="0" indent="0">
              <a:buNone/>
            </a:pPr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52F24F3-3C68-48E5-A017-D9D1B99F9927}"/>
              </a:ext>
            </a:extLst>
          </p:cNvPr>
          <p:cNvCxnSpPr>
            <a:cxnSpLocks/>
          </p:cNvCxnSpPr>
          <p:nvPr/>
        </p:nvCxnSpPr>
        <p:spPr>
          <a:xfrm flipV="1">
            <a:off x="7731885" y="1006475"/>
            <a:ext cx="1433015" cy="1154553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EDDAF99-B597-4A03-BE94-EBA87C9C0DAD}"/>
              </a:ext>
            </a:extLst>
          </p:cNvPr>
          <p:cNvSpPr txBox="1"/>
          <p:nvPr/>
        </p:nvSpPr>
        <p:spPr>
          <a:xfrm rot="19224166">
            <a:off x="7002412" y="1536790"/>
            <a:ext cx="33517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>
                <a:solidFill>
                  <a:schemeClr val="accent6"/>
                </a:solidFill>
              </a:rPr>
              <a:t>Incremental insertion</a:t>
            </a:r>
          </a:p>
          <a:p>
            <a:pPr algn="ctr"/>
            <a:r>
              <a:rPr lang="en-US" sz="2200" b="1">
                <a:solidFill>
                  <a:schemeClr val="accent6"/>
                </a:solidFill>
              </a:rPr>
              <a:t> is better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997B31-96DA-4324-B1C4-3E71A28DDF8D}"/>
              </a:ext>
            </a:extLst>
          </p:cNvPr>
          <p:cNvSpPr txBox="1"/>
          <p:nvPr/>
        </p:nvSpPr>
        <p:spPr>
          <a:xfrm rot="19224166">
            <a:off x="6725216" y="1051888"/>
            <a:ext cx="27385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>
                <a:solidFill>
                  <a:schemeClr val="accent1"/>
                </a:solidFill>
              </a:rPr>
              <a:t>Bulk rebuild </a:t>
            </a:r>
          </a:p>
          <a:p>
            <a:pPr algn="ctr"/>
            <a:r>
              <a:rPr lang="en-US" sz="2200" b="1">
                <a:solidFill>
                  <a:schemeClr val="accent1"/>
                </a:solidFill>
              </a:rPr>
              <a:t>is better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9C4D66-C844-4053-AA31-274527D35E51}"/>
              </a:ext>
            </a:extLst>
          </p:cNvPr>
          <p:cNvSpPr/>
          <p:nvPr/>
        </p:nvSpPr>
        <p:spPr>
          <a:xfrm>
            <a:off x="7833008" y="4004027"/>
            <a:ext cx="41223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b="1"/>
              <a:t>*Bulk build throughput: 3124.32 </a:t>
            </a:r>
            <a:r>
              <a:rPr lang="en-US" b="1" err="1"/>
              <a:t>MKey</a:t>
            </a:r>
            <a:r>
              <a:rPr lang="en-US" b="1"/>
              <a:t>/s.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35BCEE-4A6A-48AB-B2C7-7A276C703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B9188-CED8-43E2-9AA9-56BB731A974C}" type="slidenum">
              <a:rPr lang="en-US" smtClean="0"/>
              <a:t>30</a:t>
            </a:fld>
            <a:r>
              <a:rPr lang="en-US"/>
              <a:t>/41</a:t>
            </a:r>
          </a:p>
        </p:txBody>
      </p:sp>
    </p:spTree>
    <p:extLst>
      <p:ext uri="{BB962C8B-B14F-4D97-AF65-F5344CB8AC3E}">
        <p14:creationId xmlns:p14="http://schemas.microsoft.com/office/powerpoint/2010/main" val="1060058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C4A02-E5BB-4E62-92FE-06759702A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Batch size effect on insertion throughput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35E99-937B-43AB-A9C7-E9B30C9CB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B503AF-6D28-4BDA-B84B-E465A6D67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704" y="1987359"/>
            <a:ext cx="6686176" cy="364451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0C3A108-1D8D-4822-938C-9E058012D2AE}"/>
              </a:ext>
            </a:extLst>
          </p:cNvPr>
          <p:cNvSpPr/>
          <p:nvPr/>
        </p:nvSpPr>
        <p:spPr>
          <a:xfrm>
            <a:off x="5866455" y="2545938"/>
            <a:ext cx="3703572" cy="540161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EF035C-85E0-4679-A870-CDB6FB1E441F}"/>
              </a:ext>
            </a:extLst>
          </p:cNvPr>
          <p:cNvSpPr txBox="1"/>
          <p:nvPr/>
        </p:nvSpPr>
        <p:spPr>
          <a:xfrm>
            <a:off x="1120120" y="2836884"/>
            <a:ext cx="34961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>
                <a:solidFill>
                  <a:schemeClr val="accent6"/>
                </a:solidFill>
              </a:rPr>
              <a:t>B-Tree is faster than LSM for smaller batches (&lt;= 2</a:t>
            </a:r>
            <a:r>
              <a:rPr lang="en-US" sz="2200" b="1" baseline="30000">
                <a:solidFill>
                  <a:schemeClr val="accent6"/>
                </a:solidFill>
              </a:rPr>
              <a:t>17</a:t>
            </a:r>
            <a:r>
              <a:rPr lang="en-US" sz="2200" b="1">
                <a:solidFill>
                  <a:schemeClr val="accent6"/>
                </a:solidFill>
              </a:rPr>
              <a:t>). Why?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7D197-D765-4FBF-AB0A-3DA6228AF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B9188-CED8-43E2-9AA9-56BB731A974C}" type="slidenum">
              <a:rPr lang="en-US" smtClean="0"/>
              <a:t>31</a:t>
            </a:fld>
            <a:r>
              <a:rPr lang="en-US"/>
              <a:t>/41</a:t>
            </a:r>
          </a:p>
        </p:txBody>
      </p:sp>
    </p:spTree>
    <p:extLst>
      <p:ext uri="{BB962C8B-B14F-4D97-AF65-F5344CB8AC3E}">
        <p14:creationId xmlns:p14="http://schemas.microsoft.com/office/powerpoint/2010/main" val="32811786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EC3E88D-44B0-4F04-A232-CD5F7ACE2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985" y="1655727"/>
            <a:ext cx="4256271" cy="4704299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FB14A13-FC28-4FC1-9B29-1C17C46CAF2E}"/>
              </a:ext>
            </a:extLst>
          </p:cNvPr>
          <p:cNvCxnSpPr>
            <a:cxnSpLocks/>
          </p:cNvCxnSpPr>
          <p:nvPr/>
        </p:nvCxnSpPr>
        <p:spPr>
          <a:xfrm flipH="1">
            <a:off x="5950751" y="3907748"/>
            <a:ext cx="309433" cy="390032"/>
          </a:xfrm>
          <a:prstGeom prst="straightConnector1">
            <a:avLst/>
          </a:prstGeom>
          <a:ln w="412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B25F396-B812-4D36-AAAB-954DE79BDDA4}"/>
              </a:ext>
            </a:extLst>
          </p:cNvPr>
          <p:cNvSpPr txBox="1"/>
          <p:nvPr/>
        </p:nvSpPr>
        <p:spPr>
          <a:xfrm>
            <a:off x="5376472" y="2716818"/>
            <a:ext cx="41665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>
                <a:solidFill>
                  <a:schemeClr val="accent6"/>
                </a:solidFill>
              </a:rPr>
              <a:t>Tree height changes from 7 to 8. Same throughput up to 15</a:t>
            </a:r>
            <a:r>
              <a:rPr lang="en-US" sz="2200" b="1" baseline="30000">
                <a:solidFill>
                  <a:schemeClr val="accent6"/>
                </a:solidFill>
              </a:rPr>
              <a:t>8</a:t>
            </a:r>
            <a:r>
              <a:rPr lang="en-US" sz="2200" b="1">
                <a:solidFill>
                  <a:schemeClr val="accent6"/>
                </a:solidFill>
              </a:rPr>
              <a:t>x15 ≈ 38B Keys.</a:t>
            </a:r>
            <a:endParaRPr lang="en-US" sz="2200" b="1" baseline="30000">
              <a:solidFill>
                <a:schemeClr val="accent6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0EFE067-A53B-4D22-A450-BB147F85730F}"/>
              </a:ext>
            </a:extLst>
          </p:cNvPr>
          <p:cNvSpPr/>
          <p:nvPr/>
        </p:nvSpPr>
        <p:spPr>
          <a:xfrm>
            <a:off x="5697431" y="4321622"/>
            <a:ext cx="247338" cy="258308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C4A02-E5BB-4E62-92FE-06759702A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Queries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35E99-937B-43AB-A9C7-E9B30C9CB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/>
          <a:lstStyle/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b="1"/>
              <a:t>Point Query:</a:t>
            </a:r>
          </a:p>
          <a:p>
            <a:pPr lvl="1"/>
            <a:r>
              <a:rPr lang="en-US"/>
              <a:t>6.44x faster than LSM.</a:t>
            </a:r>
          </a:p>
          <a:p>
            <a:pPr lvl="1"/>
            <a:r>
              <a:rPr lang="en-US"/>
              <a:t>3x faster than SA.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54BE5D-C3AA-4BD7-BAEA-164B44E2194C}"/>
              </a:ext>
            </a:extLst>
          </p:cNvPr>
          <p:cNvSpPr/>
          <p:nvPr/>
        </p:nvSpPr>
        <p:spPr>
          <a:xfrm>
            <a:off x="7356764" y="1839191"/>
            <a:ext cx="1262892" cy="8776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D867A2-3431-43B8-8387-C15FC616D87F}"/>
              </a:ext>
            </a:extLst>
          </p:cNvPr>
          <p:cNvSpPr/>
          <p:nvPr/>
        </p:nvSpPr>
        <p:spPr>
          <a:xfrm>
            <a:off x="11065753" y="1344588"/>
            <a:ext cx="657041" cy="622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9DBF9D-733F-4DC7-B6EF-03D8B36A7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B9188-CED8-43E2-9AA9-56BB731A974C}" type="slidenum">
              <a:rPr lang="en-US" smtClean="0"/>
              <a:t>32</a:t>
            </a:fld>
            <a:r>
              <a:rPr lang="en-US"/>
              <a:t>/41</a:t>
            </a:r>
          </a:p>
        </p:txBody>
      </p:sp>
    </p:spTree>
    <p:extLst>
      <p:ext uri="{BB962C8B-B14F-4D97-AF65-F5344CB8AC3E}">
        <p14:creationId xmlns:p14="http://schemas.microsoft.com/office/powerpoint/2010/main" val="20171020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EC3E88D-44B0-4F04-A232-CD5F7ACE2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985" y="1655727"/>
            <a:ext cx="4256271" cy="4704299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FB14A13-FC28-4FC1-9B29-1C17C46CAF2E}"/>
              </a:ext>
            </a:extLst>
          </p:cNvPr>
          <p:cNvCxnSpPr>
            <a:cxnSpLocks/>
          </p:cNvCxnSpPr>
          <p:nvPr/>
        </p:nvCxnSpPr>
        <p:spPr>
          <a:xfrm flipH="1">
            <a:off x="5950751" y="3907748"/>
            <a:ext cx="309433" cy="390032"/>
          </a:xfrm>
          <a:prstGeom prst="straightConnector1">
            <a:avLst/>
          </a:prstGeom>
          <a:ln w="412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B25F396-B812-4D36-AAAB-954DE79BDDA4}"/>
              </a:ext>
            </a:extLst>
          </p:cNvPr>
          <p:cNvSpPr txBox="1"/>
          <p:nvPr/>
        </p:nvSpPr>
        <p:spPr>
          <a:xfrm>
            <a:off x="5376472" y="2716818"/>
            <a:ext cx="41665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>
                <a:solidFill>
                  <a:schemeClr val="accent6"/>
                </a:solidFill>
              </a:rPr>
              <a:t>Tree height changes from 7 to 8. Same throughput up to 15</a:t>
            </a:r>
            <a:r>
              <a:rPr lang="en-US" sz="2200" b="1" baseline="30000">
                <a:solidFill>
                  <a:schemeClr val="accent6"/>
                </a:solidFill>
              </a:rPr>
              <a:t>8</a:t>
            </a:r>
            <a:r>
              <a:rPr lang="en-US" sz="2200" b="1">
                <a:solidFill>
                  <a:schemeClr val="accent6"/>
                </a:solidFill>
              </a:rPr>
              <a:t>x15 ≈ 38B Keys.</a:t>
            </a:r>
            <a:endParaRPr lang="en-US" sz="2200" b="1" baseline="30000">
              <a:solidFill>
                <a:schemeClr val="accent6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0EFE067-A53B-4D22-A450-BB147F85730F}"/>
              </a:ext>
            </a:extLst>
          </p:cNvPr>
          <p:cNvSpPr/>
          <p:nvPr/>
        </p:nvSpPr>
        <p:spPr>
          <a:xfrm>
            <a:off x="5697431" y="4321622"/>
            <a:ext cx="247338" cy="258308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C4A02-E5BB-4E62-92FE-06759702A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Queries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35E99-937B-43AB-A9C7-E9B30C9CB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/>
          <a:lstStyle/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b="1"/>
              <a:t>Point Query:</a:t>
            </a:r>
          </a:p>
          <a:p>
            <a:pPr lvl="1"/>
            <a:r>
              <a:rPr lang="en-US"/>
              <a:t>6.44x faster than LSM.</a:t>
            </a:r>
          </a:p>
          <a:p>
            <a:pPr lvl="1"/>
            <a:r>
              <a:rPr lang="en-US"/>
              <a:t>3x faster than SA.</a:t>
            </a:r>
          </a:p>
          <a:p>
            <a:pPr lvl="1"/>
            <a:endParaRPr lang="en-US"/>
          </a:p>
          <a:p>
            <a:pPr marL="0" indent="0">
              <a:buNone/>
            </a:pPr>
            <a:r>
              <a:rPr lang="en-US" b="1"/>
              <a:t>Range Query:</a:t>
            </a:r>
          </a:p>
          <a:p>
            <a:pPr lvl="1"/>
            <a:r>
              <a:rPr lang="en-US"/>
              <a:t>3x faster than LSM.</a:t>
            </a:r>
          </a:p>
          <a:p>
            <a:pPr lvl="1"/>
            <a:endParaRPr lang="en-US"/>
          </a:p>
          <a:p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10369AC-97EF-4428-9609-7AEE4AFD91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4533" y="441694"/>
            <a:ext cx="2734144" cy="298730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03C2F38-D422-40F4-91CE-5B62BAC834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7245" y="3525252"/>
            <a:ext cx="2581432" cy="277713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E54BE5D-C3AA-4BD7-BAEA-164B44E2194C}"/>
              </a:ext>
            </a:extLst>
          </p:cNvPr>
          <p:cNvSpPr/>
          <p:nvPr/>
        </p:nvSpPr>
        <p:spPr>
          <a:xfrm>
            <a:off x="7356764" y="1839191"/>
            <a:ext cx="1262892" cy="8776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D867A2-3431-43B8-8387-C15FC616D87F}"/>
              </a:ext>
            </a:extLst>
          </p:cNvPr>
          <p:cNvSpPr/>
          <p:nvPr/>
        </p:nvSpPr>
        <p:spPr>
          <a:xfrm>
            <a:off x="11065753" y="1344588"/>
            <a:ext cx="657041" cy="622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7120C7-9A09-4D10-BF7A-9F88DD243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B9188-CED8-43E2-9AA9-56BB731A974C}" type="slidenum">
              <a:rPr lang="en-US" smtClean="0"/>
              <a:t>33</a:t>
            </a:fld>
            <a:r>
              <a:rPr lang="en-US"/>
              <a:t>/41</a:t>
            </a:r>
          </a:p>
        </p:txBody>
      </p:sp>
    </p:spTree>
    <p:extLst>
      <p:ext uri="{BB962C8B-B14F-4D97-AF65-F5344CB8AC3E}">
        <p14:creationId xmlns:p14="http://schemas.microsoft.com/office/powerpoint/2010/main" val="3905977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1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9775AC7A-8B3A-42DD-9B63-825F4EEE3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291" y="2261734"/>
            <a:ext cx="3422122" cy="32058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F80095-98BA-47AF-AD0B-4062E3C87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Cache Utilization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DE52D-F6B4-47EC-9AE3-488493166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Volta’s DRAM throughput </a:t>
            </a:r>
          </a:p>
          <a:p>
            <a:pPr marL="0" indent="0">
              <a:buNone/>
            </a:pPr>
            <a:r>
              <a:rPr lang="en-US"/>
              <a:t>is </a:t>
            </a:r>
            <a:r>
              <a:rPr lang="en-US" b="1"/>
              <a:t>2.27x</a:t>
            </a:r>
            <a:r>
              <a:rPr lang="en-US"/>
              <a:t> faster than Kepler.</a:t>
            </a:r>
          </a:p>
          <a:p>
            <a:r>
              <a:rPr lang="en-US"/>
              <a:t>Bigger caches.</a:t>
            </a:r>
          </a:p>
          <a:p>
            <a:r>
              <a:rPr lang="en-US"/>
              <a:t>Cache-aware design.</a:t>
            </a:r>
          </a:p>
          <a:p>
            <a:endParaRPr lang="en-US"/>
          </a:p>
          <a:p>
            <a:r>
              <a:rPr lang="en-US"/>
              <a:t>B-Tree throughput</a:t>
            </a:r>
          </a:p>
          <a:p>
            <a:pPr marL="0" indent="0">
              <a:buNone/>
            </a:pPr>
            <a:r>
              <a:rPr lang="en-US"/>
              <a:t>is </a:t>
            </a:r>
            <a:r>
              <a:rPr lang="en-US" b="1"/>
              <a:t>6.2x</a:t>
            </a:r>
            <a:r>
              <a:rPr lang="en-US"/>
              <a:t> faster.</a:t>
            </a:r>
          </a:p>
          <a:p>
            <a:r>
              <a:rPr lang="en-US"/>
              <a:t>Up to 1 TB/s achieved </a:t>
            </a:r>
          </a:p>
          <a:p>
            <a:pPr marL="0" indent="0">
              <a:buNone/>
            </a:pPr>
            <a:r>
              <a:rPr lang="en-US"/>
              <a:t>bandwidth.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B6B7D3-CFE5-4C5B-B7F6-E8AA4CE43E43}"/>
              </a:ext>
            </a:extLst>
          </p:cNvPr>
          <p:cNvSpPr txBox="1"/>
          <p:nvPr/>
        </p:nvSpPr>
        <p:spPr>
          <a:xfrm>
            <a:off x="9862341" y="5647005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Hit rates</a:t>
            </a:r>
            <a:endParaRPr lang="en-US" sz="2400" b="1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ECEBD3-03C5-4850-95DD-80A0D065D273}"/>
              </a:ext>
            </a:extLst>
          </p:cNvPr>
          <p:cNvSpPr txBox="1"/>
          <p:nvPr/>
        </p:nvSpPr>
        <p:spPr>
          <a:xfrm>
            <a:off x="6446087" y="5654501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/>
              <a:t>Throughput</a:t>
            </a:r>
            <a:endParaRPr lang="en-US" sz="2400" b="1">
              <a:cs typeface="Calibri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B65D4BF-1FB7-4A9C-AA71-9F948BCF664B}"/>
              </a:ext>
            </a:extLst>
          </p:cNvPr>
          <p:cNvCxnSpPr>
            <a:cxnSpLocks/>
          </p:cNvCxnSpPr>
          <p:nvPr/>
        </p:nvCxnSpPr>
        <p:spPr>
          <a:xfrm>
            <a:off x="7427625" y="2867546"/>
            <a:ext cx="0" cy="562129"/>
          </a:xfrm>
          <a:prstGeom prst="straightConnector1">
            <a:avLst/>
          </a:prstGeom>
          <a:ln w="381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239F340-0CDA-4055-8A1C-D63D3B64F59A}"/>
              </a:ext>
            </a:extLst>
          </p:cNvPr>
          <p:cNvSpPr txBox="1"/>
          <p:nvPr/>
        </p:nvSpPr>
        <p:spPr>
          <a:xfrm>
            <a:off x="5339999" y="1497862"/>
            <a:ext cx="39797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>
                <a:solidFill>
                  <a:schemeClr val="accent6"/>
                </a:solidFill>
              </a:rPr>
              <a:t>Higher throughput than the DRAM peak bandwidth on Volta 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342E650C-E158-416D-97D2-64A4B2416043}"/>
              </a:ext>
            </a:extLst>
          </p:cNvPr>
          <p:cNvCxnSpPr>
            <a:cxnSpLocks/>
          </p:cNvCxnSpPr>
          <p:nvPr/>
        </p:nvCxnSpPr>
        <p:spPr>
          <a:xfrm rot="16200000" flipH="1">
            <a:off x="6685120" y="2404413"/>
            <a:ext cx="820710" cy="664300"/>
          </a:xfrm>
          <a:prstGeom prst="curvedConnector3">
            <a:avLst>
              <a:gd name="adj1" fmla="val 100228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E4B19FA-A6C4-4183-B168-B04A2723E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B9188-CED8-43E2-9AA9-56BB731A974C}" type="slidenum">
              <a:rPr lang="en-US" smtClean="0"/>
              <a:t>34</a:t>
            </a:fld>
            <a:r>
              <a:rPr lang="en-US"/>
              <a:t>/41</a:t>
            </a:r>
          </a:p>
        </p:txBody>
      </p:sp>
      <p:pic>
        <p:nvPicPr>
          <p:cNvPr id="14" name="Picture 1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B417B347-4572-4F1F-8D23-D00416B2B0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4452" y="2288799"/>
            <a:ext cx="3191042" cy="304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0915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9517C-6A4F-4959-9906-BD1FB303C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78793-8B81-4340-B6FD-CA3ED8804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300"/>
              <a:t>This material is based upon work supported by the National Science Foundation under Grant No. CCF-1637442 and Grant No. CCF-1637458, with this project initiated at the December 2017 </a:t>
            </a:r>
            <a:r>
              <a:rPr lang="en-US" sz="2300" err="1"/>
              <a:t>AlgoPARC</a:t>
            </a:r>
            <a:r>
              <a:rPr lang="en-US" sz="2300"/>
              <a:t> Workshop on Parallel Algorithms and Data Structures at the University of Hawaii at Manoa (Grant No. CCF-1745331). Any opinions, findings, and conclusions or recommendations expressed in this material are those of the authors and do not necessarily reflect the views of the National Science Foundation.</a:t>
            </a:r>
          </a:p>
          <a:p>
            <a:pPr marL="0" indent="0">
              <a:buNone/>
            </a:pPr>
            <a:endParaRPr lang="en-US"/>
          </a:p>
          <a:p>
            <a:r>
              <a:rPr lang="en-US" sz="2300"/>
              <a:t>NVIDIA for GPUs</a:t>
            </a:r>
          </a:p>
          <a:p>
            <a:r>
              <a:rPr lang="en-US" sz="2300"/>
              <a:t>Lars Nyland, NVIDIA</a:t>
            </a:r>
          </a:p>
          <a:p>
            <a:r>
              <a:rPr lang="en-US" sz="2300"/>
              <a:t>Tyler Sorensen, Princeton University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3F7AB7-2691-45CC-89BD-4E1BBF9D8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B9188-CED8-43E2-9AA9-56BB731A974C}" type="slidenum">
              <a:rPr lang="en-US" smtClean="0"/>
              <a:t>35</a:t>
            </a:fld>
            <a:r>
              <a:rPr lang="en-US"/>
              <a:t>/41</a:t>
            </a:r>
          </a:p>
        </p:txBody>
      </p:sp>
    </p:spTree>
    <p:extLst>
      <p:ext uri="{BB962C8B-B14F-4D97-AF65-F5344CB8AC3E}">
        <p14:creationId xmlns:p14="http://schemas.microsoft.com/office/powerpoint/2010/main" val="19692805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94B8B-E48F-492F-AA07-4DA12F024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Conclusions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429A1-CCFE-4B34-A67E-5DF54C71F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Careful choice of the design decisions = high performance B-Tree. </a:t>
            </a:r>
          </a:p>
          <a:p>
            <a:r>
              <a:rPr lang="en-US"/>
              <a:t>For smaller batch sizes our B-Tree provides higher updates throughput than GPU LSM, thanks to our warp-centric approach.</a:t>
            </a:r>
          </a:p>
          <a:p>
            <a:endParaRPr lang="en-US"/>
          </a:p>
          <a:p>
            <a:r>
              <a:rPr lang="en-US"/>
              <a:t>Larger keys (and values) than 31 bit.</a:t>
            </a:r>
          </a:p>
          <a:p>
            <a:r>
              <a:rPr lang="en-US"/>
              <a:t>Predecessor. </a:t>
            </a:r>
          </a:p>
          <a:p>
            <a:endParaRPr lang="en-US"/>
          </a:p>
          <a:p>
            <a:r>
              <a:rPr lang="en-US"/>
              <a:t>Source code will be available at: </a:t>
            </a:r>
            <a:r>
              <a:rPr lang="en-US" b="1" i="1">
                <a:solidFill>
                  <a:srgbClr val="002060"/>
                </a:solidFill>
              </a:rPr>
              <a:t>https://github.com/owensgroup/GpuBTree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				</a:t>
            </a:r>
          </a:p>
          <a:p>
            <a:pPr marL="0" indent="0">
              <a:buNone/>
            </a:pPr>
            <a:r>
              <a:rPr lang="en-US" sz="3000"/>
              <a:t>				</a:t>
            </a:r>
          </a:p>
          <a:p>
            <a:pPr marL="0" indent="0">
              <a:buNone/>
            </a:pPr>
            <a:endParaRPr lang="en-US" sz="3000"/>
          </a:p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2A63DC-6800-4CA1-8034-5D000A10B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B9188-CED8-43E2-9AA9-56BB731A974C}" type="slidenum">
              <a:rPr lang="en-US" smtClean="0"/>
              <a:t>36</a:t>
            </a:fld>
            <a:r>
              <a:rPr lang="en-US"/>
              <a:t>/41</a:t>
            </a:r>
          </a:p>
        </p:txBody>
      </p:sp>
    </p:spTree>
    <p:extLst>
      <p:ext uri="{BB962C8B-B14F-4D97-AF65-F5344CB8AC3E}">
        <p14:creationId xmlns:p14="http://schemas.microsoft.com/office/powerpoint/2010/main" val="11009573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3FB62-0F6C-4AA5-A4FB-C23D591B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GPU Dynamic Graph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BB085-0BB4-4997-908B-509CC3A8D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0158BE-731B-4DE6-992D-29D190436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B9188-CED8-43E2-9AA9-56BB731A974C}" type="slidenum">
              <a:rPr lang="en-US" smtClean="0"/>
              <a:pPr/>
              <a:t>37</a:t>
            </a:fld>
            <a:r>
              <a:rPr lang="en-US"/>
              <a:t>/41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A72DB6-D079-4598-8FDE-B6D268CCC79E}"/>
              </a:ext>
            </a:extLst>
          </p:cNvPr>
          <p:cNvSpPr/>
          <p:nvPr/>
        </p:nvSpPr>
        <p:spPr>
          <a:xfrm>
            <a:off x="1326694" y="3315205"/>
            <a:ext cx="1479782" cy="7715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solidFill>
                  <a:schemeClr val="accent4">
                    <a:lumMod val="75000"/>
                  </a:schemeClr>
                </a:solidFill>
                <a:ea typeface="Tahoma"/>
                <a:cs typeface="Tahoma"/>
              </a:rPr>
              <a:t>     </a:t>
            </a:r>
          </a:p>
          <a:p>
            <a:pPr algn="ctr"/>
            <a:r>
              <a:rPr lang="en-US" b="1" err="1">
                <a:solidFill>
                  <a:schemeClr val="accent4">
                    <a:lumMod val="75000"/>
                  </a:schemeClr>
                </a:solidFill>
                <a:ea typeface="Tahoma"/>
                <a:cs typeface="Tahoma"/>
              </a:rPr>
              <a:t>Gunrock</a:t>
            </a:r>
            <a:endParaRPr lang="en-US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BC4365-EE20-421A-826A-8C2585A86F90}"/>
              </a:ext>
            </a:extLst>
          </p:cNvPr>
          <p:cNvSpPr/>
          <p:nvPr/>
        </p:nvSpPr>
        <p:spPr>
          <a:xfrm>
            <a:off x="6983793" y="2300162"/>
            <a:ext cx="1060756" cy="38650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err="1">
                <a:solidFill>
                  <a:schemeClr val="accent5">
                    <a:lumMod val="50000"/>
                  </a:schemeClr>
                </a:solidFill>
                <a:ea typeface="Tahoma"/>
                <a:cs typeface="Tahoma"/>
              </a:rPr>
              <a:t>Slablist</a:t>
            </a:r>
            <a:endParaRPr lang="en-US" b="1">
              <a:solidFill>
                <a:schemeClr val="accent5">
                  <a:lumMod val="50000"/>
                </a:schemeClr>
              </a:solidFill>
              <a:ea typeface="Tahoma"/>
              <a:cs typeface="Tahoma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4F19A5-696E-4D41-A93A-7694042A67A8}"/>
              </a:ext>
            </a:extLst>
          </p:cNvPr>
          <p:cNvSpPr/>
          <p:nvPr/>
        </p:nvSpPr>
        <p:spPr>
          <a:xfrm>
            <a:off x="6983793" y="2831820"/>
            <a:ext cx="1060756" cy="39920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err="1">
                <a:solidFill>
                  <a:schemeClr val="accent5">
                    <a:lumMod val="50000"/>
                  </a:schemeClr>
                </a:solidFill>
                <a:ea typeface="Tahoma"/>
                <a:cs typeface="Tahoma"/>
              </a:rPr>
              <a:t>SlabHash</a:t>
            </a:r>
            <a:endParaRPr lang="en-US" b="1">
              <a:solidFill>
                <a:schemeClr val="accent5">
                  <a:lumMod val="50000"/>
                </a:schemeClr>
              </a:solidFill>
              <a:ea typeface="Tahoma"/>
              <a:cs typeface="Tahoma"/>
            </a:endParaRPr>
          </a:p>
        </p:txBody>
      </p:sp>
      <p:sp>
        <p:nvSpPr>
          <p:cNvPr id="16" name="TextBox 6">
            <a:extLst>
              <a:ext uri="{FF2B5EF4-FFF2-40B4-BE49-F238E27FC236}">
                <a16:creationId xmlns:a16="http://schemas.microsoft.com/office/drawing/2014/main" id="{1CDF1FC1-E0AA-47FB-BC00-4479B7C9381D}"/>
              </a:ext>
            </a:extLst>
          </p:cNvPr>
          <p:cNvSpPr txBox="1"/>
          <p:nvPr/>
        </p:nvSpPr>
        <p:spPr>
          <a:xfrm>
            <a:off x="5472363" y="5458622"/>
            <a:ext cx="3082090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>
                <a:solidFill>
                  <a:srgbClr val="7030A0"/>
                </a:solidFill>
                <a:latin typeface="Calibri"/>
                <a:cs typeface="Calibri"/>
              </a:rPr>
              <a:t>Graph data structure</a:t>
            </a:r>
            <a:endParaRPr lang="en-US" sz="2000">
              <a:solidFill>
                <a:srgbClr val="7030A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75C793-44D3-430D-92D6-A5730155DB11}"/>
              </a:ext>
            </a:extLst>
          </p:cNvPr>
          <p:cNvSpPr/>
          <p:nvPr/>
        </p:nvSpPr>
        <p:spPr>
          <a:xfrm>
            <a:off x="4428525" y="2572321"/>
            <a:ext cx="1309170" cy="83177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solidFill>
                  <a:schemeClr val="accent5">
                    <a:lumMod val="50000"/>
                  </a:schemeClr>
                </a:solidFill>
                <a:ea typeface="Tahoma"/>
                <a:cs typeface="Tahoma"/>
              </a:rPr>
              <a:t>Dynamic Graph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8C59F59-CACF-4672-AB85-B531DFE99304}"/>
              </a:ext>
            </a:extLst>
          </p:cNvPr>
          <p:cNvCxnSpPr/>
          <p:nvPr/>
        </p:nvCxnSpPr>
        <p:spPr>
          <a:xfrm>
            <a:off x="3874836" y="2339813"/>
            <a:ext cx="0" cy="2997200"/>
          </a:xfrm>
          <a:prstGeom prst="straightConnector1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590E65-3EA7-44B4-9402-3C6516A18CE2}"/>
              </a:ext>
            </a:extLst>
          </p:cNvPr>
          <p:cNvCxnSpPr>
            <a:cxnSpLocks/>
          </p:cNvCxnSpPr>
          <p:nvPr/>
        </p:nvCxnSpPr>
        <p:spPr>
          <a:xfrm>
            <a:off x="6267320" y="2380824"/>
            <a:ext cx="12700" cy="1409700"/>
          </a:xfrm>
          <a:prstGeom prst="straightConnector1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FC27424-8DCD-47BB-9627-52ED38375B57}"/>
              </a:ext>
            </a:extLst>
          </p:cNvPr>
          <p:cNvCxnSpPr>
            <a:cxnSpLocks/>
          </p:cNvCxnSpPr>
          <p:nvPr/>
        </p:nvCxnSpPr>
        <p:spPr>
          <a:xfrm>
            <a:off x="3902075" y="3797138"/>
            <a:ext cx="4184650" cy="6350"/>
          </a:xfrm>
          <a:prstGeom prst="straightConnector1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93979D19-8945-4CBC-AD09-B84BC3395CD3}"/>
              </a:ext>
            </a:extLst>
          </p:cNvPr>
          <p:cNvSpPr/>
          <p:nvPr/>
        </p:nvSpPr>
        <p:spPr>
          <a:xfrm>
            <a:off x="4428525" y="4152789"/>
            <a:ext cx="1309170" cy="83177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solidFill>
                  <a:schemeClr val="accent6"/>
                </a:solidFill>
                <a:ea typeface="Tahoma"/>
                <a:cs typeface="Tahoma"/>
              </a:rPr>
              <a:t>CSR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9D028F8-8987-455A-B6D5-BCD1913D11E9}"/>
              </a:ext>
            </a:extLst>
          </p:cNvPr>
          <p:cNvSpPr/>
          <p:nvPr/>
        </p:nvSpPr>
        <p:spPr>
          <a:xfrm>
            <a:off x="6985087" y="3340116"/>
            <a:ext cx="1060756" cy="39920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solidFill>
                  <a:schemeClr val="accent5">
                    <a:lumMod val="50000"/>
                  </a:schemeClr>
                </a:solidFill>
                <a:ea typeface="Tahoma"/>
                <a:cs typeface="Tahoma"/>
              </a:rPr>
              <a:t>B-Tree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CCB2207-A75C-4378-A506-4BB21D4735EA}"/>
              </a:ext>
            </a:extLst>
          </p:cNvPr>
          <p:cNvCxnSpPr>
            <a:cxnSpLocks/>
          </p:cNvCxnSpPr>
          <p:nvPr/>
        </p:nvCxnSpPr>
        <p:spPr>
          <a:xfrm>
            <a:off x="8565239" y="3807234"/>
            <a:ext cx="2225545" cy="0"/>
          </a:xfrm>
          <a:prstGeom prst="straightConnector1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6">
            <a:extLst>
              <a:ext uri="{FF2B5EF4-FFF2-40B4-BE49-F238E27FC236}">
                <a16:creationId xmlns:a16="http://schemas.microsoft.com/office/drawing/2014/main" id="{788A8497-073C-463F-B371-E839A2F01215}"/>
              </a:ext>
            </a:extLst>
          </p:cNvPr>
          <p:cNvSpPr txBox="1"/>
          <p:nvPr/>
        </p:nvSpPr>
        <p:spPr>
          <a:xfrm>
            <a:off x="9064401" y="3285305"/>
            <a:ext cx="1236579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>
                <a:solidFill>
                  <a:schemeClr val="accent5">
                    <a:lumMod val="50000"/>
                  </a:schemeClr>
                </a:solidFill>
                <a:latin typeface="Calibri"/>
                <a:cs typeface="Calibri"/>
              </a:rPr>
              <a:t>Dynamic</a:t>
            </a:r>
            <a:endParaRPr lang="en-US" sz="200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3F5211B2-20E2-4152-BA46-48152A273156}"/>
              </a:ext>
            </a:extLst>
          </p:cNvPr>
          <p:cNvSpPr txBox="1"/>
          <p:nvPr/>
        </p:nvSpPr>
        <p:spPr>
          <a:xfrm>
            <a:off x="9256906" y="3887631"/>
            <a:ext cx="1236579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>
                <a:solidFill>
                  <a:schemeClr val="accent6"/>
                </a:solidFill>
                <a:latin typeface="Calibri"/>
                <a:cs typeface="Calibri"/>
              </a:rPr>
              <a:t>Static</a:t>
            </a:r>
            <a:endParaRPr lang="en-US" sz="2000">
              <a:solidFill>
                <a:schemeClr val="accent6"/>
              </a:solidFill>
            </a:endParaRPr>
          </a:p>
        </p:txBody>
      </p:sp>
      <p:pic>
        <p:nvPicPr>
          <p:cNvPr id="1026" name="Picture 2" descr="https://raw.githubusercontent.com/gunrock/docs/master/source/images/GunrockLogo150px.png">
            <a:extLst>
              <a:ext uri="{FF2B5EF4-FFF2-40B4-BE49-F238E27FC236}">
                <a16:creationId xmlns:a16="http://schemas.microsoft.com/office/drawing/2014/main" id="{756DDE53-8E53-44FB-84C6-13C25AE93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272" y="3345713"/>
            <a:ext cx="460756" cy="460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6">
            <a:extLst>
              <a:ext uri="{FF2B5EF4-FFF2-40B4-BE49-F238E27FC236}">
                <a16:creationId xmlns:a16="http://schemas.microsoft.com/office/drawing/2014/main" id="{2232546E-5829-4840-845C-82B53538E6B4}"/>
              </a:ext>
            </a:extLst>
          </p:cNvPr>
          <p:cNvSpPr txBox="1"/>
          <p:nvPr/>
        </p:nvSpPr>
        <p:spPr>
          <a:xfrm>
            <a:off x="6983793" y="1816650"/>
            <a:ext cx="2225545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>
                <a:solidFill>
                  <a:schemeClr val="accent5"/>
                </a:solidFill>
                <a:latin typeface="Calibri"/>
                <a:cs typeface="Calibri"/>
              </a:rPr>
              <a:t>Adj. list</a:t>
            </a:r>
            <a:endParaRPr lang="en-US" sz="2000">
              <a:solidFill>
                <a:schemeClr val="accent5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3AC185-DC9E-48F9-96F9-683FCE4E4883}"/>
              </a:ext>
            </a:extLst>
          </p:cNvPr>
          <p:cNvSpPr txBox="1"/>
          <p:nvPr/>
        </p:nvSpPr>
        <p:spPr>
          <a:xfrm>
            <a:off x="2828576" y="3909004"/>
            <a:ext cx="10906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solidFill>
                  <a:schemeClr val="accent2">
                    <a:lumMod val="50000"/>
                  </a:schemeClr>
                </a:solidFill>
                <a:latin typeface="Calibri"/>
                <a:cs typeface="Calibri"/>
              </a:rPr>
              <a:t>Queries</a:t>
            </a:r>
            <a:endParaRPr lang="en-US" b="1">
              <a:solidFill>
                <a:schemeClr val="accent2">
                  <a:lumMod val="50000"/>
                </a:schemeClr>
              </a:solidFill>
              <a:ea typeface="Tahoma"/>
              <a:cs typeface="Tahom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A35FD9C-22AF-4B32-A975-0B598F272CFF}"/>
              </a:ext>
            </a:extLst>
          </p:cNvPr>
          <p:cNvSpPr txBox="1"/>
          <p:nvPr/>
        </p:nvSpPr>
        <p:spPr>
          <a:xfrm>
            <a:off x="2828576" y="3197589"/>
            <a:ext cx="10906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solidFill>
                  <a:schemeClr val="accent2">
                    <a:lumMod val="50000"/>
                  </a:schemeClr>
                </a:solidFill>
                <a:latin typeface="Calibri"/>
                <a:cs typeface="Calibri"/>
              </a:rPr>
              <a:t>Updates</a:t>
            </a:r>
            <a:endParaRPr lang="en-US" b="1">
              <a:solidFill>
                <a:schemeClr val="accent2">
                  <a:lumMod val="50000"/>
                </a:schemeClr>
              </a:solidFill>
              <a:ea typeface="Tahoma"/>
              <a:cs typeface="Tahoma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A2C79E7-3533-4E15-B166-8E250D51183F}"/>
              </a:ext>
            </a:extLst>
          </p:cNvPr>
          <p:cNvCxnSpPr>
            <a:cxnSpLocks/>
          </p:cNvCxnSpPr>
          <p:nvPr/>
        </p:nvCxnSpPr>
        <p:spPr bwMode="auto">
          <a:xfrm>
            <a:off x="2822612" y="3595827"/>
            <a:ext cx="1052224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EB39B2A-E33E-4AA3-B309-6D905E202E39}"/>
              </a:ext>
            </a:extLst>
          </p:cNvPr>
          <p:cNvCxnSpPr>
            <a:cxnSpLocks/>
          </p:cNvCxnSpPr>
          <p:nvPr/>
        </p:nvCxnSpPr>
        <p:spPr bwMode="auto">
          <a:xfrm>
            <a:off x="2806476" y="3887631"/>
            <a:ext cx="106836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8201748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3FB62-0F6C-4AA5-A4FB-C23D591B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GPU Dynamic Graph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BB085-0BB4-4997-908B-509CC3A8D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>
                <a:cs typeface="Calibri"/>
              </a:rPr>
              <a:t>Goals:</a:t>
            </a:r>
          </a:p>
          <a:p>
            <a:pPr lvl="1"/>
            <a:r>
              <a:rPr lang="en-US">
                <a:ea typeface="Tahoma"/>
                <a:cs typeface="Calibri"/>
              </a:rPr>
              <a:t>Defining an opaque interface between </a:t>
            </a:r>
            <a:r>
              <a:rPr lang="en-US" err="1">
                <a:ea typeface="Tahoma"/>
                <a:cs typeface="Calibri"/>
              </a:rPr>
              <a:t>Gunrock</a:t>
            </a:r>
            <a:r>
              <a:rPr lang="en-US">
                <a:ea typeface="Tahoma"/>
                <a:cs typeface="Calibri"/>
              </a:rPr>
              <a:t> operators and graph data structures (Static or Dynamic graph).</a:t>
            </a:r>
            <a:endParaRPr lang="en-US">
              <a:ea typeface="Tahoma"/>
            </a:endParaRPr>
          </a:p>
          <a:p>
            <a:pPr lvl="1"/>
            <a:r>
              <a:rPr lang="en-US" err="1">
                <a:ea typeface="Tahoma"/>
                <a:cs typeface="Calibri"/>
              </a:rPr>
              <a:t>Gunrock</a:t>
            </a:r>
            <a:r>
              <a:rPr lang="en-US">
                <a:ea typeface="Tahoma"/>
                <a:cs typeface="Calibri"/>
              </a:rPr>
              <a:t> operators respecting the new interface.</a:t>
            </a:r>
          </a:p>
          <a:p>
            <a:pPr lvl="1"/>
            <a:r>
              <a:rPr lang="en-US">
                <a:ea typeface="Tahoma"/>
                <a:cs typeface="Calibri"/>
              </a:rPr>
              <a:t>Dynamic graph representations.</a:t>
            </a:r>
          </a:p>
          <a:p>
            <a:pPr lvl="1"/>
            <a:r>
              <a:rPr lang="en-US">
                <a:ea typeface="Tahoma"/>
                <a:cs typeface="Calibri"/>
              </a:rPr>
              <a:t>Dynamic graph operations.</a:t>
            </a:r>
          </a:p>
          <a:p>
            <a:pPr lvl="1"/>
            <a:r>
              <a:rPr lang="en-US">
                <a:ea typeface="Tahoma"/>
                <a:cs typeface="Calibri"/>
              </a:rPr>
              <a:t>Applications.</a:t>
            </a:r>
            <a:endParaRPr lang="en-US">
              <a:ea typeface="Tahoma"/>
            </a:endParaRPr>
          </a:p>
          <a:p>
            <a:pPr lvl="1"/>
            <a:endParaRPr lang="en-US" sz="1800" b="1">
              <a:solidFill>
                <a:schemeClr val="accent5">
                  <a:lumMod val="50000"/>
                </a:schemeClr>
              </a:solidFill>
              <a:ea typeface="Tahoma"/>
              <a:cs typeface="Tahom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0158BE-731B-4DE6-992D-29D190436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B9188-CED8-43E2-9AA9-56BB731A974C}" type="slidenum">
              <a:rPr lang="en-US" smtClean="0"/>
              <a:pPr/>
              <a:t>38</a:t>
            </a:fld>
            <a:r>
              <a:rPr lang="en-US"/>
              <a:t>/41</a:t>
            </a:r>
          </a:p>
        </p:txBody>
      </p:sp>
    </p:spTree>
    <p:extLst>
      <p:ext uri="{BB962C8B-B14F-4D97-AF65-F5344CB8AC3E}">
        <p14:creationId xmlns:p14="http://schemas.microsoft.com/office/powerpoint/2010/main" val="16658040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3FB62-0F6C-4AA5-A4FB-C23D591B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GPU Dynamic Graph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BB085-0BB4-4997-908B-509CC3A8D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>
                <a:cs typeface="Calibri"/>
              </a:rPr>
              <a:t>Goals:</a:t>
            </a:r>
          </a:p>
          <a:p>
            <a:pPr lvl="1"/>
            <a:r>
              <a:rPr lang="en-US">
                <a:ea typeface="Tahoma"/>
                <a:cs typeface="Calibri"/>
              </a:rPr>
              <a:t>Defining an opaque interface between </a:t>
            </a:r>
            <a:r>
              <a:rPr lang="en-US" err="1">
                <a:ea typeface="Tahoma"/>
                <a:cs typeface="Calibri"/>
              </a:rPr>
              <a:t>Gunrock</a:t>
            </a:r>
            <a:r>
              <a:rPr lang="en-US">
                <a:ea typeface="Tahoma"/>
                <a:cs typeface="Calibri"/>
              </a:rPr>
              <a:t> operators and graph data structures </a:t>
            </a:r>
            <a:r>
              <a:rPr lang="en-US" b="1">
                <a:solidFill>
                  <a:schemeClr val="accent6"/>
                </a:solidFill>
                <a:ea typeface="Tahoma"/>
                <a:cs typeface="Calibri"/>
              </a:rPr>
              <a:t>(CSR and dynamic graph)</a:t>
            </a:r>
            <a:r>
              <a:rPr lang="en-US">
                <a:ea typeface="Tahoma"/>
                <a:cs typeface="Calibri"/>
              </a:rPr>
              <a:t>.</a:t>
            </a:r>
            <a:endParaRPr lang="en-US">
              <a:ea typeface="Tahoma"/>
            </a:endParaRPr>
          </a:p>
          <a:p>
            <a:pPr lvl="1"/>
            <a:r>
              <a:rPr lang="en-US" err="1">
                <a:ea typeface="Tahoma"/>
                <a:cs typeface="Calibri"/>
              </a:rPr>
              <a:t>Gunrock</a:t>
            </a:r>
            <a:r>
              <a:rPr lang="en-US">
                <a:ea typeface="Tahoma"/>
                <a:cs typeface="Calibri"/>
              </a:rPr>
              <a:t> </a:t>
            </a:r>
            <a:r>
              <a:rPr lang="en-US" b="1">
                <a:solidFill>
                  <a:schemeClr val="accent6"/>
                </a:solidFill>
                <a:ea typeface="Tahoma"/>
                <a:cs typeface="Calibri"/>
              </a:rPr>
              <a:t>(advance and intersect) </a:t>
            </a:r>
            <a:r>
              <a:rPr lang="en-US">
                <a:ea typeface="Tahoma"/>
                <a:cs typeface="Calibri"/>
              </a:rPr>
              <a:t>respecting the new interface.</a:t>
            </a:r>
          </a:p>
          <a:p>
            <a:pPr lvl="1"/>
            <a:r>
              <a:rPr lang="en-US">
                <a:ea typeface="Tahoma"/>
                <a:cs typeface="Calibri"/>
              </a:rPr>
              <a:t>Dynamic graph representations: </a:t>
            </a:r>
            <a:r>
              <a:rPr lang="en-US" b="1">
                <a:solidFill>
                  <a:schemeClr val="accent6"/>
                </a:solidFill>
                <a:ea typeface="Tahoma"/>
                <a:cs typeface="Calibri"/>
              </a:rPr>
              <a:t>vertex dictionary pointing to slab lists.</a:t>
            </a:r>
          </a:p>
          <a:p>
            <a:pPr lvl="1"/>
            <a:r>
              <a:rPr lang="en-US">
                <a:ea typeface="Tahoma"/>
                <a:cs typeface="Calibri"/>
              </a:rPr>
              <a:t>Dynamic graph operations:</a:t>
            </a:r>
            <a:r>
              <a:rPr lang="en-US" b="1">
                <a:ea typeface="Tahoma"/>
                <a:cs typeface="Calibri"/>
              </a:rPr>
              <a:t> </a:t>
            </a:r>
            <a:r>
              <a:rPr lang="en-US" b="1">
                <a:solidFill>
                  <a:schemeClr val="accent6"/>
                </a:solidFill>
                <a:ea typeface="Tahoma"/>
                <a:cs typeface="Calibri"/>
              </a:rPr>
              <a:t>loading adjacency lists, edges insertion and deletion, and compaction</a:t>
            </a:r>
            <a:r>
              <a:rPr lang="en-US" b="1">
                <a:ea typeface="Tahoma"/>
                <a:cs typeface="Calibri"/>
              </a:rPr>
              <a:t>.</a:t>
            </a:r>
            <a:endParaRPr lang="en-US">
              <a:ea typeface="Tahoma"/>
              <a:cs typeface="Calibri"/>
            </a:endParaRPr>
          </a:p>
          <a:p>
            <a:pPr lvl="1"/>
            <a:r>
              <a:rPr lang="en-US">
                <a:ea typeface="Tahoma"/>
                <a:cs typeface="Calibri"/>
              </a:rPr>
              <a:t>Applications.</a:t>
            </a:r>
          </a:p>
          <a:p>
            <a:pPr lvl="2"/>
            <a:r>
              <a:rPr lang="en-US" b="1">
                <a:solidFill>
                  <a:schemeClr val="accent6"/>
                </a:solidFill>
                <a:ea typeface="Tahoma"/>
                <a:cs typeface="Calibri"/>
              </a:rPr>
              <a:t>Static: SSSP, TC</a:t>
            </a:r>
            <a:r>
              <a:rPr lang="en-US" b="1">
                <a:ea typeface="Tahoma"/>
                <a:cs typeface="Calibri"/>
              </a:rPr>
              <a:t> .</a:t>
            </a:r>
            <a:endParaRPr lang="en-US" b="1">
              <a:solidFill>
                <a:schemeClr val="accent6"/>
              </a:solidFill>
              <a:ea typeface="Tahoma"/>
              <a:cs typeface="Calibri"/>
            </a:endParaRPr>
          </a:p>
          <a:p>
            <a:pPr lvl="2"/>
            <a:r>
              <a:rPr lang="en-US" b="1">
                <a:solidFill>
                  <a:schemeClr val="accent6"/>
                </a:solidFill>
                <a:ea typeface="Tahoma"/>
                <a:cs typeface="Calibri"/>
              </a:rPr>
              <a:t>Dynamic: K-Truss</a:t>
            </a:r>
            <a:r>
              <a:rPr lang="en-US" b="1">
                <a:ea typeface="Tahoma"/>
                <a:cs typeface="Calibri"/>
              </a:rPr>
              <a:t> .</a:t>
            </a:r>
            <a:endParaRPr lang="en-US" b="1">
              <a:solidFill>
                <a:schemeClr val="accent6"/>
              </a:solidFill>
              <a:ea typeface="Tahoma"/>
            </a:endParaRPr>
          </a:p>
          <a:p>
            <a:pPr lvl="1"/>
            <a:endParaRPr lang="en-US" sz="1800" b="1">
              <a:solidFill>
                <a:schemeClr val="accent5">
                  <a:lumMod val="50000"/>
                </a:schemeClr>
              </a:solidFill>
              <a:ea typeface="Tahoma"/>
              <a:cs typeface="Tahom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0158BE-731B-4DE6-992D-29D190436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B9188-CED8-43E2-9AA9-56BB731A974C}" type="slidenum">
              <a:rPr lang="en-US" smtClean="0"/>
              <a:pPr/>
              <a:t>39</a:t>
            </a:fld>
            <a:r>
              <a:rPr lang="en-US"/>
              <a:t>/41</a:t>
            </a:r>
          </a:p>
        </p:txBody>
      </p:sp>
    </p:spTree>
    <p:extLst>
      <p:ext uri="{BB962C8B-B14F-4D97-AF65-F5344CB8AC3E}">
        <p14:creationId xmlns:p14="http://schemas.microsoft.com/office/powerpoint/2010/main" val="3639423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DDFDE77-02C5-4357-B56F-8951C545E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7B5BC41-E951-48AC-9C0C-F786C3F48F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5146257"/>
              </p:ext>
            </p:extLst>
          </p:nvPr>
        </p:nvGraphicFramePr>
        <p:xfrm>
          <a:off x="838200" y="1466902"/>
          <a:ext cx="10515600" cy="4703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B1EF6A-8FA8-4892-AB5E-0A534AF4A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B9188-CED8-43E2-9AA9-56BB731A974C}" type="slidenum">
              <a:rPr lang="en-US" smtClean="0"/>
              <a:pPr/>
              <a:t>4</a:t>
            </a:fld>
            <a:r>
              <a:rPr lang="en-US"/>
              <a:t>/41</a:t>
            </a:r>
          </a:p>
        </p:txBody>
      </p:sp>
    </p:spTree>
    <p:extLst>
      <p:ext uri="{BB962C8B-B14F-4D97-AF65-F5344CB8AC3E}">
        <p14:creationId xmlns:p14="http://schemas.microsoft.com/office/powerpoint/2010/main" val="37389653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0BE11-A8E0-4114-9325-81A8DAA49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GPU Dynamic Graph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E7713-581A-425C-AACA-1EC7549DF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Initial results for SSSP: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7F259B-D29C-40F6-BAEA-B52ABEA0D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B9188-CED8-43E2-9AA9-56BB731A974C}" type="slidenum">
              <a:rPr lang="en-US" smtClean="0"/>
              <a:pPr/>
              <a:t>40</a:t>
            </a:fld>
            <a:r>
              <a:rPr lang="en-US"/>
              <a:t>/41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A55CF3-E1F0-4421-AF0B-C4CDFBE6F117}"/>
              </a:ext>
            </a:extLst>
          </p:cNvPr>
          <p:cNvSpPr txBox="1"/>
          <p:nvPr/>
        </p:nvSpPr>
        <p:spPr>
          <a:xfrm>
            <a:off x="9333124" y="2932077"/>
            <a:ext cx="28588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Using Tesla V100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TWC and LB are </a:t>
            </a:r>
            <a:r>
              <a:rPr lang="en-US" err="1"/>
              <a:t>Gunrock</a:t>
            </a:r>
            <a:r>
              <a:rPr lang="en-US"/>
              <a:t> current load-balanced operator.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WCWS new operator.</a:t>
            </a:r>
          </a:p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3B719E-19C8-4CF9-BC1A-2B47FB721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3680" y="1893904"/>
            <a:ext cx="6929893" cy="428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2353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0BE11-A8E0-4114-9325-81A8DAA49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GPU Dynamic Graph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E7713-581A-425C-AACA-1EC7549DF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Initial results for TC: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7F259B-D29C-40F6-BAEA-B52ABEA0D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B9188-CED8-43E2-9AA9-56BB731A974C}" type="slidenum">
              <a:rPr lang="en-US" smtClean="0"/>
              <a:pPr/>
              <a:t>41</a:t>
            </a:fld>
            <a:r>
              <a:rPr lang="en-US"/>
              <a:t>/41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99E2BC-DAFF-444E-9EE5-08E8EB489708}"/>
              </a:ext>
            </a:extLst>
          </p:cNvPr>
          <p:cNvSpPr txBox="1"/>
          <p:nvPr/>
        </p:nvSpPr>
        <p:spPr>
          <a:xfrm>
            <a:off x="9333124" y="2932077"/>
            <a:ext cx="2858876" cy="25853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Using Tesla V100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Hornet1/2 are based on different intersection algorithms.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/>
              <a:t>Gunrock</a:t>
            </a:r>
            <a:r>
              <a:rPr lang="en-US"/>
              <a:t> new </a:t>
            </a:r>
            <a:r>
              <a:rPr lang="en-US" i="1"/>
              <a:t>intersect </a:t>
            </a:r>
            <a:r>
              <a:rPr lang="en-US"/>
              <a:t>implementation doesn’t make any assumptions on the input. </a:t>
            </a:r>
            <a:endParaRPr lang="en-US">
              <a:cs typeface="Calibri"/>
            </a:endParaRPr>
          </a:p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4D1BFC-FAF2-4BA5-9521-5D5FE45F4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884476"/>
            <a:ext cx="7195605" cy="444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30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9982E-3449-46CA-B804-6FF654EAB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/>
              <a:t>Goal:</a:t>
            </a:r>
          </a:p>
          <a:p>
            <a:pPr lvl="1"/>
            <a:r>
              <a:rPr lang="en-US"/>
              <a:t>A high-performance </a:t>
            </a:r>
            <a:r>
              <a:rPr lang="en-US" i="1"/>
              <a:t>dynamic</a:t>
            </a:r>
            <a:r>
              <a:rPr lang="en-US"/>
              <a:t> GPU B-Tree that supports concurrent queries and updates.</a:t>
            </a:r>
          </a:p>
          <a:p>
            <a:pPr lvl="1"/>
            <a:endParaRPr lang="en-US"/>
          </a:p>
          <a:p>
            <a:pPr marL="0" indent="0">
              <a:buNone/>
            </a:pPr>
            <a:r>
              <a:rPr lang="en-US" b="1"/>
              <a:t>Design Decisions: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Node size (choice of B)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Warp Cooperative Work Sharing Strategy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B-Link-Tree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Decoupled Read and Write Modes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Proactive Splitting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Restarts Instead of Spinlocks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AD758B-39D1-47EF-914A-DAD18780C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GPU B-Tree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3A53D-2669-473B-9CDB-A444905B6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B9188-CED8-43E2-9AA9-56BB731A974C}" type="slidenum">
              <a:rPr lang="en-US" smtClean="0"/>
              <a:t>5</a:t>
            </a:fld>
            <a:r>
              <a:rPr lang="en-US"/>
              <a:t>/41</a:t>
            </a:r>
          </a:p>
        </p:txBody>
      </p:sp>
    </p:spTree>
    <p:extLst>
      <p:ext uri="{BB962C8B-B14F-4D97-AF65-F5344CB8AC3E}">
        <p14:creationId xmlns:p14="http://schemas.microsoft.com/office/powerpoint/2010/main" val="3362249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9982E-3449-46CA-B804-6FF654EAB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/>
              <a:t>Goal:</a:t>
            </a:r>
          </a:p>
          <a:p>
            <a:pPr lvl="1"/>
            <a:r>
              <a:rPr lang="en-US"/>
              <a:t>A high-performance </a:t>
            </a:r>
            <a:r>
              <a:rPr lang="en-US" i="1"/>
              <a:t>dynamic</a:t>
            </a:r>
            <a:r>
              <a:rPr lang="en-US"/>
              <a:t> GPU B-Tree that supports concurrent queries and updates.</a:t>
            </a:r>
          </a:p>
          <a:p>
            <a:pPr lvl="1"/>
            <a:endParaRPr lang="en-US"/>
          </a:p>
          <a:p>
            <a:pPr marL="0" indent="0">
              <a:buNone/>
            </a:pPr>
            <a:r>
              <a:rPr lang="en-US" b="1"/>
              <a:t>Design Decisions: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Node size (choice of B)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Warp Cooperative Work Sharing Strategy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B-Link-Tree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Decoupled Read and Write Modes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Proactive Splitting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Restarts Instead of Spinlocks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AD758B-39D1-47EF-914A-DAD18780C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GPU B-Tree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4EA134AF-243F-4867-8C73-FC985158849C}"/>
              </a:ext>
            </a:extLst>
          </p:cNvPr>
          <p:cNvSpPr/>
          <p:nvPr/>
        </p:nvSpPr>
        <p:spPr>
          <a:xfrm>
            <a:off x="7749915" y="3576535"/>
            <a:ext cx="187377" cy="670810"/>
          </a:xfrm>
          <a:prstGeom prst="rightBrace">
            <a:avLst>
              <a:gd name="adj1" fmla="val 8333"/>
              <a:gd name="adj2" fmla="val 48883"/>
            </a:avLst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ED2AF5-73B6-4058-B2D1-FA506451C66D}"/>
              </a:ext>
            </a:extLst>
          </p:cNvPr>
          <p:cNvSpPr txBox="1"/>
          <p:nvPr/>
        </p:nvSpPr>
        <p:spPr>
          <a:xfrm>
            <a:off x="8012241" y="3681107"/>
            <a:ext cx="314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accent6"/>
                </a:solidFill>
              </a:rPr>
              <a:t>high query throughput</a:t>
            </a:r>
            <a:endParaRPr lang="en-US" sz="240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6B9C83F5-1A12-483A-B613-0F829F20DD9A}"/>
              </a:ext>
            </a:extLst>
          </p:cNvPr>
          <p:cNvSpPr/>
          <p:nvPr/>
        </p:nvSpPr>
        <p:spPr>
          <a:xfrm>
            <a:off x="7749915" y="4439850"/>
            <a:ext cx="187377" cy="1289618"/>
          </a:xfrm>
          <a:prstGeom prst="rightBrace">
            <a:avLst>
              <a:gd name="adj1" fmla="val 8333"/>
              <a:gd name="adj2" fmla="val 48883"/>
            </a:avLst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0F9711-A8B8-4C5B-BB76-5280F5988F59}"/>
              </a:ext>
            </a:extLst>
          </p:cNvPr>
          <p:cNvSpPr txBox="1"/>
          <p:nvPr/>
        </p:nvSpPr>
        <p:spPr>
          <a:xfrm>
            <a:off x="8012240" y="4853826"/>
            <a:ext cx="3341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accent5"/>
                </a:solidFill>
              </a:rPr>
              <a:t>high update throughput</a:t>
            </a:r>
            <a:endParaRPr lang="en-US" sz="2400">
              <a:solidFill>
                <a:schemeClr val="accent5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DFCD4CC-8FC4-4F01-9871-E3CCE2EC7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B9188-CED8-43E2-9AA9-56BB731A974C}" type="slidenum">
              <a:rPr lang="en-US" smtClean="0"/>
              <a:t>6</a:t>
            </a:fld>
            <a:r>
              <a:rPr lang="en-US"/>
              <a:t>/41</a:t>
            </a:r>
          </a:p>
        </p:txBody>
      </p:sp>
    </p:spTree>
    <p:extLst>
      <p:ext uri="{BB962C8B-B14F-4D97-AF65-F5344CB8AC3E}">
        <p14:creationId xmlns:p14="http://schemas.microsoft.com/office/powerpoint/2010/main" val="3961450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569AB-3FED-4250-9097-BD649C105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Node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627C2-0375-42D6-B185-3E5B4978A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/>
          <a:lstStyle/>
          <a:p>
            <a:pPr marL="0" indent="0">
              <a:buNone/>
            </a:pPr>
            <a:r>
              <a:rPr lang="en-US" b="1"/>
              <a:t>How do we pick a node size?</a:t>
            </a:r>
          </a:p>
          <a:p>
            <a:pPr marL="0" indent="0">
              <a:buNone/>
            </a:pPr>
            <a:endParaRPr lang="en-US" b="1"/>
          </a:p>
          <a:p>
            <a:pPr lvl="1"/>
            <a:r>
              <a:rPr lang="en-US"/>
              <a:t>On NVIDIA GPUs, a cache line is 128 bytes.</a:t>
            </a:r>
          </a:p>
          <a:p>
            <a:pPr lvl="1"/>
            <a:r>
              <a:rPr lang="en-US"/>
              <a:t>Maximize memory throughput.</a:t>
            </a:r>
          </a:p>
          <a:p>
            <a:pPr lvl="1"/>
            <a:r>
              <a:rPr lang="en-US"/>
              <a:t>Coalesced memory access.</a:t>
            </a:r>
          </a:p>
          <a:p>
            <a:pPr lvl="1"/>
            <a:r>
              <a:rPr lang="en-US"/>
              <a:t>Then, we choose a size of 128 bytes for our tree node (we’ll talk about the branching factor later).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E1D391-8EF1-4DAB-BAB8-A8941AEF8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B9188-CED8-43E2-9AA9-56BB731A974C}" type="slidenum">
              <a:rPr lang="en-US" smtClean="0"/>
              <a:t>7</a:t>
            </a:fld>
            <a:r>
              <a:rPr lang="en-US"/>
              <a:t>/41</a:t>
            </a:r>
          </a:p>
        </p:txBody>
      </p:sp>
    </p:spTree>
    <p:extLst>
      <p:ext uri="{BB962C8B-B14F-4D97-AF65-F5344CB8AC3E}">
        <p14:creationId xmlns:p14="http://schemas.microsoft.com/office/powerpoint/2010/main" val="2362603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569AB-3FED-4250-9097-BD649C105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Divergence During Traversal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627C2-0375-42D6-B185-3E5B4978A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/>
          <a:lstStyle/>
          <a:p>
            <a:pPr marL="0" indent="0">
              <a:buNone/>
            </a:pPr>
            <a:r>
              <a:rPr lang="en-US" b="1"/>
              <a:t>Different tree traversals will have different paths.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8320C8-325C-4F7D-BBC9-656D94886568}"/>
              </a:ext>
            </a:extLst>
          </p:cNvPr>
          <p:cNvSpPr/>
          <p:nvPr/>
        </p:nvSpPr>
        <p:spPr>
          <a:xfrm>
            <a:off x="6549203" y="359014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EAFE59-AAB4-4495-897B-5A3D5BA81265}"/>
              </a:ext>
            </a:extLst>
          </p:cNvPr>
          <p:cNvSpPr/>
          <p:nvPr/>
        </p:nvSpPr>
        <p:spPr>
          <a:xfrm>
            <a:off x="7120703" y="359014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2304FE-55FE-4A3B-9274-40793B051D7C}"/>
              </a:ext>
            </a:extLst>
          </p:cNvPr>
          <p:cNvSpPr/>
          <p:nvPr/>
        </p:nvSpPr>
        <p:spPr>
          <a:xfrm>
            <a:off x="7692203" y="359014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C9A4D8-4FA0-4FBF-AFE2-6F08D5C72636}"/>
              </a:ext>
            </a:extLst>
          </p:cNvPr>
          <p:cNvSpPr/>
          <p:nvPr/>
        </p:nvSpPr>
        <p:spPr>
          <a:xfrm>
            <a:off x="8263703" y="359014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D532D4-83BC-44BB-97B6-5563FF4FCB7D}"/>
              </a:ext>
            </a:extLst>
          </p:cNvPr>
          <p:cNvSpPr/>
          <p:nvPr/>
        </p:nvSpPr>
        <p:spPr>
          <a:xfrm>
            <a:off x="7888605" y="267419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4ECBAE-D40E-49CC-A17E-88476FC4CA7B}"/>
              </a:ext>
            </a:extLst>
          </p:cNvPr>
          <p:cNvSpPr/>
          <p:nvPr/>
        </p:nvSpPr>
        <p:spPr>
          <a:xfrm>
            <a:off x="8460105" y="267419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CAC0AF-BA8D-4FA4-A09A-6A8C0C8B01E5}"/>
              </a:ext>
            </a:extLst>
          </p:cNvPr>
          <p:cNvSpPr/>
          <p:nvPr/>
        </p:nvSpPr>
        <p:spPr>
          <a:xfrm>
            <a:off x="9031605" y="2674194"/>
            <a:ext cx="571500" cy="342900"/>
          </a:xfrm>
          <a:prstGeom prst="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375CDA-D9F9-4399-9274-DD57CF5701E9}"/>
              </a:ext>
            </a:extLst>
          </p:cNvPr>
          <p:cNvSpPr/>
          <p:nvPr/>
        </p:nvSpPr>
        <p:spPr>
          <a:xfrm>
            <a:off x="9603105" y="2674194"/>
            <a:ext cx="571500" cy="342900"/>
          </a:xfrm>
          <a:prstGeom prst="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9EA5D41-5C30-4A2B-BDE9-37AB0CA869B4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7692203" y="3017094"/>
            <a:ext cx="482152" cy="5730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49E6C7B-A946-41DF-8259-E16FF2127ECA}"/>
              </a:ext>
            </a:extLst>
          </p:cNvPr>
          <p:cNvSpPr/>
          <p:nvPr/>
        </p:nvSpPr>
        <p:spPr>
          <a:xfrm>
            <a:off x="5287219" y="450609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950810-DE13-4DB0-8495-FE91D181AD78}"/>
              </a:ext>
            </a:extLst>
          </p:cNvPr>
          <p:cNvSpPr/>
          <p:nvPr/>
        </p:nvSpPr>
        <p:spPr>
          <a:xfrm>
            <a:off x="5858719" y="450609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61A143-7434-4798-BBC3-C7F92361C89A}"/>
              </a:ext>
            </a:extLst>
          </p:cNvPr>
          <p:cNvSpPr/>
          <p:nvPr/>
        </p:nvSpPr>
        <p:spPr>
          <a:xfrm>
            <a:off x="6430219" y="450609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2543DE-911F-46A5-B6AA-49DE9DCDCDA9}"/>
              </a:ext>
            </a:extLst>
          </p:cNvPr>
          <p:cNvSpPr/>
          <p:nvPr/>
        </p:nvSpPr>
        <p:spPr>
          <a:xfrm>
            <a:off x="7001719" y="450609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C419D26-C70C-4591-99AE-5EC59E5AF38C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6430219" y="3933044"/>
            <a:ext cx="404734" cy="5730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4169396-F848-4403-894D-8A946AA40733}"/>
              </a:ext>
            </a:extLst>
          </p:cNvPr>
          <p:cNvSpPr/>
          <p:nvPr/>
        </p:nvSpPr>
        <p:spPr>
          <a:xfrm>
            <a:off x="9151183" y="359014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2C94CB-6336-4023-8716-49DF41D2A948}"/>
              </a:ext>
            </a:extLst>
          </p:cNvPr>
          <p:cNvSpPr/>
          <p:nvPr/>
        </p:nvSpPr>
        <p:spPr>
          <a:xfrm>
            <a:off x="9722683" y="359014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64CECFA-7A73-403E-9BBD-DF3B76EFF826}"/>
              </a:ext>
            </a:extLst>
          </p:cNvPr>
          <p:cNvSpPr/>
          <p:nvPr/>
        </p:nvSpPr>
        <p:spPr>
          <a:xfrm>
            <a:off x="10294183" y="359014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8E5C16-DCAC-42F7-A867-21AE85BDB6A8}"/>
              </a:ext>
            </a:extLst>
          </p:cNvPr>
          <p:cNvSpPr/>
          <p:nvPr/>
        </p:nvSpPr>
        <p:spPr>
          <a:xfrm>
            <a:off x="10865683" y="359014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B2D29A8-D7C2-4B46-BDE5-09BE9293190A}"/>
              </a:ext>
            </a:extLst>
          </p:cNvPr>
          <p:cNvCxnSpPr>
            <a:cxnSpLocks/>
          </p:cNvCxnSpPr>
          <p:nvPr/>
        </p:nvCxnSpPr>
        <p:spPr>
          <a:xfrm>
            <a:off x="8786235" y="3019291"/>
            <a:ext cx="1507948" cy="5708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192620F-0EA2-4C83-AF02-5BD60C53E4E2}"/>
              </a:ext>
            </a:extLst>
          </p:cNvPr>
          <p:cNvSpPr/>
          <p:nvPr/>
        </p:nvSpPr>
        <p:spPr>
          <a:xfrm>
            <a:off x="8178135" y="450609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FAC41E-0EB5-4BB9-9CA6-1B90884F7808}"/>
              </a:ext>
            </a:extLst>
          </p:cNvPr>
          <p:cNvSpPr/>
          <p:nvPr/>
        </p:nvSpPr>
        <p:spPr>
          <a:xfrm>
            <a:off x="8749635" y="450609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026DA2D-8248-4CF3-8DDF-C8E28E43C78D}"/>
              </a:ext>
            </a:extLst>
          </p:cNvPr>
          <p:cNvSpPr/>
          <p:nvPr/>
        </p:nvSpPr>
        <p:spPr>
          <a:xfrm>
            <a:off x="9321135" y="450609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F626A3-45FC-40D4-B8EA-C5C48F2B982D}"/>
              </a:ext>
            </a:extLst>
          </p:cNvPr>
          <p:cNvSpPr/>
          <p:nvPr/>
        </p:nvSpPr>
        <p:spPr>
          <a:xfrm>
            <a:off x="9892635" y="450609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C79C1C9-BF2A-4FF7-B15E-D0C59BBFA0CA}"/>
              </a:ext>
            </a:extLst>
          </p:cNvPr>
          <p:cNvSpPr txBox="1"/>
          <p:nvPr/>
        </p:nvSpPr>
        <p:spPr>
          <a:xfrm>
            <a:off x="10693516" y="4397216"/>
            <a:ext cx="684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…….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8E50F7D-080F-4DA8-A43E-C7B889012FBE}"/>
              </a:ext>
            </a:extLst>
          </p:cNvPr>
          <p:cNvSpPr txBox="1"/>
          <p:nvPr/>
        </p:nvSpPr>
        <p:spPr>
          <a:xfrm>
            <a:off x="11507762" y="3484185"/>
            <a:ext cx="684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…….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D757B020-5274-4EDE-8BDC-F344220EC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B9188-CED8-43E2-9AA9-56BB731A974C}" type="slidenum">
              <a:rPr lang="en-US" smtClean="0"/>
              <a:t>8</a:t>
            </a:fld>
            <a:r>
              <a:rPr lang="en-US"/>
              <a:t>/41</a:t>
            </a:r>
          </a:p>
        </p:txBody>
      </p:sp>
    </p:spTree>
    <p:extLst>
      <p:ext uri="{BB962C8B-B14F-4D97-AF65-F5344CB8AC3E}">
        <p14:creationId xmlns:p14="http://schemas.microsoft.com/office/powerpoint/2010/main" val="261631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569AB-3FED-4250-9097-BD649C105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Divergence During Traversal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627C2-0375-42D6-B185-3E5B4978A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/>
          <a:lstStyle/>
          <a:p>
            <a:pPr marL="0" indent="0">
              <a:buNone/>
            </a:pPr>
            <a:r>
              <a:rPr lang="en-US" b="1"/>
              <a:t>Different tree traversals will have different paths.</a:t>
            </a:r>
          </a:p>
          <a:p>
            <a:pPr marL="0" indent="0">
              <a:buNone/>
            </a:pPr>
            <a:endParaRPr lang="en-US" b="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8320C8-325C-4F7D-BBC9-656D94886568}"/>
              </a:ext>
            </a:extLst>
          </p:cNvPr>
          <p:cNvSpPr/>
          <p:nvPr/>
        </p:nvSpPr>
        <p:spPr>
          <a:xfrm>
            <a:off x="6549203" y="359014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EAFE59-AAB4-4495-897B-5A3D5BA81265}"/>
              </a:ext>
            </a:extLst>
          </p:cNvPr>
          <p:cNvSpPr/>
          <p:nvPr/>
        </p:nvSpPr>
        <p:spPr>
          <a:xfrm>
            <a:off x="7120703" y="359014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2304FE-55FE-4A3B-9274-40793B051D7C}"/>
              </a:ext>
            </a:extLst>
          </p:cNvPr>
          <p:cNvSpPr/>
          <p:nvPr/>
        </p:nvSpPr>
        <p:spPr>
          <a:xfrm>
            <a:off x="7692203" y="359014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C9A4D8-4FA0-4FBF-AFE2-6F08D5C72636}"/>
              </a:ext>
            </a:extLst>
          </p:cNvPr>
          <p:cNvSpPr/>
          <p:nvPr/>
        </p:nvSpPr>
        <p:spPr>
          <a:xfrm>
            <a:off x="8263703" y="359014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D532D4-83BC-44BB-97B6-5563FF4FCB7D}"/>
              </a:ext>
            </a:extLst>
          </p:cNvPr>
          <p:cNvSpPr/>
          <p:nvPr/>
        </p:nvSpPr>
        <p:spPr>
          <a:xfrm>
            <a:off x="7888605" y="267419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4ECBAE-D40E-49CC-A17E-88476FC4CA7B}"/>
              </a:ext>
            </a:extLst>
          </p:cNvPr>
          <p:cNvSpPr/>
          <p:nvPr/>
        </p:nvSpPr>
        <p:spPr>
          <a:xfrm>
            <a:off x="8460105" y="267419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CAC0AF-BA8D-4FA4-A09A-6A8C0C8B01E5}"/>
              </a:ext>
            </a:extLst>
          </p:cNvPr>
          <p:cNvSpPr/>
          <p:nvPr/>
        </p:nvSpPr>
        <p:spPr>
          <a:xfrm>
            <a:off x="9031605" y="2674194"/>
            <a:ext cx="571500" cy="342900"/>
          </a:xfrm>
          <a:prstGeom prst="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375CDA-D9F9-4399-9274-DD57CF5701E9}"/>
              </a:ext>
            </a:extLst>
          </p:cNvPr>
          <p:cNvSpPr/>
          <p:nvPr/>
        </p:nvSpPr>
        <p:spPr>
          <a:xfrm>
            <a:off x="9603105" y="2674194"/>
            <a:ext cx="571500" cy="342900"/>
          </a:xfrm>
          <a:prstGeom prst="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9EA5D41-5C30-4A2B-BDE9-37AB0CA869B4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7692203" y="3017094"/>
            <a:ext cx="482152" cy="5730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49E6C7B-A946-41DF-8259-E16FF2127ECA}"/>
              </a:ext>
            </a:extLst>
          </p:cNvPr>
          <p:cNvSpPr/>
          <p:nvPr/>
        </p:nvSpPr>
        <p:spPr>
          <a:xfrm>
            <a:off x="5287219" y="450609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950810-DE13-4DB0-8495-FE91D181AD78}"/>
              </a:ext>
            </a:extLst>
          </p:cNvPr>
          <p:cNvSpPr/>
          <p:nvPr/>
        </p:nvSpPr>
        <p:spPr>
          <a:xfrm>
            <a:off x="5858719" y="450609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61A143-7434-4798-BBC3-C7F92361C89A}"/>
              </a:ext>
            </a:extLst>
          </p:cNvPr>
          <p:cNvSpPr/>
          <p:nvPr/>
        </p:nvSpPr>
        <p:spPr>
          <a:xfrm>
            <a:off x="6430219" y="450609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2543DE-911F-46A5-B6AA-49DE9DCDCDA9}"/>
              </a:ext>
            </a:extLst>
          </p:cNvPr>
          <p:cNvSpPr/>
          <p:nvPr/>
        </p:nvSpPr>
        <p:spPr>
          <a:xfrm>
            <a:off x="7001719" y="450609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C419D26-C70C-4591-99AE-5EC59E5AF38C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6430219" y="3933044"/>
            <a:ext cx="404734" cy="5730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4169396-F848-4403-894D-8A946AA40733}"/>
              </a:ext>
            </a:extLst>
          </p:cNvPr>
          <p:cNvSpPr/>
          <p:nvPr/>
        </p:nvSpPr>
        <p:spPr>
          <a:xfrm>
            <a:off x="9151183" y="359014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2C94CB-6336-4023-8716-49DF41D2A948}"/>
              </a:ext>
            </a:extLst>
          </p:cNvPr>
          <p:cNvSpPr/>
          <p:nvPr/>
        </p:nvSpPr>
        <p:spPr>
          <a:xfrm>
            <a:off x="9722683" y="359014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64CECFA-7A73-403E-9BBD-DF3B76EFF826}"/>
              </a:ext>
            </a:extLst>
          </p:cNvPr>
          <p:cNvSpPr/>
          <p:nvPr/>
        </p:nvSpPr>
        <p:spPr>
          <a:xfrm>
            <a:off x="10294183" y="359014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8E5C16-DCAC-42F7-A867-21AE85BDB6A8}"/>
              </a:ext>
            </a:extLst>
          </p:cNvPr>
          <p:cNvSpPr/>
          <p:nvPr/>
        </p:nvSpPr>
        <p:spPr>
          <a:xfrm>
            <a:off x="10865683" y="359014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B2D29A8-D7C2-4B46-BDE5-09BE9293190A}"/>
              </a:ext>
            </a:extLst>
          </p:cNvPr>
          <p:cNvCxnSpPr>
            <a:cxnSpLocks/>
          </p:cNvCxnSpPr>
          <p:nvPr/>
        </p:nvCxnSpPr>
        <p:spPr>
          <a:xfrm>
            <a:off x="8786235" y="3019291"/>
            <a:ext cx="1507948" cy="5708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192620F-0EA2-4C83-AF02-5BD60C53E4E2}"/>
              </a:ext>
            </a:extLst>
          </p:cNvPr>
          <p:cNvSpPr/>
          <p:nvPr/>
        </p:nvSpPr>
        <p:spPr>
          <a:xfrm>
            <a:off x="8178135" y="450609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FAC41E-0EB5-4BB9-9CA6-1B90884F7808}"/>
              </a:ext>
            </a:extLst>
          </p:cNvPr>
          <p:cNvSpPr/>
          <p:nvPr/>
        </p:nvSpPr>
        <p:spPr>
          <a:xfrm>
            <a:off x="8749635" y="450609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026DA2D-8248-4CF3-8DDF-C8E28E43C78D}"/>
              </a:ext>
            </a:extLst>
          </p:cNvPr>
          <p:cNvSpPr/>
          <p:nvPr/>
        </p:nvSpPr>
        <p:spPr>
          <a:xfrm>
            <a:off x="9321135" y="450609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F626A3-45FC-40D4-B8EA-C5C48F2B982D}"/>
              </a:ext>
            </a:extLst>
          </p:cNvPr>
          <p:cNvSpPr/>
          <p:nvPr/>
        </p:nvSpPr>
        <p:spPr>
          <a:xfrm>
            <a:off x="9892635" y="4506094"/>
            <a:ext cx="571500" cy="342900"/>
          </a:xfrm>
          <a:prstGeom prst="rect">
            <a:avLst/>
          </a:prstGeom>
          <a:solidFill>
            <a:srgbClr val="0070C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C79C1C9-BF2A-4FF7-B15E-D0C59BBFA0CA}"/>
              </a:ext>
            </a:extLst>
          </p:cNvPr>
          <p:cNvSpPr txBox="1"/>
          <p:nvPr/>
        </p:nvSpPr>
        <p:spPr>
          <a:xfrm>
            <a:off x="10693516" y="4397216"/>
            <a:ext cx="684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…….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8E50F7D-080F-4DA8-A43E-C7B889012FBE}"/>
              </a:ext>
            </a:extLst>
          </p:cNvPr>
          <p:cNvSpPr txBox="1"/>
          <p:nvPr/>
        </p:nvSpPr>
        <p:spPr>
          <a:xfrm>
            <a:off x="11507762" y="3484185"/>
            <a:ext cx="684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…….</a:t>
            </a:r>
          </a:p>
        </p:txBody>
      </p: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24BD5EC7-FC6D-46CA-92EC-7523E3EAD12A}"/>
              </a:ext>
            </a:extLst>
          </p:cNvPr>
          <p:cNvCxnSpPr>
            <a:cxnSpLocks/>
          </p:cNvCxnSpPr>
          <p:nvPr/>
        </p:nvCxnSpPr>
        <p:spPr>
          <a:xfrm rot="5400000">
            <a:off x="7456051" y="3130580"/>
            <a:ext cx="472303" cy="355828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87EEC7C8-1340-4EA4-A732-D469E3799513}"/>
              </a:ext>
            </a:extLst>
          </p:cNvPr>
          <p:cNvCxnSpPr>
            <a:cxnSpLocks/>
          </p:cNvCxnSpPr>
          <p:nvPr/>
        </p:nvCxnSpPr>
        <p:spPr>
          <a:xfrm rot="5400000">
            <a:off x="6218019" y="4044022"/>
            <a:ext cx="472303" cy="355828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70557C8A-D6CD-4196-9F83-C2A24CA0A2E7}"/>
              </a:ext>
            </a:extLst>
          </p:cNvPr>
          <p:cNvCxnSpPr>
            <a:cxnSpLocks/>
          </p:cNvCxnSpPr>
          <p:nvPr/>
        </p:nvCxnSpPr>
        <p:spPr>
          <a:xfrm>
            <a:off x="9603105" y="3151867"/>
            <a:ext cx="571500" cy="277133"/>
          </a:xfrm>
          <a:prstGeom prst="curved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553F5BAD-9F87-4C6C-A283-2CAA52E2A245}"/>
              </a:ext>
            </a:extLst>
          </p:cNvPr>
          <p:cNvCxnSpPr>
            <a:cxnSpLocks/>
          </p:cNvCxnSpPr>
          <p:nvPr/>
        </p:nvCxnSpPr>
        <p:spPr>
          <a:xfrm>
            <a:off x="10649420" y="4120083"/>
            <a:ext cx="571500" cy="277133"/>
          </a:xfrm>
          <a:prstGeom prst="curved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18DB777A-981B-435D-9F0E-C7213FCBF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B9188-CED8-43E2-9AA9-56BB731A974C}" type="slidenum">
              <a:rPr lang="en-US" smtClean="0"/>
              <a:t>9</a:t>
            </a:fld>
            <a:r>
              <a:rPr lang="en-US"/>
              <a:t>/41</a:t>
            </a:r>
          </a:p>
        </p:txBody>
      </p:sp>
    </p:spTree>
    <p:extLst>
      <p:ext uri="{BB962C8B-B14F-4D97-AF65-F5344CB8AC3E}">
        <p14:creationId xmlns:p14="http://schemas.microsoft.com/office/powerpoint/2010/main" val="2398189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2090</Words>
  <Application>Microsoft Office PowerPoint</Application>
  <PresentationFormat>Widescreen</PresentationFormat>
  <Paragraphs>623</Paragraphs>
  <Slides>41</Slides>
  <Notes>33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Engineering a High-Performance GPU B-Tree </vt:lpstr>
      <vt:lpstr>Data Structures in Our Group</vt:lpstr>
      <vt:lpstr>PowerPoint Presentation</vt:lpstr>
      <vt:lpstr>PowerPoint Presentation</vt:lpstr>
      <vt:lpstr>Our GPU B-Tree</vt:lpstr>
      <vt:lpstr>Our GPU B-Tree</vt:lpstr>
      <vt:lpstr>Node Size</vt:lpstr>
      <vt:lpstr>Divergence During Traversal</vt:lpstr>
      <vt:lpstr>Divergence During Traversal</vt:lpstr>
      <vt:lpstr>Divergence During Traversal</vt:lpstr>
      <vt:lpstr>Divergence During Traversal</vt:lpstr>
      <vt:lpstr>Our GPU B-Tree</vt:lpstr>
      <vt:lpstr>Splitting Tree nodes</vt:lpstr>
      <vt:lpstr>Splitting Tree nodes</vt:lpstr>
      <vt:lpstr>Splitting Tree nodes</vt:lpstr>
      <vt:lpstr>Splitting Tree nodes</vt:lpstr>
      <vt:lpstr>Splitting Tree nodes</vt:lpstr>
      <vt:lpstr>Splitting Tree nodes</vt:lpstr>
      <vt:lpstr>Splitting Tree nodes</vt:lpstr>
      <vt:lpstr>Splitting Tree nodes</vt:lpstr>
      <vt:lpstr>Splitting Tree nodes</vt:lpstr>
      <vt:lpstr>Splitting Tree nodes</vt:lpstr>
      <vt:lpstr>Latching</vt:lpstr>
      <vt:lpstr>Latching</vt:lpstr>
      <vt:lpstr>Our GPU B-Tree</vt:lpstr>
      <vt:lpstr>Results</vt:lpstr>
      <vt:lpstr>Bulk rebuild or incremental insertion? </vt:lpstr>
      <vt:lpstr>Bulk rebuild or incremental insertion? </vt:lpstr>
      <vt:lpstr>Bulk rebuild or incremental insertion? </vt:lpstr>
      <vt:lpstr>Bulk rebuild or incremental insertion? </vt:lpstr>
      <vt:lpstr>Batch size effect on insertion throughput</vt:lpstr>
      <vt:lpstr>Queries performance</vt:lpstr>
      <vt:lpstr>Queries performance</vt:lpstr>
      <vt:lpstr>Cache Utilization</vt:lpstr>
      <vt:lpstr>Acknowledgments</vt:lpstr>
      <vt:lpstr>Conclusions and Future Work</vt:lpstr>
      <vt:lpstr>GPU Dynamic Graph</vt:lpstr>
      <vt:lpstr>GPU Dynamic Graph</vt:lpstr>
      <vt:lpstr>GPU Dynamic Graph</vt:lpstr>
      <vt:lpstr>GPU Dynamic Graph</vt:lpstr>
      <vt:lpstr>GPU Dynamic Graph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Awad</dc:creator>
  <cp:lastModifiedBy>Muhammad Awad</cp:lastModifiedBy>
  <cp:revision>15</cp:revision>
  <dcterms:created xsi:type="dcterms:W3CDTF">2016-09-15T19:06:40Z</dcterms:created>
  <dcterms:modified xsi:type="dcterms:W3CDTF">2019-04-11T20:25:12Z</dcterms:modified>
</cp:coreProperties>
</file>