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tags/tag3.xml" ContentType="application/vnd.openxmlformats-officedocument.presentationml.tags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tags/tag15.xml" ContentType="application/vnd.openxmlformats-officedocument.presentationml.tags+xml"/>
  <Override PartName="/ppt/diagrams/layout2.xml" ContentType="application/vnd.openxmlformats-officedocument.drawingml.diagramLayout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54"/>
  </p:notesMasterIdLst>
  <p:handoutMasterIdLst>
    <p:handoutMasterId r:id="rId55"/>
  </p:handoutMasterIdLst>
  <p:sldIdLst>
    <p:sldId id="315" r:id="rId6"/>
    <p:sldId id="375" r:id="rId7"/>
    <p:sldId id="468" r:id="rId8"/>
    <p:sldId id="382" r:id="rId9"/>
    <p:sldId id="469" r:id="rId10"/>
    <p:sldId id="413" r:id="rId11"/>
    <p:sldId id="455" r:id="rId12"/>
    <p:sldId id="434" r:id="rId13"/>
    <p:sldId id="451" r:id="rId14"/>
    <p:sldId id="452" r:id="rId15"/>
    <p:sldId id="456" r:id="rId16"/>
    <p:sldId id="470" r:id="rId17"/>
    <p:sldId id="417" r:id="rId18"/>
    <p:sldId id="427" r:id="rId19"/>
    <p:sldId id="453" r:id="rId20"/>
    <p:sldId id="429" r:id="rId21"/>
    <p:sldId id="430" r:id="rId22"/>
    <p:sldId id="431" r:id="rId23"/>
    <p:sldId id="432" r:id="rId24"/>
    <p:sldId id="433" r:id="rId25"/>
    <p:sldId id="454" r:id="rId26"/>
    <p:sldId id="414" r:id="rId27"/>
    <p:sldId id="444" r:id="rId28"/>
    <p:sldId id="471" r:id="rId29"/>
    <p:sldId id="419" r:id="rId30"/>
    <p:sldId id="423" r:id="rId31"/>
    <p:sldId id="420" r:id="rId32"/>
    <p:sldId id="472" r:id="rId33"/>
    <p:sldId id="457" r:id="rId34"/>
    <p:sldId id="458" r:id="rId35"/>
    <p:sldId id="459" r:id="rId36"/>
    <p:sldId id="460" r:id="rId37"/>
    <p:sldId id="461" r:id="rId38"/>
    <p:sldId id="462" r:id="rId39"/>
    <p:sldId id="463" r:id="rId40"/>
    <p:sldId id="464" r:id="rId41"/>
    <p:sldId id="465" r:id="rId42"/>
    <p:sldId id="466" r:id="rId43"/>
    <p:sldId id="467" r:id="rId44"/>
    <p:sldId id="473" r:id="rId45"/>
    <p:sldId id="447" r:id="rId46"/>
    <p:sldId id="475" r:id="rId47"/>
    <p:sldId id="474" r:id="rId48"/>
    <p:sldId id="448" r:id="rId49"/>
    <p:sldId id="476" r:id="rId50"/>
    <p:sldId id="449" r:id="rId51"/>
    <p:sldId id="450" r:id="rId52"/>
    <p:sldId id="381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D9B2"/>
    <a:srgbClr val="FFEBE7"/>
    <a:srgbClr val="FFAA99"/>
    <a:srgbClr val="E67386"/>
    <a:srgbClr val="FFFFE7"/>
    <a:srgbClr val="666666"/>
    <a:srgbClr val="FFFFFF"/>
    <a:srgbClr val="000000"/>
    <a:srgbClr val="6EC628"/>
    <a:srgbClr val="A2979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90" autoAdjust="0"/>
    <p:restoredTop sz="87349" autoAdjust="0"/>
  </p:normalViewPr>
  <p:slideViewPr>
    <p:cSldViewPr snapToGrid="0">
      <p:cViewPr varScale="1">
        <p:scale>
          <a:sx n="78" d="100"/>
          <a:sy n="78" d="100"/>
        </p:scale>
        <p:origin x="-1171" y="-82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84"/>
      </p:cViewPr>
      <p:guideLst>
        <p:guide orient="horz" pos="2880"/>
        <p:guide pos="216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EF83EA-DE09-4AC0-97F9-8AD36B7CEFEC}" type="doc">
      <dgm:prSet loTypeId="urn:microsoft.com/office/officeart/2005/8/layout/hList6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fr-FR"/>
        </a:p>
      </dgm:t>
    </dgm:pt>
    <dgm:pt modelId="{3C23FC45-37D7-4E29-85EB-A48E2290B66C}">
      <dgm:prSet phldrT="[Texte]" custT="1"/>
      <dgm:spPr/>
      <dgm:t>
        <a:bodyPr/>
        <a:lstStyle/>
        <a:p>
          <a:r>
            <a:rPr lang="fr-FR" sz="1600" dirty="0" smtClean="0"/>
            <a:t>POC</a:t>
          </a:r>
          <a:endParaRPr lang="fr-FR" sz="1600" dirty="0"/>
        </a:p>
      </dgm:t>
    </dgm:pt>
    <dgm:pt modelId="{99ED80A1-F411-4AF9-A09D-68D02B406D88}" type="parTrans" cxnId="{05F9DA92-0BD9-4650-B7B5-7BF2AD151BC8}">
      <dgm:prSet/>
      <dgm:spPr/>
      <dgm:t>
        <a:bodyPr/>
        <a:lstStyle/>
        <a:p>
          <a:endParaRPr lang="fr-FR" sz="1400"/>
        </a:p>
      </dgm:t>
    </dgm:pt>
    <dgm:pt modelId="{20056EE2-8094-4D3F-8A88-0B22E10754D3}" type="sibTrans" cxnId="{05F9DA92-0BD9-4650-B7B5-7BF2AD151BC8}">
      <dgm:prSet/>
      <dgm:spPr/>
      <dgm:t>
        <a:bodyPr/>
        <a:lstStyle/>
        <a:p>
          <a:endParaRPr lang="fr-FR" sz="1400"/>
        </a:p>
      </dgm:t>
    </dgm:pt>
    <dgm:pt modelId="{25718A5B-6FEE-42EA-A142-6724D171E690}">
      <dgm:prSet phldrT="[Texte]" custT="1"/>
      <dgm:spPr/>
      <dgm:t>
        <a:bodyPr/>
        <a:lstStyle/>
        <a:p>
          <a:r>
            <a:rPr lang="fr-FR" sz="1600" dirty="0" smtClean="0"/>
            <a:t>Développement des sondes</a:t>
          </a:r>
          <a:endParaRPr lang="fr-FR" sz="1600" dirty="0"/>
        </a:p>
      </dgm:t>
    </dgm:pt>
    <dgm:pt modelId="{947721BD-29D3-49FC-869F-F2F7036863F4}" type="parTrans" cxnId="{F1F05B75-6D64-48D4-8939-AC49C84AB00D}">
      <dgm:prSet/>
      <dgm:spPr/>
      <dgm:t>
        <a:bodyPr/>
        <a:lstStyle/>
        <a:p>
          <a:endParaRPr lang="fr-FR" sz="1400"/>
        </a:p>
      </dgm:t>
    </dgm:pt>
    <dgm:pt modelId="{13B34D2F-FBB1-4564-8327-CF634BA1A768}" type="sibTrans" cxnId="{F1F05B75-6D64-48D4-8939-AC49C84AB00D}">
      <dgm:prSet/>
      <dgm:spPr/>
      <dgm:t>
        <a:bodyPr/>
        <a:lstStyle/>
        <a:p>
          <a:endParaRPr lang="fr-FR" sz="1400"/>
        </a:p>
      </dgm:t>
    </dgm:pt>
    <dgm:pt modelId="{BF877AA6-C79A-475E-A7FB-64825E0B742D}">
      <dgm:prSet phldrT="[Texte]" custT="1"/>
      <dgm:spPr/>
      <dgm:t>
        <a:bodyPr/>
        <a:lstStyle/>
        <a:p>
          <a:r>
            <a:rPr lang="fr-FR" sz="1600" dirty="0" smtClean="0"/>
            <a:t>Intégration</a:t>
          </a:r>
          <a:endParaRPr lang="fr-FR" sz="1600" dirty="0"/>
        </a:p>
      </dgm:t>
    </dgm:pt>
    <dgm:pt modelId="{CE23F95D-C6DE-4B9C-8467-21A4130710E5}" type="parTrans" cxnId="{B3D38E43-1153-412F-91B7-C539BCF019F7}">
      <dgm:prSet/>
      <dgm:spPr/>
      <dgm:t>
        <a:bodyPr/>
        <a:lstStyle/>
        <a:p>
          <a:endParaRPr lang="fr-FR" sz="1400"/>
        </a:p>
      </dgm:t>
    </dgm:pt>
    <dgm:pt modelId="{F50A7E45-34D5-4D12-ACA6-ADD46103B363}" type="sibTrans" cxnId="{B3D38E43-1153-412F-91B7-C539BCF019F7}">
      <dgm:prSet/>
      <dgm:spPr/>
      <dgm:t>
        <a:bodyPr/>
        <a:lstStyle/>
        <a:p>
          <a:endParaRPr lang="fr-FR" sz="1400"/>
        </a:p>
      </dgm:t>
    </dgm:pt>
    <dgm:pt modelId="{AB2C4CCB-3D75-4D1A-AB89-CB3F34491269}">
      <dgm:prSet phldrT="[Texte]" custT="1"/>
      <dgm:spPr/>
      <dgm:t>
        <a:bodyPr/>
        <a:lstStyle/>
        <a:p>
          <a:r>
            <a:rPr lang="fr-FR" sz="1600" dirty="0" smtClean="0"/>
            <a:t>Maintenance</a:t>
          </a:r>
        </a:p>
        <a:p>
          <a:r>
            <a:rPr lang="fr-FR" sz="1600" i="1" dirty="0" smtClean="0"/>
            <a:t>(Licence)</a:t>
          </a:r>
          <a:endParaRPr lang="fr-FR" sz="1600" i="1" dirty="0"/>
        </a:p>
      </dgm:t>
    </dgm:pt>
    <dgm:pt modelId="{A0312F7F-AA75-4058-B14E-E654977E05F1}" type="parTrans" cxnId="{0E929EF3-6270-4F20-B4E6-BD61A076F410}">
      <dgm:prSet/>
      <dgm:spPr/>
      <dgm:t>
        <a:bodyPr/>
        <a:lstStyle/>
        <a:p>
          <a:endParaRPr lang="fr-FR" sz="1400"/>
        </a:p>
      </dgm:t>
    </dgm:pt>
    <dgm:pt modelId="{4F19AF07-91A7-4FEC-BF42-1ED7A97AC5A8}" type="sibTrans" cxnId="{0E929EF3-6270-4F20-B4E6-BD61A076F410}">
      <dgm:prSet/>
      <dgm:spPr/>
      <dgm:t>
        <a:bodyPr/>
        <a:lstStyle/>
        <a:p>
          <a:endParaRPr lang="fr-FR" sz="1400"/>
        </a:p>
      </dgm:t>
    </dgm:pt>
    <dgm:pt modelId="{9E831D07-664F-40CD-83D8-7A4D3D9B3312}" type="pres">
      <dgm:prSet presAssocID="{27EF83EA-DE09-4AC0-97F9-8AD36B7CEFE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4E790C9-43A1-4603-AA57-D3DD47521979}" type="pres">
      <dgm:prSet presAssocID="{3C23FC45-37D7-4E29-85EB-A48E2290B66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C516C96-045A-413F-8ABB-11CA505213D5}" type="pres">
      <dgm:prSet presAssocID="{20056EE2-8094-4D3F-8A88-0B22E10754D3}" presName="sibTrans" presStyleCnt="0"/>
      <dgm:spPr/>
    </dgm:pt>
    <dgm:pt modelId="{CB63954D-0B6E-45A5-ABB9-CA2277D88ABD}" type="pres">
      <dgm:prSet presAssocID="{25718A5B-6FEE-42EA-A142-6724D171E69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4A090F2-1165-4AE3-801F-A97F92DCFDE8}" type="pres">
      <dgm:prSet presAssocID="{13B34D2F-FBB1-4564-8327-CF634BA1A768}" presName="sibTrans" presStyleCnt="0"/>
      <dgm:spPr/>
    </dgm:pt>
    <dgm:pt modelId="{43E77B2F-8AE0-4AAA-B270-F75C4DBB29C9}" type="pres">
      <dgm:prSet presAssocID="{BF877AA6-C79A-475E-A7FB-64825E0B742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054866-0E1B-48EE-BE92-43045AB05A7F}" type="pres">
      <dgm:prSet presAssocID="{F50A7E45-34D5-4D12-ACA6-ADD46103B363}" presName="sibTrans" presStyleCnt="0"/>
      <dgm:spPr/>
    </dgm:pt>
    <dgm:pt modelId="{68035CD9-A5F7-403D-A3B4-0EE23BD1112A}" type="pres">
      <dgm:prSet presAssocID="{AB2C4CCB-3D75-4D1A-AB89-CB3F3449126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5F9DA92-0BD9-4650-B7B5-7BF2AD151BC8}" srcId="{27EF83EA-DE09-4AC0-97F9-8AD36B7CEFEC}" destId="{3C23FC45-37D7-4E29-85EB-A48E2290B66C}" srcOrd="0" destOrd="0" parTransId="{99ED80A1-F411-4AF9-A09D-68D02B406D88}" sibTransId="{20056EE2-8094-4D3F-8A88-0B22E10754D3}"/>
    <dgm:cxn modelId="{015E4F9D-2823-4F14-AC19-7C8A5640DFFB}" type="presOf" srcId="{AB2C4CCB-3D75-4D1A-AB89-CB3F34491269}" destId="{68035CD9-A5F7-403D-A3B4-0EE23BD1112A}" srcOrd="0" destOrd="0" presId="urn:microsoft.com/office/officeart/2005/8/layout/hList6"/>
    <dgm:cxn modelId="{B2117420-E6A9-4793-A450-810A02F0EBDA}" type="presOf" srcId="{3C23FC45-37D7-4E29-85EB-A48E2290B66C}" destId="{A4E790C9-43A1-4603-AA57-D3DD47521979}" srcOrd="0" destOrd="0" presId="urn:microsoft.com/office/officeart/2005/8/layout/hList6"/>
    <dgm:cxn modelId="{B3D38E43-1153-412F-91B7-C539BCF019F7}" srcId="{27EF83EA-DE09-4AC0-97F9-8AD36B7CEFEC}" destId="{BF877AA6-C79A-475E-A7FB-64825E0B742D}" srcOrd="2" destOrd="0" parTransId="{CE23F95D-C6DE-4B9C-8467-21A4130710E5}" sibTransId="{F50A7E45-34D5-4D12-ACA6-ADD46103B363}"/>
    <dgm:cxn modelId="{87B79F21-B5A3-489F-A2F7-4B38CFC60C9C}" type="presOf" srcId="{25718A5B-6FEE-42EA-A142-6724D171E690}" destId="{CB63954D-0B6E-45A5-ABB9-CA2277D88ABD}" srcOrd="0" destOrd="0" presId="urn:microsoft.com/office/officeart/2005/8/layout/hList6"/>
    <dgm:cxn modelId="{69FC3608-9E59-4EA5-AB6B-9C75C9FF1601}" type="presOf" srcId="{27EF83EA-DE09-4AC0-97F9-8AD36B7CEFEC}" destId="{9E831D07-664F-40CD-83D8-7A4D3D9B3312}" srcOrd="0" destOrd="0" presId="urn:microsoft.com/office/officeart/2005/8/layout/hList6"/>
    <dgm:cxn modelId="{0E929EF3-6270-4F20-B4E6-BD61A076F410}" srcId="{27EF83EA-DE09-4AC0-97F9-8AD36B7CEFEC}" destId="{AB2C4CCB-3D75-4D1A-AB89-CB3F34491269}" srcOrd="3" destOrd="0" parTransId="{A0312F7F-AA75-4058-B14E-E654977E05F1}" sibTransId="{4F19AF07-91A7-4FEC-BF42-1ED7A97AC5A8}"/>
    <dgm:cxn modelId="{F1F05B75-6D64-48D4-8939-AC49C84AB00D}" srcId="{27EF83EA-DE09-4AC0-97F9-8AD36B7CEFEC}" destId="{25718A5B-6FEE-42EA-A142-6724D171E690}" srcOrd="1" destOrd="0" parTransId="{947721BD-29D3-49FC-869F-F2F7036863F4}" sibTransId="{13B34D2F-FBB1-4564-8327-CF634BA1A768}"/>
    <dgm:cxn modelId="{E9F520EF-C996-4298-AE3A-4E28441B727D}" type="presOf" srcId="{BF877AA6-C79A-475E-A7FB-64825E0B742D}" destId="{43E77B2F-8AE0-4AAA-B270-F75C4DBB29C9}" srcOrd="0" destOrd="0" presId="urn:microsoft.com/office/officeart/2005/8/layout/hList6"/>
    <dgm:cxn modelId="{3DD45488-5DAB-4D02-AC55-76D40C3C151A}" type="presParOf" srcId="{9E831D07-664F-40CD-83D8-7A4D3D9B3312}" destId="{A4E790C9-43A1-4603-AA57-D3DD47521979}" srcOrd="0" destOrd="0" presId="urn:microsoft.com/office/officeart/2005/8/layout/hList6"/>
    <dgm:cxn modelId="{EF3C6C07-4E82-4469-BDF1-3B7ECA5D5EA0}" type="presParOf" srcId="{9E831D07-664F-40CD-83D8-7A4D3D9B3312}" destId="{5C516C96-045A-413F-8ABB-11CA505213D5}" srcOrd="1" destOrd="0" presId="urn:microsoft.com/office/officeart/2005/8/layout/hList6"/>
    <dgm:cxn modelId="{AC319488-58E1-4BAE-83C1-839474D27E12}" type="presParOf" srcId="{9E831D07-664F-40CD-83D8-7A4D3D9B3312}" destId="{CB63954D-0B6E-45A5-ABB9-CA2277D88ABD}" srcOrd="2" destOrd="0" presId="urn:microsoft.com/office/officeart/2005/8/layout/hList6"/>
    <dgm:cxn modelId="{0696B1B8-DCE6-48F2-8EDE-24EA798A0AEA}" type="presParOf" srcId="{9E831D07-664F-40CD-83D8-7A4D3D9B3312}" destId="{E4A090F2-1165-4AE3-801F-A97F92DCFDE8}" srcOrd="3" destOrd="0" presId="urn:microsoft.com/office/officeart/2005/8/layout/hList6"/>
    <dgm:cxn modelId="{C13878E0-EAAD-4783-ABA3-7DEEE2DDC10C}" type="presParOf" srcId="{9E831D07-664F-40CD-83D8-7A4D3D9B3312}" destId="{43E77B2F-8AE0-4AAA-B270-F75C4DBB29C9}" srcOrd="4" destOrd="0" presId="urn:microsoft.com/office/officeart/2005/8/layout/hList6"/>
    <dgm:cxn modelId="{C08D6AE9-7076-4568-9AFA-29C661A34C9E}" type="presParOf" srcId="{9E831D07-664F-40CD-83D8-7A4D3D9B3312}" destId="{EA054866-0E1B-48EE-BE92-43045AB05A7F}" srcOrd="5" destOrd="0" presId="urn:microsoft.com/office/officeart/2005/8/layout/hList6"/>
    <dgm:cxn modelId="{4C157BBD-AC59-4EDC-9CC9-B321DFC53D41}" type="presParOf" srcId="{9E831D07-664F-40CD-83D8-7A4D3D9B3312}" destId="{68035CD9-A5F7-403D-A3B4-0EE23BD1112A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33E3A8-5A89-415C-817E-0894F8143E78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E2DBDFB8-7AAA-4003-BB67-E6A376129FAC}">
      <dgm:prSet phldrT="[Texte]" custT="1"/>
      <dgm:spPr/>
      <dgm:t>
        <a:bodyPr/>
        <a:lstStyle/>
        <a:p>
          <a:r>
            <a:rPr lang="fr-FR" sz="14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M-2</a:t>
          </a:r>
        </a:p>
      </dgm:t>
    </dgm:pt>
    <dgm:pt modelId="{E2B69415-47DB-4F69-8BEB-DA4344D5AFD0}" type="parTrans" cxnId="{F1ADB4EF-35E7-491C-BFEB-58D44EC18086}">
      <dgm:prSet/>
      <dgm:spPr/>
      <dgm:t>
        <a:bodyPr/>
        <a:lstStyle/>
        <a:p>
          <a:endParaRPr lang="fr-FR" sz="1100" b="1" i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7B1BB4F-4CB1-4526-8737-54A7183FFE07}" type="sibTrans" cxnId="{F1ADB4EF-35E7-491C-BFEB-58D44EC18086}">
      <dgm:prSet/>
      <dgm:spPr/>
      <dgm:t>
        <a:bodyPr/>
        <a:lstStyle/>
        <a:p>
          <a:endParaRPr lang="fr-FR" sz="1100" b="1" i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E511C1F-D7FF-4675-9173-F2794E44F673}">
      <dgm:prSet phldrT="[Texte]" custT="1"/>
      <dgm:spPr/>
      <dgm:t>
        <a:bodyPr/>
        <a:lstStyle/>
        <a:p>
          <a:r>
            <a:rPr lang="fr-FR" sz="14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M-2 / M-1</a:t>
          </a:r>
          <a:endParaRPr lang="fr-FR" sz="1400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96D7976-C87B-46D8-B780-92B2F2D14E32}" type="parTrans" cxnId="{8A415BE3-50D3-4431-AC0C-FE25A5B91664}">
      <dgm:prSet/>
      <dgm:spPr/>
      <dgm:t>
        <a:bodyPr/>
        <a:lstStyle/>
        <a:p>
          <a:endParaRPr lang="fr-FR" sz="1100" b="1" i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57903DF-CB86-4A72-BA5D-EC053460B72F}" type="sibTrans" cxnId="{8A415BE3-50D3-4431-AC0C-FE25A5B91664}">
      <dgm:prSet/>
      <dgm:spPr/>
      <dgm:t>
        <a:bodyPr/>
        <a:lstStyle/>
        <a:p>
          <a:endParaRPr lang="fr-FR" sz="1100" b="1" i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3036258-C9D6-422A-BF65-824FEE11C393}">
      <dgm:prSet phldrT="[Texte]" custT="1"/>
      <dgm:spPr/>
      <dgm:t>
        <a:bodyPr/>
        <a:lstStyle/>
        <a:p>
          <a:r>
            <a:rPr lang="fr-FR" sz="14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M-1</a:t>
          </a:r>
          <a:endParaRPr lang="fr-FR" sz="1400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F654F6-4643-4BB4-83C1-72D28EAAB674}" type="parTrans" cxnId="{2BE08F67-968F-4134-8443-0E600571E2AE}">
      <dgm:prSet/>
      <dgm:spPr/>
      <dgm:t>
        <a:bodyPr/>
        <a:lstStyle/>
        <a:p>
          <a:endParaRPr lang="fr-FR" sz="1100" b="1" i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E7F0D55-7587-4B7D-AAA3-32DAE33727E1}" type="sibTrans" cxnId="{2BE08F67-968F-4134-8443-0E600571E2AE}">
      <dgm:prSet/>
      <dgm:spPr/>
      <dgm:t>
        <a:bodyPr/>
        <a:lstStyle/>
        <a:p>
          <a:endParaRPr lang="fr-FR" sz="1100" b="1" i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64AC69-AB5D-4539-89E2-CE02CC043821}">
      <dgm:prSet phldrT="[Texte]" custT="1"/>
      <dgm:spPr/>
      <dgm:t>
        <a:bodyPr/>
        <a:lstStyle/>
        <a:p>
          <a:r>
            <a:rPr lang="fr-FR" sz="14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</a:t>
          </a:r>
          <a:endParaRPr lang="fr-FR" sz="1400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12C7D67-7B64-4749-89DB-1C3C10CB4A01}" type="parTrans" cxnId="{9BD88F3D-19FF-4099-A820-70C7DE3A4DCA}">
      <dgm:prSet/>
      <dgm:spPr/>
      <dgm:t>
        <a:bodyPr/>
        <a:lstStyle/>
        <a:p>
          <a:endParaRPr lang="fr-FR" sz="1100" b="1" i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CF12E2B-06C4-4161-A3B5-58DEB3C68189}" type="sibTrans" cxnId="{9BD88F3D-19FF-4099-A820-70C7DE3A4DCA}">
      <dgm:prSet/>
      <dgm:spPr/>
      <dgm:t>
        <a:bodyPr/>
        <a:lstStyle/>
        <a:p>
          <a:endParaRPr lang="fr-FR" sz="1100" b="1" i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092736F-2551-463C-ABDF-6DD47D2C70BE}" type="pres">
      <dgm:prSet presAssocID="{3D33E3A8-5A89-415C-817E-0894F8143E78}" presName="Name0" presStyleCnt="0">
        <dgm:presLayoutVars>
          <dgm:dir/>
          <dgm:animLvl val="lvl"/>
          <dgm:resizeHandles val="exact"/>
        </dgm:presLayoutVars>
      </dgm:prSet>
      <dgm:spPr/>
    </dgm:pt>
    <dgm:pt modelId="{C15DC799-F1DD-47A3-959A-15FEEA7C7E59}" type="pres">
      <dgm:prSet presAssocID="{E2DBDFB8-7AAA-4003-BB67-E6A376129FAC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F37341-8497-4B40-9E63-C5D97FDB4362}" type="pres">
      <dgm:prSet presAssocID="{37B1BB4F-4CB1-4526-8737-54A7183FFE07}" presName="parTxOnlySpace" presStyleCnt="0"/>
      <dgm:spPr/>
    </dgm:pt>
    <dgm:pt modelId="{3D8C8266-6FD0-4BDF-B820-8139DB139EE8}" type="pres">
      <dgm:prSet presAssocID="{2E511C1F-D7FF-4675-9173-F2794E44F67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0F1DD0-C954-4AFB-88B5-7CEB55F472EE}" type="pres">
      <dgm:prSet presAssocID="{357903DF-CB86-4A72-BA5D-EC053460B72F}" presName="parTxOnlySpace" presStyleCnt="0"/>
      <dgm:spPr/>
    </dgm:pt>
    <dgm:pt modelId="{1DBEB8FF-C240-4EC2-89D5-BCEC2240D8A1}" type="pres">
      <dgm:prSet presAssocID="{53036258-C9D6-422A-BF65-824FEE11C39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293562-9DAC-4DEF-92E7-EFB01393FDEB}" type="pres">
      <dgm:prSet presAssocID="{8E7F0D55-7587-4B7D-AAA3-32DAE33727E1}" presName="parTxOnlySpace" presStyleCnt="0"/>
      <dgm:spPr/>
    </dgm:pt>
    <dgm:pt modelId="{682A6D8A-8160-487C-94F6-C0072090AE29}" type="pres">
      <dgm:prSet presAssocID="{1E64AC69-AB5D-4539-89E2-CE02CC04382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A415BE3-50D3-4431-AC0C-FE25A5B91664}" srcId="{3D33E3A8-5A89-415C-817E-0894F8143E78}" destId="{2E511C1F-D7FF-4675-9173-F2794E44F673}" srcOrd="1" destOrd="0" parTransId="{396D7976-C87B-46D8-B780-92B2F2D14E32}" sibTransId="{357903DF-CB86-4A72-BA5D-EC053460B72F}"/>
    <dgm:cxn modelId="{2BE08F67-968F-4134-8443-0E600571E2AE}" srcId="{3D33E3A8-5A89-415C-817E-0894F8143E78}" destId="{53036258-C9D6-422A-BF65-824FEE11C393}" srcOrd="2" destOrd="0" parTransId="{12F654F6-4643-4BB4-83C1-72D28EAAB674}" sibTransId="{8E7F0D55-7587-4B7D-AAA3-32DAE33727E1}"/>
    <dgm:cxn modelId="{699918B9-6E4E-408A-A43C-4C1B607A67A4}" type="presOf" srcId="{1E64AC69-AB5D-4539-89E2-CE02CC043821}" destId="{682A6D8A-8160-487C-94F6-C0072090AE29}" srcOrd="0" destOrd="0" presId="urn:microsoft.com/office/officeart/2005/8/layout/chevron1"/>
    <dgm:cxn modelId="{BBCD184F-D977-4489-B39C-7BFCBA4E95CC}" type="presOf" srcId="{2E511C1F-D7FF-4675-9173-F2794E44F673}" destId="{3D8C8266-6FD0-4BDF-B820-8139DB139EE8}" srcOrd="0" destOrd="0" presId="urn:microsoft.com/office/officeart/2005/8/layout/chevron1"/>
    <dgm:cxn modelId="{F1ADB4EF-35E7-491C-BFEB-58D44EC18086}" srcId="{3D33E3A8-5A89-415C-817E-0894F8143E78}" destId="{E2DBDFB8-7AAA-4003-BB67-E6A376129FAC}" srcOrd="0" destOrd="0" parTransId="{E2B69415-47DB-4F69-8BEB-DA4344D5AFD0}" sibTransId="{37B1BB4F-4CB1-4526-8737-54A7183FFE07}"/>
    <dgm:cxn modelId="{432BF2B2-3188-447D-B65D-02258681462B}" type="presOf" srcId="{3D33E3A8-5A89-415C-817E-0894F8143E78}" destId="{D092736F-2551-463C-ABDF-6DD47D2C70BE}" srcOrd="0" destOrd="0" presId="urn:microsoft.com/office/officeart/2005/8/layout/chevron1"/>
    <dgm:cxn modelId="{9BD88F3D-19FF-4099-A820-70C7DE3A4DCA}" srcId="{3D33E3A8-5A89-415C-817E-0894F8143E78}" destId="{1E64AC69-AB5D-4539-89E2-CE02CC043821}" srcOrd="3" destOrd="0" parTransId="{112C7D67-7B64-4749-89DB-1C3C10CB4A01}" sibTransId="{5CF12E2B-06C4-4161-A3B5-58DEB3C68189}"/>
    <dgm:cxn modelId="{81D8C68B-0BD2-46AE-8CA1-F666266F2207}" type="presOf" srcId="{53036258-C9D6-422A-BF65-824FEE11C393}" destId="{1DBEB8FF-C240-4EC2-89D5-BCEC2240D8A1}" srcOrd="0" destOrd="0" presId="urn:microsoft.com/office/officeart/2005/8/layout/chevron1"/>
    <dgm:cxn modelId="{8AA7A855-2417-421C-96E1-E2496117FE20}" type="presOf" srcId="{E2DBDFB8-7AAA-4003-BB67-E6A376129FAC}" destId="{C15DC799-F1DD-47A3-959A-15FEEA7C7E59}" srcOrd="0" destOrd="0" presId="urn:microsoft.com/office/officeart/2005/8/layout/chevron1"/>
    <dgm:cxn modelId="{2B86CA7F-0344-4B20-8181-40C629806DE0}" type="presParOf" srcId="{D092736F-2551-463C-ABDF-6DD47D2C70BE}" destId="{C15DC799-F1DD-47A3-959A-15FEEA7C7E59}" srcOrd="0" destOrd="0" presId="urn:microsoft.com/office/officeart/2005/8/layout/chevron1"/>
    <dgm:cxn modelId="{6A4DC78B-DCE0-42A2-BCCB-9F493BDC6BA8}" type="presParOf" srcId="{D092736F-2551-463C-ABDF-6DD47D2C70BE}" destId="{95F37341-8497-4B40-9E63-C5D97FDB4362}" srcOrd="1" destOrd="0" presId="urn:microsoft.com/office/officeart/2005/8/layout/chevron1"/>
    <dgm:cxn modelId="{0B211AA3-CD32-4E32-A02D-6DE38048EA1B}" type="presParOf" srcId="{D092736F-2551-463C-ABDF-6DD47D2C70BE}" destId="{3D8C8266-6FD0-4BDF-B820-8139DB139EE8}" srcOrd="2" destOrd="0" presId="urn:microsoft.com/office/officeart/2005/8/layout/chevron1"/>
    <dgm:cxn modelId="{97CB6C41-E42B-4B2D-856F-1E7948872B48}" type="presParOf" srcId="{D092736F-2551-463C-ABDF-6DD47D2C70BE}" destId="{F10F1DD0-C954-4AFB-88B5-7CEB55F472EE}" srcOrd="3" destOrd="0" presId="urn:microsoft.com/office/officeart/2005/8/layout/chevron1"/>
    <dgm:cxn modelId="{EAE97E28-B414-43D7-AD52-06A5C6A59039}" type="presParOf" srcId="{D092736F-2551-463C-ABDF-6DD47D2C70BE}" destId="{1DBEB8FF-C240-4EC2-89D5-BCEC2240D8A1}" srcOrd="4" destOrd="0" presId="urn:microsoft.com/office/officeart/2005/8/layout/chevron1"/>
    <dgm:cxn modelId="{C8337B5F-407F-4542-B70D-0402BD2E5DCA}" type="presParOf" srcId="{D092736F-2551-463C-ABDF-6DD47D2C70BE}" destId="{35293562-9DAC-4DEF-92E7-EFB01393FDEB}" srcOrd="5" destOrd="0" presId="urn:microsoft.com/office/officeart/2005/8/layout/chevron1"/>
    <dgm:cxn modelId="{4B0F1A03-DA70-429C-9125-8A5EEE66829F}" type="presParOf" srcId="{D092736F-2551-463C-ABDF-6DD47D2C70BE}" destId="{682A6D8A-8160-487C-94F6-C0072090AE2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4E790C9-43A1-4603-AA57-D3DD47521979}">
      <dsp:nvSpPr>
        <dsp:cNvPr id="0" name=""/>
        <dsp:cNvSpPr/>
      </dsp:nvSpPr>
      <dsp:spPr>
        <a:xfrm rot="16200000">
          <a:off x="57220" y="-55231"/>
          <a:ext cx="1841313" cy="1951777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POC</a:t>
          </a:r>
          <a:endParaRPr lang="fr-FR" sz="1600" kern="1200" dirty="0"/>
        </a:p>
      </dsp:txBody>
      <dsp:txXfrm rot="16200000">
        <a:off x="57220" y="-55231"/>
        <a:ext cx="1841313" cy="1951777"/>
      </dsp:txXfrm>
    </dsp:sp>
    <dsp:sp modelId="{CB63954D-0B6E-45A5-ABB9-CA2277D88ABD}">
      <dsp:nvSpPr>
        <dsp:cNvPr id="0" name=""/>
        <dsp:cNvSpPr/>
      </dsp:nvSpPr>
      <dsp:spPr>
        <a:xfrm rot="16200000">
          <a:off x="2155381" y="-55231"/>
          <a:ext cx="1841313" cy="1951777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Développement des sondes</a:t>
          </a:r>
          <a:endParaRPr lang="fr-FR" sz="1600" kern="1200" dirty="0"/>
        </a:p>
      </dsp:txBody>
      <dsp:txXfrm rot="16200000">
        <a:off x="2155381" y="-55231"/>
        <a:ext cx="1841313" cy="1951777"/>
      </dsp:txXfrm>
    </dsp:sp>
    <dsp:sp modelId="{43E77B2F-8AE0-4AAA-B270-F75C4DBB29C9}">
      <dsp:nvSpPr>
        <dsp:cNvPr id="0" name=""/>
        <dsp:cNvSpPr/>
      </dsp:nvSpPr>
      <dsp:spPr>
        <a:xfrm rot="16200000">
          <a:off x="4253541" y="-55231"/>
          <a:ext cx="1841313" cy="1951777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Intégration</a:t>
          </a:r>
          <a:endParaRPr lang="fr-FR" sz="1600" kern="1200" dirty="0"/>
        </a:p>
      </dsp:txBody>
      <dsp:txXfrm rot="16200000">
        <a:off x="4253541" y="-55231"/>
        <a:ext cx="1841313" cy="1951777"/>
      </dsp:txXfrm>
    </dsp:sp>
    <dsp:sp modelId="{68035CD9-A5F7-403D-A3B4-0EE23BD1112A}">
      <dsp:nvSpPr>
        <dsp:cNvPr id="0" name=""/>
        <dsp:cNvSpPr/>
      </dsp:nvSpPr>
      <dsp:spPr>
        <a:xfrm rot="16200000">
          <a:off x="6351702" y="-55231"/>
          <a:ext cx="1841313" cy="1951777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Maintenance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i="1" kern="1200" dirty="0" smtClean="0"/>
            <a:t>(Licence)</a:t>
          </a:r>
          <a:endParaRPr lang="fr-FR" sz="1600" i="1" kern="1200" dirty="0"/>
        </a:p>
      </dsp:txBody>
      <dsp:txXfrm rot="16200000">
        <a:off x="6351702" y="-55231"/>
        <a:ext cx="1841313" cy="195177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15DC799-F1DD-47A3-959A-15FEEA7C7E59}">
      <dsp:nvSpPr>
        <dsp:cNvPr id="0" name=""/>
        <dsp:cNvSpPr/>
      </dsp:nvSpPr>
      <dsp:spPr>
        <a:xfrm>
          <a:off x="4029" y="0"/>
          <a:ext cx="2345675" cy="36004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M-2</a:t>
          </a:r>
        </a:p>
      </dsp:txBody>
      <dsp:txXfrm>
        <a:off x="4029" y="0"/>
        <a:ext cx="2345675" cy="360040"/>
      </dsp:txXfrm>
    </dsp:sp>
    <dsp:sp modelId="{3D8C8266-6FD0-4BDF-B820-8139DB139EE8}">
      <dsp:nvSpPr>
        <dsp:cNvPr id="0" name=""/>
        <dsp:cNvSpPr/>
      </dsp:nvSpPr>
      <dsp:spPr>
        <a:xfrm>
          <a:off x="2115137" y="0"/>
          <a:ext cx="2345675" cy="36004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M-2 / M-1</a:t>
          </a:r>
          <a:endParaRPr lang="fr-FR" sz="1400" b="1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115137" y="0"/>
        <a:ext cx="2345675" cy="360040"/>
      </dsp:txXfrm>
    </dsp:sp>
    <dsp:sp modelId="{1DBEB8FF-C240-4EC2-89D5-BCEC2240D8A1}">
      <dsp:nvSpPr>
        <dsp:cNvPr id="0" name=""/>
        <dsp:cNvSpPr/>
      </dsp:nvSpPr>
      <dsp:spPr>
        <a:xfrm>
          <a:off x="4226246" y="0"/>
          <a:ext cx="2345675" cy="36004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M-1</a:t>
          </a:r>
          <a:endParaRPr lang="fr-FR" sz="1400" b="1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226246" y="0"/>
        <a:ext cx="2345675" cy="360040"/>
      </dsp:txXfrm>
    </dsp:sp>
    <dsp:sp modelId="{682A6D8A-8160-487C-94F6-C0072090AE29}">
      <dsp:nvSpPr>
        <dsp:cNvPr id="0" name=""/>
        <dsp:cNvSpPr/>
      </dsp:nvSpPr>
      <dsp:spPr>
        <a:xfrm>
          <a:off x="6337354" y="0"/>
          <a:ext cx="2345675" cy="36004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</a:t>
          </a:r>
          <a:endParaRPr lang="fr-FR" sz="1400" b="1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337354" y="0"/>
        <a:ext cx="2345675" cy="360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GB" smtClean="0">
                <a:latin typeface="Arial" pitchFamily="34" charset="0"/>
              </a:rPr>
              <a:pPr/>
              <a:t>13/06/2016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GB" smtClean="0">
                <a:latin typeface="Arial" pitchFamily="34" charset="0"/>
              </a:rPr>
              <a:pPr/>
              <a:t>‹N°›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7866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GB" smtClean="0"/>
              <a:pPr/>
              <a:t>13/06/2016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792800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48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6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Démonstration</a:t>
            </a:r>
            <a:r>
              <a:rPr lang="fr-FR" baseline="0" dirty="0" smtClean="0"/>
              <a:t> GESTION REFERENTIEL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7</a:t>
            </a:fld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Démonstration IMPLEMENTATION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10</a:t>
            </a:fld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13</a:t>
            </a:fld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Demonstration</a:t>
            </a:r>
            <a:r>
              <a:rPr lang="fr-FR" baseline="0" dirty="0" smtClean="0"/>
              <a:t> RECHERCHE sur CM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15</a:t>
            </a:fld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Démonstration</a:t>
            </a:r>
            <a:r>
              <a:rPr lang="fr-FR" baseline="0" dirty="0" smtClean="0"/>
              <a:t> STATISTIQUES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21</a:t>
            </a:fld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25</a:t>
            </a:fld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26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 22" descr="cover-Beet.jpg 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4071937"/>
          </a:xfrm>
          <a:prstGeom prst="rect">
            <a:avLst/>
          </a:prstGeom>
        </p:spPr>
      </p:pic>
      <p:pic>
        <p:nvPicPr>
          <p:cNvPr id="49" name="Picture 6" descr="cover_bg_beet_part2.jpg &lt;IGNORE&gt;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pic>
        <p:nvPicPr>
          <p:cNvPr id="50" name="Picture 8" descr="cover_bg_beet_part1.jp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9" y="3906044"/>
            <a:ext cx="9143961" cy="178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 smtClean="0"/>
              <a:t>Cliquer pour ajouter un titre principal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Cliquer pour ajouter un sous-titre</a:t>
            </a:r>
            <a:endParaRPr lang="en-GB" noProof="0" dirty="0" smtClean="0"/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449263" y="6515640"/>
            <a:ext cx="2517221" cy="34236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© </a:t>
            </a:r>
            <a:r>
              <a:rPr lang="fr-CA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Groupe CGI</a:t>
            </a:r>
            <a:r>
              <a:rPr lang="fr-CA" sz="1100" kern="1200" baseline="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 inc. CONFIDENTIEL</a:t>
            </a:r>
          </a:p>
        </p:txBody>
      </p:sp>
      <p:sp>
        <p:nvSpPr>
          <p:cNvPr id="38" name="TextBox 37" descr="CONFIDENTIAL_TAG_0xFFEE"/>
          <p:cNvSpPr txBox="1"/>
          <p:nvPr userDrawn="1"/>
        </p:nvSpPr>
        <p:spPr bwMode="auto">
          <a:xfrm>
            <a:off x="2120630" y="6515640"/>
            <a:ext cx="1721794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39" name="Image 38" descr="CGI Logo 2012.emf"/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508363" y="5823752"/>
            <a:ext cx="1194965" cy="551293"/>
          </a:xfrm>
          <a:prstGeom prst="rect">
            <a:avLst/>
          </a:prstGeom>
        </p:spPr>
      </p:pic>
      <p:pic>
        <p:nvPicPr>
          <p:cNvPr id="40" name="Image 39" descr="EN tagline.emf"/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065959" y="6551700"/>
            <a:ext cx="1740295" cy="13707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tit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762500" y="1269507"/>
            <a:ext cx="3924300" cy="48915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5" name="Image 14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multi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 hasCustomPrompt="1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 hasCustomPrompt="1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8" name="TextBox 17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22" name="Image 21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  <a:endParaRPr lang="fr-CA" noProof="0" dirty="0"/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5" name="Image 14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petit graphique sur le côt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4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269507"/>
            <a:ext cx="1844675" cy="4883643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21" name="Image 20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deux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 hasCustomPrompt="1"/>
          </p:nvPr>
        </p:nvSpPr>
        <p:spPr>
          <a:xfrm>
            <a:off x="448056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  <a:endParaRPr lang="fr-CA" noProof="0" dirty="0"/>
          </a:p>
        </p:txBody>
      </p:sp>
      <p:sp>
        <p:nvSpPr>
          <p:cNvPr id="15" name="TextBox 14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8" name="Image 17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  <a:endParaRPr lang="en-GB" noProof="0" dirty="0" smtClean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3" name="Image 12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pic>
        <p:nvPicPr>
          <p:cNvPr id="34" name="Image 33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08363" y="5823752"/>
            <a:ext cx="1194965" cy="551293"/>
          </a:xfrm>
          <a:prstGeom prst="rect">
            <a:avLst/>
          </a:prstGeom>
        </p:spPr>
      </p:pic>
      <p:pic>
        <p:nvPicPr>
          <p:cNvPr id="35" name="Image 34" descr="EN tagline.emf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65959" y="6551700"/>
            <a:ext cx="1740295" cy="137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onclusion pour les présentations de v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82324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 smtClean="0"/>
              <a:t>Cliquer pour ajouter un remerciement</a:t>
            </a:r>
            <a:endParaRPr lang="fr-CA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Cliquer pour ajouter un sous-titre</a:t>
            </a:r>
            <a:endParaRPr lang="en-GB" noProof="0" dirty="0"/>
          </a:p>
        </p:txBody>
      </p:sp>
      <p:pic>
        <p:nvPicPr>
          <p:cNvPr id="34" name="Image 33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08363" y="5823752"/>
            <a:ext cx="1194965" cy="551293"/>
          </a:xfrm>
          <a:prstGeom prst="rect">
            <a:avLst/>
          </a:prstGeom>
        </p:spPr>
      </p:pic>
      <p:pic>
        <p:nvPicPr>
          <p:cNvPr id="35" name="Image 34" descr="EN tagline.emf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65959" y="6551700"/>
            <a:ext cx="1740295" cy="137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8" name="TextBox 7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0" name="Image 9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4" name="Image 13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  <p:pic>
        <p:nvPicPr>
          <p:cNvPr id="9" name="Image 2" descr="Logo_iT_Toolbox_v3.1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6317851"/>
            <a:ext cx="1634126" cy="32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1872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1261872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6" name="Image 15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2" name="Image 11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>
              <a:defRPr/>
            </a:lvl1pPr>
          </a:lstStyle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3" name="Image 12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 hasCustomPrompt="1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4" name="Image 13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6" name="Image 15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15" descr="section.jpg 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1" name="Picture 40" descr="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Cliquer pour ajouter un sous-titre</a:t>
            </a:r>
            <a:endParaRPr lang="en-GB" noProof="0" dirty="0"/>
          </a:p>
        </p:txBody>
      </p:sp>
      <p:pic>
        <p:nvPicPr>
          <p:cNvPr id="35" name="Image 34" descr="CGI Logo 2012.emf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508363" y="5823752"/>
            <a:ext cx="1194965" cy="551293"/>
          </a:xfrm>
          <a:prstGeom prst="rect">
            <a:avLst/>
          </a:prstGeom>
        </p:spPr>
      </p:pic>
      <p:pic>
        <p:nvPicPr>
          <p:cNvPr id="36" name="Image 35" descr="EN tagline.emf"/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065959" y="6551700"/>
            <a:ext cx="1740295" cy="137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cover_bg_beet_part2.jpg 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0" name="Image 15" descr="section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2" name="Picture 7" descr="bg_connectors.pn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Cliquer pour ajouter un sous-titre</a:t>
            </a:r>
            <a:endParaRPr lang="en-GB" noProof="0" dirty="0"/>
          </a:p>
        </p:txBody>
      </p:sp>
      <p:pic>
        <p:nvPicPr>
          <p:cNvPr id="36" name="Image 35" descr="CGI Logo 2012.emf"/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513465" y="5823752"/>
            <a:ext cx="1184761" cy="551293"/>
          </a:xfrm>
          <a:prstGeom prst="rect">
            <a:avLst/>
          </a:prstGeom>
        </p:spPr>
      </p:pic>
      <p:pic>
        <p:nvPicPr>
          <p:cNvPr id="37" name="Image 36" descr="EN tagline.emf"/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065959" y="6552153"/>
            <a:ext cx="1740295" cy="1361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3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jpe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jpe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26" Type="http://schemas.openxmlformats.org/officeDocument/2006/relationships/image" Target="../media/image67.png"/><Relationship Id="rId3" Type="http://schemas.openxmlformats.org/officeDocument/2006/relationships/image" Target="../media/image45.png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66.jpe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29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24" Type="http://schemas.openxmlformats.org/officeDocument/2006/relationships/hyperlink" Target="http://www.eclipse.org/" TargetMode="External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28" Type="http://schemas.openxmlformats.org/officeDocument/2006/relationships/image" Target="../media/image69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4.png"/><Relationship Id="rId27" Type="http://schemas.openxmlformats.org/officeDocument/2006/relationships/image" Target="../media/image68.png"/><Relationship Id="rId30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72.png"/><Relationship Id="rId7" Type="http://schemas.openxmlformats.org/officeDocument/2006/relationships/image" Target="../media/image7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8.png"/><Relationship Id="rId5" Type="http://schemas.openxmlformats.org/officeDocument/2006/relationships/image" Target="../media/image68.png"/><Relationship Id="rId10" Type="http://schemas.openxmlformats.org/officeDocument/2006/relationships/image" Target="../media/image77.jpeg"/><Relationship Id="rId4" Type="http://schemas.openxmlformats.org/officeDocument/2006/relationships/image" Target="../media/image73.png"/><Relationship Id="rId9" Type="http://schemas.openxmlformats.org/officeDocument/2006/relationships/image" Target="../media/image7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e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QuickStyle" Target="../diagrams/quickStyle2.xml"/><Relationship Id="rId3" Type="http://schemas.openxmlformats.org/officeDocument/2006/relationships/tags" Target="../tags/tag14.xml"/><Relationship Id="rId7" Type="http://schemas.openxmlformats.org/officeDocument/2006/relationships/diagramLayout" Target="../diagrams/layout1.xml"/><Relationship Id="rId12" Type="http://schemas.openxmlformats.org/officeDocument/2006/relationships/diagramLayout" Target="../diagrams/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diagramData" Target="../diagrams/data1.xml"/><Relationship Id="rId11" Type="http://schemas.openxmlformats.org/officeDocument/2006/relationships/diagramData" Target="../diagrams/data2.xml"/><Relationship Id="rId5" Type="http://schemas.openxmlformats.org/officeDocument/2006/relationships/slideLayout" Target="../slideLayouts/slideLayout2.xml"/><Relationship Id="rId15" Type="http://schemas.microsoft.com/office/2007/relationships/diagramDrawing" Target="../diagrams/drawing2.xml"/><Relationship Id="rId10" Type="http://schemas.microsoft.com/office/2007/relationships/diagramDrawing" Target="../diagrams/drawing1.xml"/><Relationship Id="rId4" Type="http://schemas.openxmlformats.org/officeDocument/2006/relationships/tags" Target="../tags/tag15.xml"/><Relationship Id="rId9" Type="http://schemas.openxmlformats.org/officeDocument/2006/relationships/diagramColors" Target="../diagrams/colors1.xml"/><Relationship Id="rId14" Type="http://schemas.openxmlformats.org/officeDocument/2006/relationships/diagramColors" Target="../diagrams/colors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TITLE&gt;{98.01701,649.6249,331.0641,35.37496}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4336" y="4345689"/>
            <a:ext cx="7639661" cy="12448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Offre Supervision </a:t>
            </a:r>
            <a:r>
              <a:rPr lang="fr-FR" sz="4000" dirty="0" err="1" smtClean="0"/>
              <a:t>iT</a:t>
            </a:r>
            <a:r>
              <a:rPr lang="fr-FR" sz="4000" dirty="0" smtClean="0"/>
              <a:t>-</a:t>
            </a:r>
            <a:r>
              <a:rPr lang="fr-FR" sz="4000" dirty="0" err="1" smtClean="0"/>
              <a:t>Toolbox</a:t>
            </a:r>
            <a:endParaRPr lang="fr-CA" sz="4000" dirty="0" smtClean="0"/>
          </a:p>
        </p:txBody>
      </p:sp>
      <p:sp>
        <p:nvSpPr>
          <p:cNvPr id="3" name="Subtitle 2" descr="&lt;NAME&gt;{59.64646,463.1029,450.4999,35.25}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47675" y="5721349"/>
            <a:ext cx="5881407" cy="757510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endParaRPr lang="fr-FR" dirty="0" smtClean="0"/>
          </a:p>
          <a:p>
            <a:fld id="{DFCA4E32-0BBB-4AFE-9787-4EDF4DBDA7C7}" type="datetime2">
              <a:rPr lang="fr-FR" smtClean="0"/>
              <a:pPr/>
              <a:t>lundi 13 juin 2016</a:t>
            </a:fld>
            <a:endParaRPr lang="en-GB" dirty="0" smtClean="0"/>
          </a:p>
        </p:txBody>
      </p:sp>
      <p:sp>
        <p:nvSpPr>
          <p:cNvPr id="19" name="AutoShape 7"/>
          <p:cNvSpPr>
            <a:spLocks noChangeAspect="1" noChangeArrowheads="1" noTextEdit="1"/>
          </p:cNvSpPr>
          <p:nvPr>
            <p:custDataLst>
              <p:tags r:id="rId3"/>
            </p:custDataLst>
          </p:nvPr>
        </p:nvSpPr>
        <p:spPr bwMode="auto">
          <a:xfrm>
            <a:off x="5716800" y="2610000"/>
            <a:ext cx="528305" cy="15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latin typeface="Arial"/>
            </a:endParaRPr>
          </a:p>
        </p:txBody>
      </p:sp>
      <p:pic>
        <p:nvPicPr>
          <p:cNvPr id="8" name="Picture 2" descr="D:\Personnel\Dropbox\Logica\Temp\Logo iT Toolbox.png"/>
          <p:cNvPicPr>
            <a:picLocks noChangeAspect="1" noChangeArrowheads="1"/>
          </p:cNvPicPr>
          <p:nvPr/>
        </p:nvPicPr>
        <p:blipFill>
          <a:blip r:embed="rId6" cstate="print"/>
          <a:srcRect l="3168" t="17953" r="22333" b="17955"/>
          <a:stretch>
            <a:fillRect/>
          </a:stretch>
        </p:blipFill>
        <p:spPr bwMode="auto">
          <a:xfrm>
            <a:off x="4216883" y="6076626"/>
            <a:ext cx="1583140" cy="33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/>
          <p:cNvSpPr/>
          <p:nvPr/>
        </p:nvSpPr>
        <p:spPr bwMode="gray">
          <a:xfrm>
            <a:off x="4651513" y="1272209"/>
            <a:ext cx="1620078" cy="2782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Principes </a:t>
            </a:r>
            <a:r>
              <a:rPr lang="fr-FR" dirty="0" smtClean="0"/>
              <a:t>de la solution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>
          <a:xfrm>
            <a:off x="449263" y="1282699"/>
            <a:ext cx="8250237" cy="4687575"/>
          </a:xfrm>
        </p:spPr>
        <p:txBody>
          <a:bodyPr>
            <a:noAutofit/>
          </a:bodyPr>
          <a:lstStyle/>
          <a:p>
            <a:pPr marL="177800" indent="-177800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fr-FR" sz="1800" dirty="0" smtClean="0"/>
              <a:t>Spécification de sondes déterminée sur </a:t>
            </a:r>
            <a:r>
              <a:rPr lang="fr-FR" sz="1800" b="1" dirty="0" smtClean="0"/>
              <a:t>des états fixes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55" name="Rectangle à coins arrondis 154"/>
          <p:cNvSpPr/>
          <p:nvPr/>
        </p:nvSpPr>
        <p:spPr bwMode="gray">
          <a:xfrm>
            <a:off x="1005840" y="2951923"/>
            <a:ext cx="3377317" cy="1891748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4" name="Rectangle à coins arrondis 153"/>
          <p:cNvSpPr/>
          <p:nvPr/>
        </p:nvSpPr>
        <p:spPr bwMode="gray">
          <a:xfrm>
            <a:off x="4821803" y="4575974"/>
            <a:ext cx="3255397" cy="1679713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3" name="Rectangle à coins arrondis 152"/>
          <p:cNvSpPr/>
          <p:nvPr/>
        </p:nvSpPr>
        <p:spPr bwMode="gray">
          <a:xfrm>
            <a:off x="4842122" y="2377881"/>
            <a:ext cx="3235077" cy="1787719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0" name="Accolade ouvrante 149"/>
          <p:cNvSpPr/>
          <p:nvPr/>
        </p:nvSpPr>
        <p:spPr bwMode="gray">
          <a:xfrm rot="5400000">
            <a:off x="6241331" y="1049575"/>
            <a:ext cx="323797" cy="2210020"/>
          </a:xfrm>
          <a:prstGeom prst="leftBrac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rganigramme : Stockage à accès direct 22"/>
          <p:cNvSpPr/>
          <p:nvPr/>
        </p:nvSpPr>
        <p:spPr bwMode="gray">
          <a:xfrm>
            <a:off x="1665804" y="3286548"/>
            <a:ext cx="1977887" cy="556591"/>
          </a:xfrm>
          <a:prstGeom prst="flowChartMagneticDrum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Organigramme : Stockage à accès direct 24"/>
          <p:cNvSpPr/>
          <p:nvPr/>
        </p:nvSpPr>
        <p:spPr bwMode="gray">
          <a:xfrm>
            <a:off x="5362264" y="2639615"/>
            <a:ext cx="1977887" cy="556591"/>
          </a:xfrm>
          <a:prstGeom prst="flowChartMagneticDrum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Organigramme : Stockage à accès direct 25"/>
          <p:cNvSpPr/>
          <p:nvPr/>
        </p:nvSpPr>
        <p:spPr bwMode="gray">
          <a:xfrm>
            <a:off x="5355199" y="4797959"/>
            <a:ext cx="1977887" cy="556591"/>
          </a:xfrm>
          <a:prstGeom prst="flowChartMagneticDrum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8" name="Connecteur en arc 27"/>
          <p:cNvCxnSpPr>
            <a:stCxn id="23" idx="3"/>
            <a:endCxn id="25" idx="1"/>
          </p:cNvCxnSpPr>
          <p:nvPr/>
        </p:nvCxnSpPr>
        <p:spPr bwMode="gray">
          <a:xfrm flipV="1">
            <a:off x="2984396" y="2917911"/>
            <a:ext cx="2377868" cy="646933"/>
          </a:xfrm>
          <a:prstGeom prst="curvedConnector3">
            <a:avLst>
              <a:gd name="adj1" fmla="val 50000"/>
            </a:avLst>
          </a:prstGeom>
          <a:ln>
            <a:headEnd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en arc 29"/>
          <p:cNvCxnSpPr>
            <a:stCxn id="23" idx="3"/>
            <a:endCxn id="26" idx="1"/>
          </p:cNvCxnSpPr>
          <p:nvPr/>
        </p:nvCxnSpPr>
        <p:spPr bwMode="gray">
          <a:xfrm>
            <a:off x="2984396" y="3564844"/>
            <a:ext cx="2370803" cy="1511411"/>
          </a:xfrm>
          <a:prstGeom prst="curvedConnector3">
            <a:avLst>
              <a:gd name="adj1" fmla="val 50000"/>
            </a:avLst>
          </a:prstGeom>
          <a:ln>
            <a:headEnd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 bwMode="auto">
          <a:xfrm>
            <a:off x="0" y="3599510"/>
            <a:ext cx="99568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dirty="0" smtClean="0">
                <a:cs typeface="Arial" pitchFamily="34" charset="0"/>
              </a:rPr>
              <a:t>Application source</a:t>
            </a:r>
          </a:p>
        </p:txBody>
      </p:sp>
      <p:sp>
        <p:nvSpPr>
          <p:cNvPr id="71" name="ZoneTexte 70"/>
          <p:cNvSpPr txBox="1"/>
          <p:nvPr/>
        </p:nvSpPr>
        <p:spPr bwMode="auto">
          <a:xfrm>
            <a:off x="8087360" y="2791782"/>
            <a:ext cx="9652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dirty="0" smtClean="0">
                <a:cs typeface="Arial" pitchFamily="34" charset="0"/>
              </a:rPr>
              <a:t>Application cible 1</a:t>
            </a:r>
          </a:p>
        </p:txBody>
      </p:sp>
      <p:sp>
        <p:nvSpPr>
          <p:cNvPr id="72" name="ZoneTexte 71"/>
          <p:cNvSpPr txBox="1"/>
          <p:nvPr/>
        </p:nvSpPr>
        <p:spPr bwMode="auto">
          <a:xfrm>
            <a:off x="8087360" y="5032512"/>
            <a:ext cx="99568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dirty="0" smtClean="0">
                <a:cs typeface="Arial" pitchFamily="34" charset="0"/>
              </a:rPr>
              <a:t>Application cible 2</a:t>
            </a:r>
          </a:p>
        </p:txBody>
      </p:sp>
      <p:grpSp>
        <p:nvGrpSpPr>
          <p:cNvPr id="88" name="Groupe 87"/>
          <p:cNvGrpSpPr/>
          <p:nvPr/>
        </p:nvGrpSpPr>
        <p:grpSpPr>
          <a:xfrm>
            <a:off x="4888501" y="3053743"/>
            <a:ext cx="2895605" cy="990689"/>
            <a:chOff x="4320208" y="2716907"/>
            <a:chExt cx="3362740" cy="1166077"/>
          </a:xfrm>
        </p:grpSpPr>
        <p:sp>
          <p:nvSpPr>
            <p:cNvPr id="73" name="ZoneTexte 72"/>
            <p:cNvSpPr txBox="1"/>
            <p:nvPr/>
          </p:nvSpPr>
          <p:spPr bwMode="auto">
            <a:xfrm>
              <a:off x="5963478" y="3667540"/>
              <a:ext cx="944217" cy="2154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noFill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 smtClean="0">
                  <a:cs typeface="Arial" pitchFamily="34" charset="0"/>
                </a:rPr>
                <a:t>Send error</a:t>
              </a:r>
            </a:p>
          </p:txBody>
        </p:sp>
        <p:sp>
          <p:nvSpPr>
            <p:cNvPr id="74" name="ZoneTexte 73"/>
            <p:cNvSpPr txBox="1"/>
            <p:nvPr/>
          </p:nvSpPr>
          <p:spPr bwMode="auto">
            <a:xfrm>
              <a:off x="6861314" y="3031435"/>
              <a:ext cx="821634" cy="2154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noFill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 smtClean="0">
                  <a:cs typeface="Arial" pitchFamily="34" charset="0"/>
                </a:rPr>
                <a:t>End step</a:t>
              </a:r>
            </a:p>
          </p:txBody>
        </p:sp>
        <p:sp>
          <p:nvSpPr>
            <p:cNvPr id="75" name="ZoneTexte 74"/>
            <p:cNvSpPr txBox="1"/>
            <p:nvPr/>
          </p:nvSpPr>
          <p:spPr bwMode="auto">
            <a:xfrm>
              <a:off x="4320208" y="3203713"/>
              <a:ext cx="917713" cy="2154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noFill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 smtClean="0">
                  <a:cs typeface="Arial" pitchFamily="34" charset="0"/>
                </a:rPr>
                <a:t>Begin step</a:t>
              </a:r>
            </a:p>
          </p:txBody>
        </p:sp>
        <p:grpSp>
          <p:nvGrpSpPr>
            <p:cNvPr id="56" name="Groupe 55"/>
            <p:cNvGrpSpPr/>
            <p:nvPr/>
          </p:nvGrpSpPr>
          <p:grpSpPr>
            <a:xfrm>
              <a:off x="4806876" y="2716907"/>
              <a:ext cx="2233341" cy="947668"/>
              <a:chOff x="1185720" y="4045434"/>
              <a:chExt cx="2233341" cy="947668"/>
            </a:xfrm>
          </p:grpSpPr>
          <p:pic>
            <p:nvPicPr>
              <p:cNvPr id="57" name="Picture 7" descr="checkmark icon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68958" y="4045434"/>
                <a:ext cx="550103" cy="550104"/>
              </a:xfrm>
              <a:prstGeom prst="rect">
                <a:avLst/>
              </a:prstGeom>
              <a:noFill/>
            </p:spPr>
          </p:pic>
          <p:pic>
            <p:nvPicPr>
              <p:cNvPr id="58" name="Picture 9" descr="lb, play icon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185720" y="4111483"/>
                <a:ext cx="434358" cy="434359"/>
              </a:xfrm>
              <a:prstGeom prst="rect">
                <a:avLst/>
              </a:prstGeom>
              <a:noFill/>
            </p:spPr>
          </p:pic>
          <p:pic>
            <p:nvPicPr>
              <p:cNvPr id="59" name="Picture 11" descr="nosign, r icon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580724" y="4638257"/>
                <a:ext cx="354845" cy="354845"/>
              </a:xfrm>
              <a:prstGeom prst="rect">
                <a:avLst/>
              </a:prstGeom>
              <a:noFill/>
            </p:spPr>
          </p:pic>
          <p:sp>
            <p:nvSpPr>
              <p:cNvPr id="60" name="Flèche droite 59"/>
              <p:cNvSpPr/>
              <p:nvPr/>
            </p:nvSpPr>
            <p:spPr bwMode="gray">
              <a:xfrm>
                <a:off x="1669774" y="4492487"/>
                <a:ext cx="1272209" cy="149086"/>
              </a:xfrm>
              <a:prstGeom prst="rightArrow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63500" tIns="0" rIns="64800" bIns="0" rtlCol="0" anchor="ctr"/>
              <a:lstStyle/>
              <a:p>
                <a:pPr algn="ctr">
                  <a:spcBef>
                    <a:spcPct val="0"/>
                  </a:spcBef>
                  <a:buClrTx/>
                  <a:buSzPct val="90000"/>
                </a:pPr>
                <a:endParaRPr lang="fr-FR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61" name="ZoneTexte 60"/>
              <p:cNvSpPr txBox="1"/>
              <p:nvPr/>
            </p:nvSpPr>
            <p:spPr bwMode="auto">
              <a:xfrm>
                <a:off x="1659837" y="4263887"/>
                <a:ext cx="357809" cy="21544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1400" dirty="0" smtClean="0">
                    <a:cs typeface="Arial" pitchFamily="34" charset="0"/>
                  </a:rPr>
                  <a:t>try</a:t>
                </a:r>
              </a:p>
            </p:txBody>
          </p:sp>
          <p:sp>
            <p:nvSpPr>
              <p:cNvPr id="62" name="ZoneTexte 61"/>
              <p:cNvSpPr txBox="1"/>
              <p:nvPr/>
            </p:nvSpPr>
            <p:spPr bwMode="auto">
              <a:xfrm>
                <a:off x="2126972" y="4595191"/>
                <a:ext cx="549965" cy="21544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1400" dirty="0" smtClean="0">
                    <a:cs typeface="Arial" pitchFamily="34" charset="0"/>
                  </a:rPr>
                  <a:t>catch</a:t>
                </a:r>
              </a:p>
            </p:txBody>
          </p:sp>
        </p:grpSp>
      </p:grpSp>
      <p:grpSp>
        <p:nvGrpSpPr>
          <p:cNvPr id="126" name="Groupe 125"/>
          <p:cNvGrpSpPr/>
          <p:nvPr/>
        </p:nvGrpSpPr>
        <p:grpSpPr>
          <a:xfrm>
            <a:off x="1248350" y="3647440"/>
            <a:ext cx="2895605" cy="990689"/>
            <a:chOff x="4320208" y="2716907"/>
            <a:chExt cx="3362740" cy="1166077"/>
          </a:xfrm>
        </p:grpSpPr>
        <p:sp>
          <p:nvSpPr>
            <p:cNvPr id="127" name="ZoneTexte 126"/>
            <p:cNvSpPr txBox="1"/>
            <p:nvPr/>
          </p:nvSpPr>
          <p:spPr bwMode="auto">
            <a:xfrm>
              <a:off x="5963478" y="3667540"/>
              <a:ext cx="944217" cy="2154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noFill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 smtClean="0">
                  <a:cs typeface="Arial" pitchFamily="34" charset="0"/>
                </a:rPr>
                <a:t>Send error</a:t>
              </a:r>
            </a:p>
          </p:txBody>
        </p:sp>
        <p:sp>
          <p:nvSpPr>
            <p:cNvPr id="128" name="ZoneTexte 127"/>
            <p:cNvSpPr txBox="1"/>
            <p:nvPr/>
          </p:nvSpPr>
          <p:spPr bwMode="auto">
            <a:xfrm>
              <a:off x="6861314" y="3031435"/>
              <a:ext cx="821634" cy="2154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noFill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 smtClean="0">
                  <a:cs typeface="Arial" pitchFamily="34" charset="0"/>
                </a:rPr>
                <a:t>End step</a:t>
              </a:r>
            </a:p>
          </p:txBody>
        </p:sp>
        <p:sp>
          <p:nvSpPr>
            <p:cNvPr id="129" name="ZoneTexte 128"/>
            <p:cNvSpPr txBox="1"/>
            <p:nvPr/>
          </p:nvSpPr>
          <p:spPr bwMode="auto">
            <a:xfrm>
              <a:off x="4320208" y="3203713"/>
              <a:ext cx="917713" cy="2154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noFill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 smtClean="0">
                  <a:cs typeface="Arial" pitchFamily="34" charset="0"/>
                </a:rPr>
                <a:t>Begin step</a:t>
              </a:r>
            </a:p>
          </p:txBody>
        </p:sp>
        <p:grpSp>
          <p:nvGrpSpPr>
            <p:cNvPr id="130" name="Groupe 55"/>
            <p:cNvGrpSpPr/>
            <p:nvPr/>
          </p:nvGrpSpPr>
          <p:grpSpPr>
            <a:xfrm>
              <a:off x="4806876" y="2716907"/>
              <a:ext cx="2233341" cy="947668"/>
              <a:chOff x="1185720" y="4045434"/>
              <a:chExt cx="2233341" cy="947668"/>
            </a:xfrm>
          </p:grpSpPr>
          <p:pic>
            <p:nvPicPr>
              <p:cNvPr id="131" name="Picture 7" descr="checkmark icon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68958" y="4045434"/>
                <a:ext cx="550103" cy="550104"/>
              </a:xfrm>
              <a:prstGeom prst="rect">
                <a:avLst/>
              </a:prstGeom>
              <a:noFill/>
            </p:spPr>
          </p:pic>
          <p:pic>
            <p:nvPicPr>
              <p:cNvPr id="132" name="Picture 9" descr="lb, play icon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185720" y="4111483"/>
                <a:ext cx="434358" cy="434359"/>
              </a:xfrm>
              <a:prstGeom prst="rect">
                <a:avLst/>
              </a:prstGeom>
              <a:noFill/>
            </p:spPr>
          </p:pic>
          <p:pic>
            <p:nvPicPr>
              <p:cNvPr id="133" name="Picture 11" descr="nosign, r icon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580724" y="4638257"/>
                <a:ext cx="354845" cy="354845"/>
              </a:xfrm>
              <a:prstGeom prst="rect">
                <a:avLst/>
              </a:prstGeom>
              <a:noFill/>
            </p:spPr>
          </p:pic>
          <p:sp>
            <p:nvSpPr>
              <p:cNvPr id="134" name="Flèche droite 133"/>
              <p:cNvSpPr/>
              <p:nvPr/>
            </p:nvSpPr>
            <p:spPr bwMode="gray">
              <a:xfrm>
                <a:off x="1669774" y="4492487"/>
                <a:ext cx="1272209" cy="149086"/>
              </a:xfrm>
              <a:prstGeom prst="rightArrow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63500" tIns="0" rIns="64800" bIns="0" rtlCol="0" anchor="ctr"/>
              <a:lstStyle/>
              <a:p>
                <a:pPr algn="ctr">
                  <a:spcBef>
                    <a:spcPct val="0"/>
                  </a:spcBef>
                  <a:buClrTx/>
                  <a:buSzPct val="90000"/>
                </a:pPr>
                <a:endParaRPr lang="fr-FR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35" name="ZoneTexte 134"/>
              <p:cNvSpPr txBox="1"/>
              <p:nvPr/>
            </p:nvSpPr>
            <p:spPr bwMode="auto">
              <a:xfrm>
                <a:off x="1659837" y="4263887"/>
                <a:ext cx="357809" cy="21544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1400" dirty="0" smtClean="0">
                    <a:cs typeface="Arial" pitchFamily="34" charset="0"/>
                  </a:rPr>
                  <a:t>try</a:t>
                </a:r>
              </a:p>
            </p:txBody>
          </p:sp>
          <p:sp>
            <p:nvSpPr>
              <p:cNvPr id="136" name="ZoneTexte 135"/>
              <p:cNvSpPr txBox="1"/>
              <p:nvPr/>
            </p:nvSpPr>
            <p:spPr bwMode="auto">
              <a:xfrm>
                <a:off x="2126972" y="4595191"/>
                <a:ext cx="549965" cy="21544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1400" dirty="0" smtClean="0">
                    <a:cs typeface="Arial" pitchFamily="34" charset="0"/>
                  </a:rPr>
                  <a:t>catch</a:t>
                </a:r>
              </a:p>
            </p:txBody>
          </p:sp>
        </p:grpSp>
      </p:grpSp>
      <p:grpSp>
        <p:nvGrpSpPr>
          <p:cNvPr id="137" name="Groupe 136"/>
          <p:cNvGrpSpPr/>
          <p:nvPr/>
        </p:nvGrpSpPr>
        <p:grpSpPr>
          <a:xfrm>
            <a:off x="4990764" y="5192202"/>
            <a:ext cx="2895605" cy="990689"/>
            <a:chOff x="4320208" y="2716907"/>
            <a:chExt cx="3362740" cy="1166077"/>
          </a:xfrm>
        </p:grpSpPr>
        <p:sp>
          <p:nvSpPr>
            <p:cNvPr id="138" name="ZoneTexte 137"/>
            <p:cNvSpPr txBox="1"/>
            <p:nvPr/>
          </p:nvSpPr>
          <p:spPr bwMode="auto">
            <a:xfrm>
              <a:off x="5963478" y="3667540"/>
              <a:ext cx="944217" cy="2154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noFill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 smtClean="0">
                  <a:cs typeface="Arial" pitchFamily="34" charset="0"/>
                </a:rPr>
                <a:t>Send error</a:t>
              </a:r>
            </a:p>
          </p:txBody>
        </p:sp>
        <p:sp>
          <p:nvSpPr>
            <p:cNvPr id="139" name="ZoneTexte 138"/>
            <p:cNvSpPr txBox="1"/>
            <p:nvPr/>
          </p:nvSpPr>
          <p:spPr bwMode="auto">
            <a:xfrm>
              <a:off x="6861314" y="3031435"/>
              <a:ext cx="821634" cy="2154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noFill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 smtClean="0">
                  <a:cs typeface="Arial" pitchFamily="34" charset="0"/>
                </a:rPr>
                <a:t>End step</a:t>
              </a:r>
            </a:p>
          </p:txBody>
        </p:sp>
        <p:sp>
          <p:nvSpPr>
            <p:cNvPr id="140" name="ZoneTexte 139"/>
            <p:cNvSpPr txBox="1"/>
            <p:nvPr/>
          </p:nvSpPr>
          <p:spPr bwMode="auto">
            <a:xfrm>
              <a:off x="4320208" y="3203713"/>
              <a:ext cx="917713" cy="2154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noFill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 smtClean="0">
                  <a:cs typeface="Arial" pitchFamily="34" charset="0"/>
                </a:rPr>
                <a:t>Begin step</a:t>
              </a:r>
            </a:p>
          </p:txBody>
        </p:sp>
        <p:grpSp>
          <p:nvGrpSpPr>
            <p:cNvPr id="141" name="Groupe 55"/>
            <p:cNvGrpSpPr/>
            <p:nvPr/>
          </p:nvGrpSpPr>
          <p:grpSpPr>
            <a:xfrm>
              <a:off x="4806876" y="2716907"/>
              <a:ext cx="2233341" cy="947668"/>
              <a:chOff x="1185720" y="4045434"/>
              <a:chExt cx="2233341" cy="947668"/>
            </a:xfrm>
          </p:grpSpPr>
          <p:pic>
            <p:nvPicPr>
              <p:cNvPr id="142" name="Picture 7" descr="checkmark icon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68958" y="4045434"/>
                <a:ext cx="550103" cy="550104"/>
              </a:xfrm>
              <a:prstGeom prst="rect">
                <a:avLst/>
              </a:prstGeom>
              <a:noFill/>
            </p:spPr>
          </p:pic>
          <p:pic>
            <p:nvPicPr>
              <p:cNvPr id="143" name="Picture 9" descr="lb, play icon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185720" y="4111483"/>
                <a:ext cx="434358" cy="434359"/>
              </a:xfrm>
              <a:prstGeom prst="rect">
                <a:avLst/>
              </a:prstGeom>
              <a:noFill/>
            </p:spPr>
          </p:pic>
          <p:pic>
            <p:nvPicPr>
              <p:cNvPr id="144" name="Picture 11" descr="nosign, r icon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580724" y="4638257"/>
                <a:ext cx="354845" cy="354845"/>
              </a:xfrm>
              <a:prstGeom prst="rect">
                <a:avLst/>
              </a:prstGeom>
              <a:noFill/>
            </p:spPr>
          </p:pic>
          <p:sp>
            <p:nvSpPr>
              <p:cNvPr id="145" name="Flèche droite 144"/>
              <p:cNvSpPr/>
              <p:nvPr/>
            </p:nvSpPr>
            <p:spPr bwMode="gray">
              <a:xfrm>
                <a:off x="1669774" y="4492487"/>
                <a:ext cx="1272209" cy="149086"/>
              </a:xfrm>
              <a:prstGeom prst="rightArrow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63500" tIns="0" rIns="64800" bIns="0" rtlCol="0" anchor="ctr"/>
              <a:lstStyle/>
              <a:p>
                <a:pPr algn="ctr">
                  <a:spcBef>
                    <a:spcPct val="0"/>
                  </a:spcBef>
                  <a:buClrTx/>
                  <a:buSzPct val="90000"/>
                </a:pPr>
                <a:endParaRPr lang="fr-FR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46" name="ZoneTexte 145"/>
              <p:cNvSpPr txBox="1"/>
              <p:nvPr/>
            </p:nvSpPr>
            <p:spPr bwMode="auto">
              <a:xfrm>
                <a:off x="1659837" y="4263887"/>
                <a:ext cx="357809" cy="21544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1400" dirty="0" smtClean="0">
                    <a:cs typeface="Arial" pitchFamily="34" charset="0"/>
                  </a:rPr>
                  <a:t>try</a:t>
                </a:r>
              </a:p>
            </p:txBody>
          </p:sp>
          <p:sp>
            <p:nvSpPr>
              <p:cNvPr id="147" name="ZoneTexte 146"/>
              <p:cNvSpPr txBox="1"/>
              <p:nvPr/>
            </p:nvSpPr>
            <p:spPr bwMode="auto">
              <a:xfrm>
                <a:off x="2126972" y="4595191"/>
                <a:ext cx="549965" cy="21544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1400" dirty="0" smtClean="0">
                    <a:cs typeface="Arial" pitchFamily="34" charset="0"/>
                  </a:rPr>
                  <a:t>catch</a:t>
                </a:r>
              </a:p>
            </p:txBody>
          </p:sp>
        </p:grpSp>
      </p:grpSp>
      <p:sp>
        <p:nvSpPr>
          <p:cNvPr id="149" name="Accolade ouvrante 148"/>
          <p:cNvSpPr/>
          <p:nvPr/>
        </p:nvSpPr>
        <p:spPr bwMode="gray">
          <a:xfrm rot="5400000">
            <a:off x="2448339" y="1263155"/>
            <a:ext cx="318051" cy="2763078"/>
          </a:xfrm>
          <a:prstGeom prst="leftBrac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ZoneTexte 150"/>
          <p:cNvSpPr txBox="1"/>
          <p:nvPr/>
        </p:nvSpPr>
        <p:spPr bwMode="auto">
          <a:xfrm>
            <a:off x="1096621" y="2247128"/>
            <a:ext cx="3051313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½ interface entrante</a:t>
            </a:r>
          </a:p>
        </p:txBody>
      </p:sp>
      <p:sp>
        <p:nvSpPr>
          <p:cNvPr id="152" name="ZoneTexte 151"/>
          <p:cNvSpPr txBox="1"/>
          <p:nvPr/>
        </p:nvSpPr>
        <p:spPr bwMode="auto">
          <a:xfrm>
            <a:off x="4823132" y="1723224"/>
            <a:ext cx="3051313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½ 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interface sortante</a:t>
            </a:r>
            <a:endParaRPr lang="fr-FR" sz="1400" dirty="0" smtClean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5122" name="Picture 2" descr="Afficher l'image d'origin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71763" y="2757130"/>
            <a:ext cx="894515" cy="894515"/>
          </a:xfrm>
          <a:prstGeom prst="rect">
            <a:avLst/>
          </a:prstGeom>
          <a:noFill/>
        </p:spPr>
      </p:pic>
      <p:pic>
        <p:nvPicPr>
          <p:cNvPr id="21" name="Picture 2" descr="Afficher l'image d'origin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00254" y="2206706"/>
            <a:ext cx="831577" cy="831577"/>
          </a:xfrm>
          <a:prstGeom prst="rect">
            <a:avLst/>
          </a:prstGeom>
          <a:noFill/>
        </p:spPr>
      </p:pic>
      <p:pic>
        <p:nvPicPr>
          <p:cNvPr id="22" name="Picture 2" descr="Afficher l'image d'origin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70049" y="4431310"/>
            <a:ext cx="712309" cy="7123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 </a:t>
            </a:r>
            <a:r>
              <a:rPr lang="fr-FR" dirty="0" smtClean="0"/>
              <a:t>d’échanges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fr-FR" dirty="0" smtClean="0"/>
              <a:t> Web service de consultation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Font typeface="Arial" charset="0"/>
              <a:buChar char="•"/>
            </a:pPr>
            <a:r>
              <a:rPr lang="fr-FR" dirty="0" smtClean="0"/>
              <a:t> Déclanchement de validation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Font typeface="Arial" charset="0"/>
              <a:buChar char="•"/>
            </a:pPr>
            <a:r>
              <a:rPr lang="fr-FR" dirty="0" smtClean="0"/>
              <a:t> Batch de synchronisation</a:t>
            </a:r>
          </a:p>
          <a:p>
            <a:pPr>
              <a:buFont typeface="Arial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11</a:t>
            </a:fld>
            <a:endParaRPr lang="en-GB" dirty="0"/>
          </a:p>
        </p:txBody>
      </p:sp>
      <p:grpSp>
        <p:nvGrpSpPr>
          <p:cNvPr id="103" name="Groupe 102"/>
          <p:cNvGrpSpPr/>
          <p:nvPr/>
        </p:nvGrpSpPr>
        <p:grpSpPr>
          <a:xfrm>
            <a:off x="2184400" y="4480560"/>
            <a:ext cx="2895600" cy="1889760"/>
            <a:chOff x="1910080" y="1666240"/>
            <a:chExt cx="1737360" cy="518160"/>
          </a:xfrm>
        </p:grpSpPr>
        <p:sp>
          <p:nvSpPr>
            <p:cNvPr id="104" name="Rectangle à coins arrondis 103"/>
            <p:cNvSpPr/>
            <p:nvPr/>
          </p:nvSpPr>
          <p:spPr bwMode="gray">
            <a:xfrm>
              <a:off x="1910080" y="1666240"/>
              <a:ext cx="1737360" cy="518160"/>
            </a:xfrm>
            <a:prstGeom prst="round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fr-FR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5" name="ZoneTexte 104"/>
            <p:cNvSpPr txBox="1"/>
            <p:nvPr/>
          </p:nvSpPr>
          <p:spPr bwMode="auto">
            <a:xfrm>
              <a:off x="1985264" y="1705241"/>
              <a:ext cx="1625600" cy="11814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400" dirty="0" smtClean="0">
                  <a:cs typeface="Arial" pitchFamily="34" charset="0"/>
                </a:rPr>
                <a:t>Plateforme </a:t>
              </a:r>
            </a:p>
            <a:p>
              <a:r>
                <a:rPr lang="fr-FR" sz="1400" dirty="0" smtClean="0">
                  <a:cs typeface="Arial" pitchFamily="34" charset="0"/>
                </a:rPr>
                <a:t>d'échanges</a:t>
              </a:r>
              <a:endParaRPr lang="fr-FR" sz="1400" dirty="0" smtClean="0">
                <a:cs typeface="Arial" pitchFamily="34" charset="0"/>
              </a:endParaRPr>
            </a:p>
          </p:txBody>
        </p:sp>
      </p:grpSp>
      <p:grpSp>
        <p:nvGrpSpPr>
          <p:cNvPr id="85" name="Groupe 84"/>
          <p:cNvGrpSpPr/>
          <p:nvPr/>
        </p:nvGrpSpPr>
        <p:grpSpPr>
          <a:xfrm>
            <a:off x="1849120" y="3210560"/>
            <a:ext cx="2082800" cy="843280"/>
            <a:chOff x="1910080" y="1666240"/>
            <a:chExt cx="1737360" cy="518160"/>
          </a:xfrm>
        </p:grpSpPr>
        <p:sp>
          <p:nvSpPr>
            <p:cNvPr id="86" name="Rectangle à coins arrondis 85"/>
            <p:cNvSpPr/>
            <p:nvPr/>
          </p:nvSpPr>
          <p:spPr bwMode="gray">
            <a:xfrm>
              <a:off x="1910080" y="1666240"/>
              <a:ext cx="1737360" cy="518160"/>
            </a:xfrm>
            <a:prstGeom prst="round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fr-FR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7" name="ZoneTexte 86"/>
            <p:cNvSpPr txBox="1"/>
            <p:nvPr/>
          </p:nvSpPr>
          <p:spPr bwMode="auto">
            <a:xfrm>
              <a:off x="1960880" y="1727200"/>
              <a:ext cx="1625600" cy="13238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400" dirty="0" smtClean="0">
                  <a:cs typeface="Arial" pitchFamily="34" charset="0"/>
                </a:rPr>
                <a:t>Plateforme d’échanges</a:t>
              </a:r>
            </a:p>
          </p:txBody>
        </p:sp>
      </p:grpSp>
      <p:grpSp>
        <p:nvGrpSpPr>
          <p:cNvPr id="77" name="Groupe 76"/>
          <p:cNvGrpSpPr/>
          <p:nvPr/>
        </p:nvGrpSpPr>
        <p:grpSpPr>
          <a:xfrm>
            <a:off x="5029200" y="3159760"/>
            <a:ext cx="2164080" cy="843280"/>
            <a:chOff x="1910080" y="1666240"/>
            <a:chExt cx="1737360" cy="518160"/>
          </a:xfrm>
        </p:grpSpPr>
        <p:sp>
          <p:nvSpPr>
            <p:cNvPr id="78" name="Rectangle à coins arrondis 77"/>
            <p:cNvSpPr/>
            <p:nvPr/>
          </p:nvSpPr>
          <p:spPr bwMode="gray">
            <a:xfrm>
              <a:off x="1910080" y="1666240"/>
              <a:ext cx="1737360" cy="518160"/>
            </a:xfrm>
            <a:prstGeom prst="round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fr-FR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9" name="ZoneTexte 78"/>
            <p:cNvSpPr txBox="1"/>
            <p:nvPr/>
          </p:nvSpPr>
          <p:spPr bwMode="auto">
            <a:xfrm>
              <a:off x="1960880" y="1727200"/>
              <a:ext cx="1625600" cy="2647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400" dirty="0" smtClean="0">
                  <a:cs typeface="Arial" pitchFamily="34" charset="0"/>
                </a:rPr>
                <a:t>Plateforme d’échanges</a:t>
              </a:r>
            </a:p>
          </p:txBody>
        </p:sp>
      </p:grpSp>
      <p:grpSp>
        <p:nvGrpSpPr>
          <p:cNvPr id="75" name="Groupe 74"/>
          <p:cNvGrpSpPr/>
          <p:nvPr/>
        </p:nvGrpSpPr>
        <p:grpSpPr>
          <a:xfrm>
            <a:off x="1869440" y="1737360"/>
            <a:ext cx="1991360" cy="843280"/>
            <a:chOff x="1910080" y="1666240"/>
            <a:chExt cx="1737360" cy="518160"/>
          </a:xfrm>
        </p:grpSpPr>
        <p:sp>
          <p:nvSpPr>
            <p:cNvPr id="70" name="Rectangle à coins arrondis 69"/>
            <p:cNvSpPr/>
            <p:nvPr/>
          </p:nvSpPr>
          <p:spPr bwMode="gray">
            <a:xfrm>
              <a:off x="1910080" y="1666240"/>
              <a:ext cx="1737360" cy="518160"/>
            </a:xfrm>
            <a:prstGeom prst="round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fr-FR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4" name="ZoneTexte 73"/>
            <p:cNvSpPr txBox="1"/>
            <p:nvPr/>
          </p:nvSpPr>
          <p:spPr bwMode="auto">
            <a:xfrm>
              <a:off x="1960880" y="1727200"/>
              <a:ext cx="1625600" cy="13238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400" dirty="0" smtClean="0">
                  <a:cs typeface="Arial" pitchFamily="34" charset="0"/>
                </a:rPr>
                <a:t>Plateforme d’échanges</a:t>
              </a:r>
            </a:p>
          </p:txBody>
        </p:sp>
      </p:grpSp>
      <p:pic>
        <p:nvPicPr>
          <p:cNvPr id="20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12323" y="1710650"/>
            <a:ext cx="894515" cy="894515"/>
          </a:xfrm>
          <a:prstGeom prst="rect">
            <a:avLst/>
          </a:prstGeom>
          <a:noFill/>
        </p:spPr>
      </p:pic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175" y="1740642"/>
            <a:ext cx="1165225" cy="1020337"/>
          </a:xfrm>
          <a:prstGeom prst="rect">
            <a:avLst/>
          </a:prstGeom>
          <a:noFill/>
        </p:spPr>
      </p:pic>
      <p:cxnSp>
        <p:nvCxnSpPr>
          <p:cNvPr id="23" name="Connecteur droit avec flèche 22"/>
          <p:cNvCxnSpPr>
            <a:endCxn id="20" idx="1"/>
          </p:cNvCxnSpPr>
          <p:nvPr/>
        </p:nvCxnSpPr>
        <p:spPr bwMode="gray">
          <a:xfrm flipV="1">
            <a:off x="1676400" y="2157908"/>
            <a:ext cx="2335923" cy="11624"/>
          </a:xfrm>
          <a:prstGeom prst="straightConnector1">
            <a:avLst/>
          </a:prstGeom>
          <a:ln>
            <a:headEnd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 bwMode="gray">
          <a:xfrm flipH="1" flipV="1">
            <a:off x="1635760" y="2305004"/>
            <a:ext cx="2286000" cy="1316"/>
          </a:xfrm>
          <a:prstGeom prst="straightConnector1">
            <a:avLst/>
          </a:prstGeom>
          <a:ln>
            <a:headEnd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3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2643" y="3153370"/>
            <a:ext cx="894515" cy="894515"/>
          </a:xfrm>
          <a:prstGeom prst="rect">
            <a:avLst/>
          </a:prstGeom>
          <a:noFill/>
        </p:spPr>
      </p:pic>
      <p:pic>
        <p:nvPicPr>
          <p:cNvPr id="44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655" y="3183362"/>
            <a:ext cx="1165225" cy="1020337"/>
          </a:xfrm>
          <a:prstGeom prst="rect">
            <a:avLst/>
          </a:prstGeom>
          <a:noFill/>
        </p:spPr>
      </p:pic>
      <p:cxnSp>
        <p:nvCxnSpPr>
          <p:cNvPr id="45" name="Connecteur droit avec flèche 44"/>
          <p:cNvCxnSpPr>
            <a:endCxn id="43" idx="1"/>
          </p:cNvCxnSpPr>
          <p:nvPr/>
        </p:nvCxnSpPr>
        <p:spPr bwMode="gray">
          <a:xfrm flipV="1">
            <a:off x="1757680" y="3600628"/>
            <a:ext cx="2274963" cy="6172"/>
          </a:xfrm>
          <a:prstGeom prst="straightConnector1">
            <a:avLst/>
          </a:prstGeom>
          <a:ln>
            <a:headEnd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 bwMode="gray">
          <a:xfrm flipH="1" flipV="1">
            <a:off x="1666240" y="3747724"/>
            <a:ext cx="2336800" cy="1316"/>
          </a:xfrm>
          <a:prstGeom prst="straightConnector1">
            <a:avLst/>
          </a:prstGeom>
          <a:ln>
            <a:headEnd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9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9403" y="3153370"/>
            <a:ext cx="894515" cy="894515"/>
          </a:xfrm>
          <a:prstGeom prst="rect">
            <a:avLst/>
          </a:prstGeom>
          <a:noFill/>
        </p:spPr>
      </p:pic>
      <p:sp>
        <p:nvSpPr>
          <p:cNvPr id="53" name="ZoneTexte 52"/>
          <p:cNvSpPr txBox="1"/>
          <p:nvPr/>
        </p:nvSpPr>
        <p:spPr bwMode="auto">
          <a:xfrm>
            <a:off x="4328160" y="2926080"/>
            <a:ext cx="100584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B-PACK</a:t>
            </a:r>
          </a:p>
        </p:txBody>
      </p:sp>
      <p:cxnSp>
        <p:nvCxnSpPr>
          <p:cNvPr id="58" name="Connecteur droit avec flèche 57"/>
          <p:cNvCxnSpPr>
            <a:stCxn id="43" idx="3"/>
            <a:endCxn id="49" idx="1"/>
          </p:cNvCxnSpPr>
          <p:nvPr/>
        </p:nvCxnSpPr>
        <p:spPr bwMode="gray">
          <a:xfrm>
            <a:off x="4927158" y="3600628"/>
            <a:ext cx="2392245" cy="0"/>
          </a:xfrm>
          <a:prstGeom prst="straightConnector1">
            <a:avLst/>
          </a:prstGeom>
          <a:ln>
            <a:headEnd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 bwMode="auto">
          <a:xfrm>
            <a:off x="4775200" y="1615440"/>
            <a:ext cx="100584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B-PACK</a:t>
            </a:r>
          </a:p>
        </p:txBody>
      </p:sp>
      <p:sp>
        <p:nvSpPr>
          <p:cNvPr id="69" name="ZoneTexte 68"/>
          <p:cNvSpPr txBox="1"/>
          <p:nvPr/>
        </p:nvSpPr>
        <p:spPr bwMode="auto">
          <a:xfrm>
            <a:off x="7721600" y="3352800"/>
            <a:ext cx="1615440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dirty="0" smtClean="0">
                <a:cs typeface="Arial" pitchFamily="34" charset="0"/>
              </a:rPr>
              <a:t>Base référentielle</a:t>
            </a:r>
          </a:p>
        </p:txBody>
      </p:sp>
      <p:cxnSp>
        <p:nvCxnSpPr>
          <p:cNvPr id="83" name="Connecteur droit avec flèche 82"/>
          <p:cNvCxnSpPr/>
          <p:nvPr/>
        </p:nvCxnSpPr>
        <p:spPr bwMode="gray">
          <a:xfrm flipH="1" flipV="1">
            <a:off x="4897120" y="3717244"/>
            <a:ext cx="2377440" cy="1316"/>
          </a:xfrm>
          <a:prstGeom prst="straightConnector1">
            <a:avLst/>
          </a:prstGeom>
          <a:ln>
            <a:headEnd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89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5443" y="4982170"/>
            <a:ext cx="894515" cy="894515"/>
          </a:xfrm>
          <a:prstGeom prst="rect">
            <a:avLst/>
          </a:prstGeom>
          <a:noFill/>
        </p:spPr>
      </p:pic>
      <p:sp>
        <p:nvSpPr>
          <p:cNvPr id="90" name="ZoneTexte 89"/>
          <p:cNvSpPr txBox="1"/>
          <p:nvPr/>
        </p:nvSpPr>
        <p:spPr bwMode="auto">
          <a:xfrm>
            <a:off x="243840" y="5242560"/>
            <a:ext cx="100584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B-PACK</a:t>
            </a:r>
          </a:p>
        </p:txBody>
      </p:sp>
      <p:pic>
        <p:nvPicPr>
          <p:cNvPr id="91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4803" y="5841565"/>
            <a:ext cx="894515" cy="894515"/>
          </a:xfrm>
          <a:prstGeom prst="rect">
            <a:avLst/>
          </a:prstGeom>
          <a:noFill/>
        </p:spPr>
      </p:pic>
      <p:sp>
        <p:nvSpPr>
          <p:cNvPr id="92" name="ZoneTexte 91"/>
          <p:cNvSpPr txBox="1"/>
          <p:nvPr/>
        </p:nvSpPr>
        <p:spPr bwMode="auto">
          <a:xfrm>
            <a:off x="5537200" y="5908915"/>
            <a:ext cx="100584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Chorus</a:t>
            </a:r>
          </a:p>
        </p:txBody>
      </p:sp>
      <p:pic>
        <p:nvPicPr>
          <p:cNvPr id="93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4483" y="4067770"/>
            <a:ext cx="894515" cy="894515"/>
          </a:xfrm>
          <a:prstGeom prst="rect">
            <a:avLst/>
          </a:prstGeom>
          <a:noFill/>
        </p:spPr>
      </p:pic>
      <p:sp>
        <p:nvSpPr>
          <p:cNvPr id="94" name="ZoneTexte 93"/>
          <p:cNvSpPr txBox="1"/>
          <p:nvPr/>
        </p:nvSpPr>
        <p:spPr bwMode="auto">
          <a:xfrm>
            <a:off x="5527040" y="4196080"/>
            <a:ext cx="116840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PeopleSoft</a:t>
            </a:r>
            <a:endParaRPr lang="fr-FR" dirty="0" smtClean="0">
              <a:cs typeface="Arial" pitchFamily="34" charset="0"/>
            </a:endParaRPr>
          </a:p>
        </p:txBody>
      </p:sp>
      <p:pic>
        <p:nvPicPr>
          <p:cNvPr id="95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643" y="4972010"/>
            <a:ext cx="894515" cy="894515"/>
          </a:xfrm>
          <a:prstGeom prst="rect">
            <a:avLst/>
          </a:prstGeom>
          <a:noFill/>
        </p:spPr>
      </p:pic>
      <p:sp>
        <p:nvSpPr>
          <p:cNvPr id="96" name="ZoneTexte 95"/>
          <p:cNvSpPr txBox="1"/>
          <p:nvPr/>
        </p:nvSpPr>
        <p:spPr bwMode="auto">
          <a:xfrm>
            <a:off x="5496560" y="5069840"/>
            <a:ext cx="116840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GESCO</a:t>
            </a:r>
          </a:p>
        </p:txBody>
      </p:sp>
      <p:cxnSp>
        <p:nvCxnSpPr>
          <p:cNvPr id="98" name="Connecteur en arc 97"/>
          <p:cNvCxnSpPr>
            <a:stCxn id="89" idx="3"/>
            <a:endCxn id="93" idx="1"/>
          </p:cNvCxnSpPr>
          <p:nvPr/>
        </p:nvCxnSpPr>
        <p:spPr bwMode="gray">
          <a:xfrm flipV="1">
            <a:off x="1929958" y="4515028"/>
            <a:ext cx="2854525" cy="914400"/>
          </a:xfrm>
          <a:prstGeom prst="curvedConnector3">
            <a:avLst>
              <a:gd name="adj1" fmla="val 69576"/>
            </a:avLst>
          </a:prstGeom>
          <a:ln>
            <a:headEnd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Connecteur en arc 99"/>
          <p:cNvCxnSpPr>
            <a:stCxn id="89" idx="3"/>
            <a:endCxn id="95" idx="1"/>
          </p:cNvCxnSpPr>
          <p:nvPr/>
        </p:nvCxnSpPr>
        <p:spPr bwMode="gray">
          <a:xfrm flipV="1">
            <a:off x="1929958" y="5419268"/>
            <a:ext cx="2864685" cy="10160"/>
          </a:xfrm>
          <a:prstGeom prst="curvedConnector3">
            <a:avLst>
              <a:gd name="adj1" fmla="val 50000"/>
            </a:avLst>
          </a:prstGeom>
          <a:ln>
            <a:headEnd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Connecteur en arc 101"/>
          <p:cNvCxnSpPr>
            <a:stCxn id="89" idx="3"/>
            <a:endCxn id="91" idx="1"/>
          </p:cNvCxnSpPr>
          <p:nvPr/>
        </p:nvCxnSpPr>
        <p:spPr bwMode="gray">
          <a:xfrm>
            <a:off x="1929958" y="5429428"/>
            <a:ext cx="2874845" cy="859395"/>
          </a:xfrm>
          <a:prstGeom prst="curvedConnector3">
            <a:avLst>
              <a:gd name="adj1" fmla="val 69791"/>
            </a:avLst>
          </a:prstGeom>
          <a:ln>
            <a:headEnd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12</a:t>
            </a:fld>
            <a:endParaRPr lang="en-GB" dirty="0"/>
          </a:p>
        </p:txBody>
      </p: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1677136" y="1688388"/>
            <a:ext cx="7199312" cy="501650"/>
            <a:chOff x="263" y="1890"/>
            <a:chExt cx="5255" cy="316"/>
          </a:xfrm>
        </p:grpSpPr>
        <p:sp>
          <p:nvSpPr>
            <p:cNvPr id="6" name="Rectangle 34"/>
            <p:cNvSpPr>
              <a:spLocks noChangeArrowheads="1"/>
            </p:cNvSpPr>
            <p:nvPr/>
          </p:nvSpPr>
          <p:spPr bwMode="gray">
            <a:xfrm>
              <a:off x="1020" y="1933"/>
              <a:ext cx="4498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0" bIns="46800"/>
            <a:lstStyle/>
            <a:p>
              <a:pPr>
                <a:defRPr/>
              </a:pPr>
              <a:r>
                <a:rPr lang="fr-FR" dirty="0" smtClean="0">
                  <a:latin typeface="Arial" pitchFamily="34" charset="0"/>
                  <a:cs typeface="Arial" pitchFamily="34" charset="0"/>
                </a:rPr>
                <a:t>Qu’est ce que le module de supervision</a:t>
              </a:r>
              <a:endParaRPr lang="fr-F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35"/>
            <p:cNvSpPr>
              <a:spLocks noChangeArrowheads="1"/>
            </p:cNvSpPr>
            <p:nvPr/>
          </p:nvSpPr>
          <p:spPr bwMode="gray">
            <a:xfrm>
              <a:off x="263" y="1935"/>
              <a:ext cx="576" cy="22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8" name="Oval 37"/>
            <p:cNvSpPr>
              <a:spLocks noChangeArrowheads="1"/>
            </p:cNvSpPr>
            <p:nvPr/>
          </p:nvSpPr>
          <p:spPr bwMode="gray">
            <a:xfrm>
              <a:off x="702" y="1890"/>
              <a:ext cx="318" cy="31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GB" b="1">
                <a:latin typeface="+mj-lt"/>
              </a:endParaRPr>
            </a:p>
          </p:txBody>
        </p:sp>
        <p:sp>
          <p:nvSpPr>
            <p:cNvPr id="9" name="Oval 38"/>
            <p:cNvSpPr>
              <a:spLocks noChangeArrowheads="1"/>
            </p:cNvSpPr>
            <p:nvPr/>
          </p:nvSpPr>
          <p:spPr bwMode="gray">
            <a:xfrm>
              <a:off x="749" y="1935"/>
              <a:ext cx="226" cy="227"/>
            </a:xfrm>
            <a:prstGeom prst="ellipse">
              <a:avLst/>
            </a:prstGeom>
            <a:solidFill>
              <a:schemeClr val="tx2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de-DE" b="1" dirty="0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1677136" y="2188451"/>
            <a:ext cx="7199312" cy="501650"/>
            <a:chOff x="263" y="1890"/>
            <a:chExt cx="5255" cy="316"/>
          </a:xfrm>
        </p:grpSpPr>
        <p:sp>
          <p:nvSpPr>
            <p:cNvPr id="11" name="Rectangle 34"/>
            <p:cNvSpPr>
              <a:spLocks noChangeArrowheads="1"/>
            </p:cNvSpPr>
            <p:nvPr/>
          </p:nvSpPr>
          <p:spPr bwMode="gray">
            <a:xfrm>
              <a:off x="1020" y="1933"/>
              <a:ext cx="4498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0" bIns="46800"/>
            <a:lstStyle/>
            <a:p>
              <a:pPr>
                <a:defRPr/>
              </a:pPr>
              <a:r>
                <a:rPr lang="fr-FR" dirty="0" smtClean="0">
                  <a:latin typeface="Arial" pitchFamily="34" charset="0"/>
                  <a:cs typeface="Arial" pitchFamily="34" charset="0"/>
                </a:rPr>
                <a:t>Principes </a:t>
              </a:r>
              <a:r>
                <a:rPr lang="fr-FR" dirty="0" smtClean="0">
                  <a:latin typeface="Arial" pitchFamily="34" charset="0"/>
                  <a:cs typeface="Arial" pitchFamily="34" charset="0"/>
                </a:rPr>
                <a:t>de </a:t>
              </a:r>
              <a:r>
                <a:rPr lang="fr-FR" dirty="0" smtClean="0">
                  <a:latin typeface="Arial" pitchFamily="34" charset="0"/>
                  <a:cs typeface="Arial" pitchFamily="34" charset="0"/>
                </a:rPr>
                <a:t>la solution</a:t>
              </a:r>
              <a:endParaRPr lang="fr-F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35"/>
            <p:cNvSpPr>
              <a:spLocks noChangeArrowheads="1"/>
            </p:cNvSpPr>
            <p:nvPr/>
          </p:nvSpPr>
          <p:spPr bwMode="gray">
            <a:xfrm>
              <a:off x="263" y="1935"/>
              <a:ext cx="576" cy="22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13" name="Oval 37"/>
            <p:cNvSpPr>
              <a:spLocks noChangeArrowheads="1"/>
            </p:cNvSpPr>
            <p:nvPr/>
          </p:nvSpPr>
          <p:spPr bwMode="gray">
            <a:xfrm>
              <a:off x="702" y="1890"/>
              <a:ext cx="318" cy="31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GB" b="1">
                <a:latin typeface="+mj-lt"/>
              </a:endParaRPr>
            </a:p>
          </p:txBody>
        </p:sp>
        <p:sp>
          <p:nvSpPr>
            <p:cNvPr id="14" name="Oval 38"/>
            <p:cNvSpPr>
              <a:spLocks noChangeArrowheads="1"/>
            </p:cNvSpPr>
            <p:nvPr/>
          </p:nvSpPr>
          <p:spPr bwMode="gray">
            <a:xfrm>
              <a:off x="749" y="1935"/>
              <a:ext cx="226" cy="227"/>
            </a:xfrm>
            <a:prstGeom prst="ellipse">
              <a:avLst/>
            </a:prstGeom>
            <a:solidFill>
              <a:schemeClr val="tx2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de-DE" b="1" dirty="0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</p:grpSp>
      <p:grpSp>
        <p:nvGrpSpPr>
          <p:cNvPr id="10" name="Group 68"/>
          <p:cNvGrpSpPr>
            <a:grpSpLocks/>
          </p:cNvGrpSpPr>
          <p:nvPr/>
        </p:nvGrpSpPr>
        <p:grpSpPr bwMode="auto">
          <a:xfrm>
            <a:off x="1677136" y="2699626"/>
            <a:ext cx="7199312" cy="501650"/>
            <a:chOff x="263" y="1890"/>
            <a:chExt cx="5255" cy="316"/>
          </a:xfrm>
        </p:grpSpPr>
        <p:sp>
          <p:nvSpPr>
            <p:cNvPr id="16" name="Rectangle 34"/>
            <p:cNvSpPr>
              <a:spLocks noChangeArrowheads="1"/>
            </p:cNvSpPr>
            <p:nvPr/>
          </p:nvSpPr>
          <p:spPr bwMode="gray">
            <a:xfrm>
              <a:off x="1020" y="1933"/>
              <a:ext cx="4498" cy="2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0000" tIns="46800" rIns="0" bIns="46800"/>
            <a:lstStyle/>
            <a:p>
              <a:pPr>
                <a:defRPr/>
              </a:pPr>
              <a:r>
                <a:rPr lang="fr-FR" dirty="0" smtClean="0"/>
                <a:t>Démo et cas d’usages</a:t>
              </a:r>
              <a:endParaRPr lang="fr-FR" dirty="0"/>
            </a:p>
          </p:txBody>
        </p:sp>
        <p:sp>
          <p:nvSpPr>
            <p:cNvPr id="17" name="Rectangle 35"/>
            <p:cNvSpPr>
              <a:spLocks noChangeArrowheads="1"/>
            </p:cNvSpPr>
            <p:nvPr/>
          </p:nvSpPr>
          <p:spPr bwMode="gray">
            <a:xfrm>
              <a:off x="263" y="1935"/>
              <a:ext cx="576" cy="2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18" name="Oval 37"/>
            <p:cNvSpPr>
              <a:spLocks noChangeArrowheads="1"/>
            </p:cNvSpPr>
            <p:nvPr/>
          </p:nvSpPr>
          <p:spPr bwMode="gray">
            <a:xfrm>
              <a:off x="702" y="1890"/>
              <a:ext cx="318" cy="31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>
                <a:defRPr/>
              </a:pPr>
              <a:endParaRPr lang="en-GB" b="1">
                <a:latin typeface="+mj-lt"/>
              </a:endParaRPr>
            </a:p>
          </p:txBody>
        </p:sp>
        <p:sp>
          <p:nvSpPr>
            <p:cNvPr id="19" name="Oval 38"/>
            <p:cNvSpPr>
              <a:spLocks noChangeArrowheads="1"/>
            </p:cNvSpPr>
            <p:nvPr/>
          </p:nvSpPr>
          <p:spPr bwMode="gray">
            <a:xfrm>
              <a:off x="749" y="1935"/>
              <a:ext cx="226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de-DE" b="1" dirty="0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</p:grpSp>
      <p:grpSp>
        <p:nvGrpSpPr>
          <p:cNvPr id="15" name="Group 68"/>
          <p:cNvGrpSpPr>
            <a:grpSpLocks/>
          </p:cNvGrpSpPr>
          <p:nvPr/>
        </p:nvGrpSpPr>
        <p:grpSpPr bwMode="auto">
          <a:xfrm>
            <a:off x="1677136" y="3201276"/>
            <a:ext cx="7199312" cy="501650"/>
            <a:chOff x="263" y="1890"/>
            <a:chExt cx="5255" cy="316"/>
          </a:xfrm>
        </p:grpSpPr>
        <p:sp>
          <p:nvSpPr>
            <p:cNvPr id="21" name="Rectangle 34"/>
            <p:cNvSpPr>
              <a:spLocks noChangeArrowheads="1"/>
            </p:cNvSpPr>
            <p:nvPr/>
          </p:nvSpPr>
          <p:spPr bwMode="gray">
            <a:xfrm>
              <a:off x="1020" y="1933"/>
              <a:ext cx="4498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0" bIns="46800"/>
            <a:lstStyle/>
            <a:p>
              <a:pPr>
                <a:defRPr/>
              </a:pPr>
              <a:r>
                <a:rPr lang="fr-FR" dirty="0" smtClean="0"/>
                <a:t>Architecture logicielle</a:t>
              </a:r>
              <a:endParaRPr lang="fr-FR" dirty="0"/>
            </a:p>
          </p:txBody>
        </p:sp>
        <p:sp>
          <p:nvSpPr>
            <p:cNvPr id="22" name="Rectangle 35"/>
            <p:cNvSpPr>
              <a:spLocks noChangeArrowheads="1"/>
            </p:cNvSpPr>
            <p:nvPr/>
          </p:nvSpPr>
          <p:spPr bwMode="gray">
            <a:xfrm>
              <a:off x="263" y="1935"/>
              <a:ext cx="576" cy="22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23" name="Oval 37"/>
            <p:cNvSpPr>
              <a:spLocks noChangeArrowheads="1"/>
            </p:cNvSpPr>
            <p:nvPr/>
          </p:nvSpPr>
          <p:spPr bwMode="gray">
            <a:xfrm>
              <a:off x="702" y="1890"/>
              <a:ext cx="318" cy="31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GB" b="1">
                <a:latin typeface="+mj-lt"/>
              </a:endParaRPr>
            </a:p>
          </p:txBody>
        </p:sp>
        <p:sp>
          <p:nvSpPr>
            <p:cNvPr id="24" name="Oval 38"/>
            <p:cNvSpPr>
              <a:spLocks noChangeArrowheads="1"/>
            </p:cNvSpPr>
            <p:nvPr/>
          </p:nvSpPr>
          <p:spPr bwMode="gray">
            <a:xfrm>
              <a:off x="749" y="1935"/>
              <a:ext cx="226" cy="227"/>
            </a:xfrm>
            <a:prstGeom prst="ellipse">
              <a:avLst/>
            </a:prstGeom>
            <a:solidFill>
              <a:schemeClr val="tx2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de-DE" b="1" dirty="0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</p:grpSp>
      <p:grpSp>
        <p:nvGrpSpPr>
          <p:cNvPr id="20" name="Group 68"/>
          <p:cNvGrpSpPr>
            <a:grpSpLocks/>
          </p:cNvGrpSpPr>
          <p:nvPr/>
        </p:nvGrpSpPr>
        <p:grpSpPr bwMode="auto">
          <a:xfrm>
            <a:off x="1677136" y="3702926"/>
            <a:ext cx="7199312" cy="501650"/>
            <a:chOff x="263" y="1890"/>
            <a:chExt cx="5255" cy="316"/>
          </a:xfrm>
        </p:grpSpPr>
        <p:sp>
          <p:nvSpPr>
            <p:cNvPr id="26" name="Rectangle 34"/>
            <p:cNvSpPr>
              <a:spLocks noChangeArrowheads="1"/>
            </p:cNvSpPr>
            <p:nvPr/>
          </p:nvSpPr>
          <p:spPr bwMode="gray">
            <a:xfrm>
              <a:off x="1020" y="1933"/>
              <a:ext cx="4498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0" bIns="46800"/>
            <a:lstStyle/>
            <a:p>
              <a:pPr>
                <a:defRPr/>
              </a:pPr>
              <a:r>
                <a:rPr lang="fr-FR" dirty="0" err="1" smtClean="0"/>
                <a:t>Roadmap</a:t>
              </a:r>
              <a:r>
                <a:rPr lang="fr-FR" dirty="0" smtClean="0"/>
                <a:t> et futurs versions</a:t>
              </a:r>
              <a:endParaRPr lang="fr-FR" dirty="0"/>
            </a:p>
          </p:txBody>
        </p:sp>
        <p:sp>
          <p:nvSpPr>
            <p:cNvPr id="27" name="Rectangle 35"/>
            <p:cNvSpPr>
              <a:spLocks noChangeArrowheads="1"/>
            </p:cNvSpPr>
            <p:nvPr/>
          </p:nvSpPr>
          <p:spPr bwMode="gray">
            <a:xfrm>
              <a:off x="263" y="1935"/>
              <a:ext cx="576" cy="22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28" name="Oval 37"/>
            <p:cNvSpPr>
              <a:spLocks noChangeArrowheads="1"/>
            </p:cNvSpPr>
            <p:nvPr/>
          </p:nvSpPr>
          <p:spPr bwMode="gray">
            <a:xfrm>
              <a:off x="702" y="1890"/>
              <a:ext cx="318" cy="31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GB" b="1">
                <a:latin typeface="+mj-lt"/>
              </a:endParaRPr>
            </a:p>
          </p:txBody>
        </p:sp>
        <p:sp>
          <p:nvSpPr>
            <p:cNvPr id="29" name="Oval 38"/>
            <p:cNvSpPr>
              <a:spLocks noChangeArrowheads="1"/>
            </p:cNvSpPr>
            <p:nvPr/>
          </p:nvSpPr>
          <p:spPr bwMode="gray">
            <a:xfrm>
              <a:off x="749" y="1935"/>
              <a:ext cx="226" cy="227"/>
            </a:xfrm>
            <a:prstGeom prst="ellipse">
              <a:avLst/>
            </a:prstGeom>
            <a:solidFill>
              <a:schemeClr val="tx2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de-DE" b="1" dirty="0">
                  <a:solidFill>
                    <a:schemeClr val="bg1"/>
                  </a:solidFill>
                  <a:latin typeface="+mj-lt"/>
                </a:rPr>
                <a:t>5</a:t>
              </a:r>
            </a:p>
          </p:txBody>
        </p:sp>
      </p:grpSp>
      <p:grpSp>
        <p:nvGrpSpPr>
          <p:cNvPr id="25" name="Group 68"/>
          <p:cNvGrpSpPr>
            <a:grpSpLocks/>
          </p:cNvGrpSpPr>
          <p:nvPr/>
        </p:nvGrpSpPr>
        <p:grpSpPr bwMode="auto">
          <a:xfrm>
            <a:off x="1677136" y="4199913"/>
            <a:ext cx="7199312" cy="501650"/>
            <a:chOff x="263" y="1890"/>
            <a:chExt cx="5255" cy="316"/>
          </a:xfrm>
        </p:grpSpPr>
        <p:sp>
          <p:nvSpPr>
            <p:cNvPr id="31" name="Rectangle 34"/>
            <p:cNvSpPr>
              <a:spLocks noChangeArrowheads="1"/>
            </p:cNvSpPr>
            <p:nvPr/>
          </p:nvSpPr>
          <p:spPr bwMode="gray">
            <a:xfrm>
              <a:off x="1020" y="1933"/>
              <a:ext cx="4498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0" bIns="46800"/>
            <a:lstStyle/>
            <a:p>
              <a:r>
                <a:rPr lang="fr-FR" dirty="0" smtClean="0"/>
                <a:t>Notre démarche</a:t>
              </a:r>
              <a:endParaRPr lang="fr-FR" dirty="0"/>
            </a:p>
          </p:txBody>
        </p:sp>
        <p:sp>
          <p:nvSpPr>
            <p:cNvPr id="32" name="Rectangle 35"/>
            <p:cNvSpPr>
              <a:spLocks noChangeArrowheads="1"/>
            </p:cNvSpPr>
            <p:nvPr/>
          </p:nvSpPr>
          <p:spPr bwMode="gray">
            <a:xfrm>
              <a:off x="263" y="1935"/>
              <a:ext cx="576" cy="22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33" name="Oval 37"/>
            <p:cNvSpPr>
              <a:spLocks noChangeArrowheads="1"/>
            </p:cNvSpPr>
            <p:nvPr/>
          </p:nvSpPr>
          <p:spPr bwMode="gray">
            <a:xfrm>
              <a:off x="702" y="1890"/>
              <a:ext cx="318" cy="31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GB" b="1">
                <a:latin typeface="+mj-lt"/>
              </a:endParaRPr>
            </a:p>
          </p:txBody>
        </p:sp>
        <p:sp>
          <p:nvSpPr>
            <p:cNvPr id="34" name="Oval 38"/>
            <p:cNvSpPr>
              <a:spLocks noChangeArrowheads="1"/>
            </p:cNvSpPr>
            <p:nvPr/>
          </p:nvSpPr>
          <p:spPr bwMode="gray">
            <a:xfrm>
              <a:off x="749" y="1935"/>
              <a:ext cx="226" cy="227"/>
            </a:xfrm>
            <a:prstGeom prst="ellipse">
              <a:avLst/>
            </a:prstGeom>
            <a:solidFill>
              <a:schemeClr val="tx2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de-DE" b="1" dirty="0">
                  <a:solidFill>
                    <a:schemeClr val="bg1"/>
                  </a:solidFill>
                  <a:latin typeface="+mj-lt"/>
                </a:rPr>
                <a:t>6</a:t>
              </a:r>
            </a:p>
          </p:txBody>
        </p:sp>
      </p:grpSp>
      <p:pic>
        <p:nvPicPr>
          <p:cNvPr id="35" name="Picture 1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gray">
          <a:xfrm>
            <a:off x="4841530" y="3093917"/>
            <a:ext cx="2519362" cy="182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lèche droite 102"/>
          <p:cNvSpPr/>
          <p:nvPr/>
        </p:nvSpPr>
        <p:spPr bwMode="gray">
          <a:xfrm>
            <a:off x="2014335" y="940907"/>
            <a:ext cx="2759764" cy="815009"/>
          </a:xfrm>
          <a:prstGeom prst="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7668" name="Picture 20" descr="Afficher l'image d'orig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63073" y="2631385"/>
            <a:ext cx="520286" cy="520286"/>
          </a:xfrm>
          <a:prstGeom prst="rect">
            <a:avLst/>
          </a:prstGeom>
          <a:noFill/>
        </p:spPr>
      </p:pic>
      <p:pic>
        <p:nvPicPr>
          <p:cNvPr id="27666" name="Picture 18" descr="https://image.freepik.com/free-icon/schedule_318-2340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00609" y="526785"/>
            <a:ext cx="645214" cy="645214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</a:t>
            </a:r>
            <a:r>
              <a:rPr lang="fr-FR" dirty="0" smtClean="0"/>
              <a:t>d’usages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27654" name="Picture 6" descr="http://www.imycro.com/images/php-develop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7828" y="884587"/>
            <a:ext cx="848760" cy="848760"/>
          </a:xfrm>
          <a:prstGeom prst="rect">
            <a:avLst/>
          </a:prstGeom>
          <a:noFill/>
        </p:spPr>
      </p:pic>
      <p:pic>
        <p:nvPicPr>
          <p:cNvPr id="27656" name="Picture 8" descr="http://www.imycro.com/images/brand-manag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7887" y="2067553"/>
            <a:ext cx="788642" cy="788643"/>
          </a:xfrm>
          <a:prstGeom prst="rect">
            <a:avLst/>
          </a:prstGeom>
          <a:noFill/>
        </p:spPr>
      </p:pic>
      <p:pic>
        <p:nvPicPr>
          <p:cNvPr id="27658" name="Picture 10" descr="http://www.imycro.com/images/dot-net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67948" y="3399189"/>
            <a:ext cx="808521" cy="808521"/>
          </a:xfrm>
          <a:prstGeom prst="rect">
            <a:avLst/>
          </a:prstGeom>
          <a:noFill/>
        </p:spPr>
      </p:pic>
      <p:sp>
        <p:nvSpPr>
          <p:cNvPr id="27660" name="AutoShape 12" descr="Résultat de recherche d'images pour &quot;schedul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7662" name="AutoShape 14" descr="Résultat de recherche d'images pour &quot;schedul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74" name="Groupe 73"/>
          <p:cNvGrpSpPr/>
          <p:nvPr/>
        </p:nvGrpSpPr>
        <p:grpSpPr>
          <a:xfrm>
            <a:off x="6286494" y="2405271"/>
            <a:ext cx="2395331" cy="904461"/>
            <a:chOff x="4532243" y="1480930"/>
            <a:chExt cx="2395331" cy="904461"/>
          </a:xfrm>
        </p:grpSpPr>
        <p:sp>
          <p:nvSpPr>
            <p:cNvPr id="72" name="Ellipse 71"/>
            <p:cNvSpPr/>
            <p:nvPr/>
          </p:nvSpPr>
          <p:spPr bwMode="gray">
            <a:xfrm>
              <a:off x="4532243" y="1480930"/>
              <a:ext cx="2395331" cy="904461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fr-FR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3" name="ZoneTexte 72"/>
            <p:cNvSpPr txBox="1"/>
            <p:nvPr/>
          </p:nvSpPr>
          <p:spPr bwMode="auto">
            <a:xfrm>
              <a:off x="4865204" y="1656161"/>
              <a:ext cx="1729409" cy="5539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dirty="0" smtClean="0">
                  <a:cs typeface="Arial" pitchFamily="34" charset="0"/>
                </a:rPr>
                <a:t>Extraction de statistiques</a:t>
              </a:r>
            </a:p>
          </p:txBody>
        </p:sp>
      </p:grpSp>
      <p:grpSp>
        <p:nvGrpSpPr>
          <p:cNvPr id="75" name="Groupe 74"/>
          <p:cNvGrpSpPr/>
          <p:nvPr/>
        </p:nvGrpSpPr>
        <p:grpSpPr>
          <a:xfrm>
            <a:off x="6286494" y="361138"/>
            <a:ext cx="2395331" cy="904461"/>
            <a:chOff x="4532243" y="1480930"/>
            <a:chExt cx="2395331" cy="904461"/>
          </a:xfrm>
        </p:grpSpPr>
        <p:sp>
          <p:nvSpPr>
            <p:cNvPr id="76" name="Ellipse 75"/>
            <p:cNvSpPr/>
            <p:nvPr/>
          </p:nvSpPr>
          <p:spPr bwMode="gray">
            <a:xfrm>
              <a:off x="4532243" y="1480930"/>
              <a:ext cx="2395331" cy="904461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fr-FR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7" name="ZoneTexte 76"/>
            <p:cNvSpPr txBox="1"/>
            <p:nvPr/>
          </p:nvSpPr>
          <p:spPr bwMode="auto">
            <a:xfrm>
              <a:off x="4774923" y="1656161"/>
              <a:ext cx="1909971" cy="5539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dirty="0" smtClean="0">
                  <a:cs typeface="Arial" pitchFamily="34" charset="0"/>
                </a:rPr>
                <a:t>Analyse d’instance de flux</a:t>
              </a:r>
            </a:p>
          </p:txBody>
        </p:sp>
      </p:grpSp>
      <p:grpSp>
        <p:nvGrpSpPr>
          <p:cNvPr id="78" name="Groupe 77"/>
          <p:cNvGrpSpPr/>
          <p:nvPr/>
        </p:nvGrpSpPr>
        <p:grpSpPr>
          <a:xfrm>
            <a:off x="6366009" y="4449419"/>
            <a:ext cx="2395331" cy="904461"/>
            <a:chOff x="4532243" y="1480930"/>
            <a:chExt cx="2395331" cy="904461"/>
          </a:xfrm>
        </p:grpSpPr>
        <p:sp>
          <p:nvSpPr>
            <p:cNvPr id="79" name="Ellipse 78"/>
            <p:cNvSpPr/>
            <p:nvPr/>
          </p:nvSpPr>
          <p:spPr bwMode="gray">
            <a:xfrm>
              <a:off x="4532243" y="1480930"/>
              <a:ext cx="2395331" cy="904461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fr-FR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0" name="ZoneTexte 79"/>
            <p:cNvSpPr txBox="1"/>
            <p:nvPr/>
          </p:nvSpPr>
          <p:spPr bwMode="auto">
            <a:xfrm>
              <a:off x="4774923" y="1656161"/>
              <a:ext cx="1909971" cy="5539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  <a:cs typeface="Arial" pitchFamily="34" charset="0"/>
                </a:rPr>
                <a:t>Administration du référentiel</a:t>
              </a:r>
            </a:p>
          </p:txBody>
        </p:sp>
      </p:grpSp>
      <p:grpSp>
        <p:nvGrpSpPr>
          <p:cNvPr id="81" name="Groupe 80"/>
          <p:cNvGrpSpPr/>
          <p:nvPr/>
        </p:nvGrpSpPr>
        <p:grpSpPr>
          <a:xfrm>
            <a:off x="6286494" y="1351751"/>
            <a:ext cx="2395331" cy="904461"/>
            <a:chOff x="4532243" y="1480930"/>
            <a:chExt cx="2395331" cy="904461"/>
          </a:xfrm>
        </p:grpSpPr>
        <p:sp>
          <p:nvSpPr>
            <p:cNvPr id="82" name="Ellipse 81"/>
            <p:cNvSpPr/>
            <p:nvPr/>
          </p:nvSpPr>
          <p:spPr bwMode="gray">
            <a:xfrm>
              <a:off x="4532243" y="1480930"/>
              <a:ext cx="2395331" cy="904461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fr-FR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3" name="ZoneTexte 82"/>
            <p:cNvSpPr txBox="1"/>
            <p:nvPr/>
          </p:nvSpPr>
          <p:spPr bwMode="auto">
            <a:xfrm>
              <a:off x="4681332" y="1636283"/>
              <a:ext cx="2107096" cy="5539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dirty="0" smtClean="0">
                  <a:cs typeface="Arial" pitchFamily="34" charset="0"/>
                </a:rPr>
                <a:t>Recherche par domaine fonctionnel</a:t>
              </a:r>
            </a:p>
          </p:txBody>
        </p:sp>
      </p:grpSp>
      <p:sp>
        <p:nvSpPr>
          <p:cNvPr id="97" name="ZoneTexte 96"/>
          <p:cNvSpPr txBox="1"/>
          <p:nvPr/>
        </p:nvSpPr>
        <p:spPr bwMode="auto">
          <a:xfrm>
            <a:off x="427382" y="1749290"/>
            <a:ext cx="168965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dirty="0" smtClean="0">
                <a:cs typeface="Arial" pitchFamily="34" charset="0"/>
              </a:rPr>
              <a:t>Développeurs</a:t>
            </a:r>
          </a:p>
        </p:txBody>
      </p:sp>
      <p:sp>
        <p:nvSpPr>
          <p:cNvPr id="99" name="ZoneTexte 98"/>
          <p:cNvSpPr txBox="1"/>
          <p:nvPr/>
        </p:nvSpPr>
        <p:spPr bwMode="auto">
          <a:xfrm>
            <a:off x="2395336" y="1212579"/>
            <a:ext cx="171947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dirty="0" smtClean="0">
                <a:cs typeface="Arial" pitchFamily="34" charset="0"/>
              </a:rPr>
              <a:t>Tests unitaires</a:t>
            </a:r>
          </a:p>
        </p:txBody>
      </p:sp>
      <p:sp>
        <p:nvSpPr>
          <p:cNvPr id="100" name="ZoneTexte 99"/>
          <p:cNvSpPr txBox="1"/>
          <p:nvPr/>
        </p:nvSpPr>
        <p:spPr bwMode="auto">
          <a:xfrm>
            <a:off x="427382" y="2945302"/>
            <a:ext cx="1689652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dirty="0" smtClean="0">
                <a:cs typeface="Arial" pitchFamily="34" charset="0"/>
              </a:rPr>
              <a:t>Responsable d’application</a:t>
            </a:r>
          </a:p>
        </p:txBody>
      </p:sp>
      <p:sp>
        <p:nvSpPr>
          <p:cNvPr id="101" name="Flèche droite 100"/>
          <p:cNvSpPr/>
          <p:nvPr/>
        </p:nvSpPr>
        <p:spPr bwMode="gray">
          <a:xfrm>
            <a:off x="2014335" y="2259502"/>
            <a:ext cx="2759764" cy="815009"/>
          </a:xfrm>
          <a:prstGeom prst="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2" name="ZoneTexte 101"/>
          <p:cNvSpPr txBox="1"/>
          <p:nvPr/>
        </p:nvSpPr>
        <p:spPr bwMode="auto">
          <a:xfrm>
            <a:off x="2122010" y="2527860"/>
            <a:ext cx="226612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dirty="0" smtClean="0">
                <a:cs typeface="Arial" pitchFamily="34" charset="0"/>
              </a:rPr>
              <a:t>Recherche d’activités</a:t>
            </a:r>
          </a:p>
        </p:txBody>
      </p:sp>
      <p:grpSp>
        <p:nvGrpSpPr>
          <p:cNvPr id="104" name="Groupe 103"/>
          <p:cNvGrpSpPr/>
          <p:nvPr/>
        </p:nvGrpSpPr>
        <p:grpSpPr>
          <a:xfrm>
            <a:off x="6379261" y="5396949"/>
            <a:ext cx="2395331" cy="904461"/>
            <a:chOff x="4532243" y="1480930"/>
            <a:chExt cx="2395331" cy="904461"/>
          </a:xfrm>
        </p:grpSpPr>
        <p:sp>
          <p:nvSpPr>
            <p:cNvPr id="105" name="Ellipse 104"/>
            <p:cNvSpPr/>
            <p:nvPr/>
          </p:nvSpPr>
          <p:spPr bwMode="gray">
            <a:xfrm>
              <a:off x="4532243" y="1480930"/>
              <a:ext cx="2395331" cy="904461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fr-FR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6" name="ZoneTexte 105"/>
            <p:cNvSpPr txBox="1"/>
            <p:nvPr/>
          </p:nvSpPr>
          <p:spPr bwMode="auto">
            <a:xfrm>
              <a:off x="4881766" y="1656161"/>
              <a:ext cx="1713676" cy="5539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  <a:cs typeface="Arial" pitchFamily="34" charset="0"/>
                </a:rPr>
                <a:t>Gestion des droits</a:t>
              </a:r>
            </a:p>
          </p:txBody>
        </p:sp>
      </p:grpSp>
      <p:sp>
        <p:nvSpPr>
          <p:cNvPr id="107" name="ZoneTexte 106"/>
          <p:cNvSpPr txBox="1"/>
          <p:nvPr/>
        </p:nvSpPr>
        <p:spPr bwMode="auto">
          <a:xfrm>
            <a:off x="347869" y="4045228"/>
            <a:ext cx="1848678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dirty="0" smtClean="0">
                <a:cs typeface="Arial" pitchFamily="34" charset="0"/>
              </a:rPr>
              <a:t>Responsable techniques</a:t>
            </a:r>
          </a:p>
        </p:txBody>
      </p:sp>
      <p:sp>
        <p:nvSpPr>
          <p:cNvPr id="108" name="Flèche droite 107"/>
          <p:cNvSpPr/>
          <p:nvPr/>
        </p:nvSpPr>
        <p:spPr bwMode="gray">
          <a:xfrm>
            <a:off x="2014335" y="3495269"/>
            <a:ext cx="2759764" cy="815009"/>
          </a:xfrm>
          <a:prstGeom prst="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9" name="ZoneTexte 108"/>
          <p:cNvSpPr txBox="1"/>
          <p:nvPr/>
        </p:nvSpPr>
        <p:spPr bwMode="auto">
          <a:xfrm>
            <a:off x="2122010" y="3763627"/>
            <a:ext cx="226612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dirty="0" smtClean="0">
                <a:cs typeface="Arial" pitchFamily="34" charset="0"/>
              </a:rPr>
              <a:t>Supervision technique</a:t>
            </a:r>
          </a:p>
        </p:txBody>
      </p:sp>
      <p:pic>
        <p:nvPicPr>
          <p:cNvPr id="27672" name="Picture 24" descr="Afficher l'image d'origin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75242" y="1451140"/>
            <a:ext cx="895948" cy="784115"/>
          </a:xfrm>
          <a:prstGeom prst="rect">
            <a:avLst/>
          </a:prstGeom>
          <a:noFill/>
        </p:spPr>
      </p:pic>
      <p:pic>
        <p:nvPicPr>
          <p:cNvPr id="27674" name="Picture 26" descr="https://cdn0.iconfinder.com/data/icons/icostrike-characters/512/admin-512.png"/>
          <p:cNvPicPr>
            <a:picLocks noChangeAspect="1" noChangeArrowheads="1"/>
          </p:cNvPicPr>
          <p:nvPr/>
        </p:nvPicPr>
        <p:blipFill>
          <a:blip r:embed="rId9" cstate="print">
            <a:lum bright="28000" contrast="8000"/>
          </a:blip>
          <a:srcRect/>
          <a:stretch>
            <a:fillRect/>
          </a:stretch>
        </p:blipFill>
        <p:spPr bwMode="auto">
          <a:xfrm>
            <a:off x="954157" y="4695203"/>
            <a:ext cx="880649" cy="880649"/>
          </a:xfrm>
          <a:prstGeom prst="rect">
            <a:avLst/>
          </a:prstGeom>
          <a:noFill/>
        </p:spPr>
      </p:pic>
      <p:sp>
        <p:nvSpPr>
          <p:cNvPr id="112" name="ZoneTexte 111"/>
          <p:cNvSpPr txBox="1"/>
          <p:nvPr/>
        </p:nvSpPr>
        <p:spPr bwMode="auto">
          <a:xfrm>
            <a:off x="540026" y="5569228"/>
            <a:ext cx="1848678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dirty="0" smtClean="0">
                <a:cs typeface="Arial" pitchFamily="34" charset="0"/>
              </a:rPr>
              <a:t>Administrateur</a:t>
            </a:r>
          </a:p>
        </p:txBody>
      </p:sp>
      <p:sp>
        <p:nvSpPr>
          <p:cNvPr id="113" name="Flèche droite 112"/>
          <p:cNvSpPr/>
          <p:nvPr/>
        </p:nvSpPr>
        <p:spPr bwMode="gray">
          <a:xfrm>
            <a:off x="2037527" y="4880121"/>
            <a:ext cx="2743195" cy="815009"/>
          </a:xfrm>
          <a:prstGeom prst="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4" name="ZoneTexte 113"/>
          <p:cNvSpPr txBox="1"/>
          <p:nvPr/>
        </p:nvSpPr>
        <p:spPr bwMode="auto">
          <a:xfrm>
            <a:off x="1976238" y="5148479"/>
            <a:ext cx="256594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dirty="0" smtClean="0">
                <a:cs typeface="Arial" pitchFamily="34" charset="0"/>
              </a:rPr>
              <a:t>Gestion de l’application</a:t>
            </a:r>
          </a:p>
        </p:txBody>
      </p:sp>
      <p:pic>
        <p:nvPicPr>
          <p:cNvPr id="123" name="Picture 16" descr="schedule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48773" y="3475205"/>
            <a:ext cx="748886" cy="748886"/>
          </a:xfrm>
          <a:prstGeom prst="rect">
            <a:avLst/>
          </a:prstGeom>
          <a:noFill/>
        </p:spPr>
      </p:pic>
      <p:grpSp>
        <p:nvGrpSpPr>
          <p:cNvPr id="124" name="Groupe 123"/>
          <p:cNvGrpSpPr/>
          <p:nvPr/>
        </p:nvGrpSpPr>
        <p:grpSpPr>
          <a:xfrm>
            <a:off x="6286494" y="3442215"/>
            <a:ext cx="2395331" cy="904461"/>
            <a:chOff x="4532243" y="1480930"/>
            <a:chExt cx="2395331" cy="904461"/>
          </a:xfrm>
        </p:grpSpPr>
        <p:sp>
          <p:nvSpPr>
            <p:cNvPr id="125" name="Ellipse 124"/>
            <p:cNvSpPr/>
            <p:nvPr/>
          </p:nvSpPr>
          <p:spPr bwMode="gray">
            <a:xfrm>
              <a:off x="4532243" y="1480930"/>
              <a:ext cx="2395331" cy="904461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fr-FR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6" name="ZoneTexte 125"/>
            <p:cNvSpPr txBox="1"/>
            <p:nvPr/>
          </p:nvSpPr>
          <p:spPr bwMode="auto">
            <a:xfrm>
              <a:off x="4681332" y="1636283"/>
              <a:ext cx="2107096" cy="5539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dirty="0" smtClean="0">
                  <a:cs typeface="Arial" pitchFamily="34" charset="0"/>
                </a:rPr>
                <a:t>Analyse de rapport quotidiens</a:t>
              </a:r>
            </a:p>
          </p:txBody>
        </p:sp>
      </p:grpSp>
      <p:pic>
        <p:nvPicPr>
          <p:cNvPr id="27678" name="Picture 30" descr="Afficher l'image d'origine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93497" y="4581939"/>
            <a:ext cx="650185" cy="650185"/>
          </a:xfrm>
          <a:prstGeom prst="rect">
            <a:avLst/>
          </a:prstGeom>
          <a:noFill/>
        </p:spPr>
      </p:pic>
      <p:pic>
        <p:nvPicPr>
          <p:cNvPr id="27680" name="Picture 32" descr="Afficher l'image d'origine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443194" y="5555974"/>
            <a:ext cx="530708" cy="5307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d’usages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11479" r="1814" b="19959"/>
          <a:stretch>
            <a:fillRect/>
          </a:stretch>
        </p:blipFill>
        <p:spPr bwMode="auto">
          <a:xfrm>
            <a:off x="0" y="1202635"/>
            <a:ext cx="9144000" cy="4452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d’usages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>
          <a:xfrm>
            <a:off x="449263" y="1282699"/>
            <a:ext cx="8250237" cy="4687575"/>
          </a:xfrm>
        </p:spPr>
        <p:txBody>
          <a:bodyPr>
            <a:noAutofit/>
          </a:bodyPr>
          <a:lstStyle/>
          <a:p>
            <a:pPr marL="177800" indent="-177800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fr-FR" sz="1800" dirty="0" smtClean="0"/>
              <a:t>Recherches multicritères personnalisées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44261"/>
            <a:ext cx="9144000" cy="3801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d’usages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sz="quarter" idx="17"/>
          </p:nvPr>
        </p:nvSpPr>
        <p:spPr>
          <a:xfrm>
            <a:off x="449263" y="1282699"/>
            <a:ext cx="8250237" cy="4687575"/>
          </a:xfrm>
        </p:spPr>
        <p:txBody>
          <a:bodyPr>
            <a:noAutofit/>
          </a:bodyPr>
          <a:lstStyle/>
          <a:p>
            <a:pPr marL="177800" indent="-177800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fr-FR" sz="1800" dirty="0" smtClean="0"/>
              <a:t>Parcours du détail des instances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194" y="1562152"/>
            <a:ext cx="8044875" cy="4711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d’usages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sz="quarter" idx="17"/>
          </p:nvPr>
        </p:nvSpPr>
        <p:spPr>
          <a:xfrm>
            <a:off x="449263" y="1282699"/>
            <a:ext cx="8250237" cy="4687575"/>
          </a:xfrm>
        </p:spPr>
        <p:txBody>
          <a:bodyPr>
            <a:noAutofit/>
          </a:bodyPr>
          <a:lstStyle/>
          <a:p>
            <a:pPr marL="177800" indent="-177800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fr-FR" sz="1800" dirty="0" smtClean="0"/>
              <a:t>Parcours du détail des instances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221" y="1781839"/>
            <a:ext cx="7008672" cy="448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d’usages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sz="quarter" idx="17"/>
          </p:nvPr>
        </p:nvSpPr>
        <p:spPr>
          <a:xfrm>
            <a:off x="449263" y="1282699"/>
            <a:ext cx="8250237" cy="4687575"/>
          </a:xfrm>
        </p:spPr>
        <p:txBody>
          <a:bodyPr>
            <a:noAutofit/>
          </a:bodyPr>
          <a:lstStyle/>
          <a:p>
            <a:pPr marL="177800" indent="-177800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fr-FR" sz="1800" dirty="0" smtClean="0"/>
              <a:t>Parcours du détail des instances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6305" y="1752600"/>
            <a:ext cx="6992452" cy="443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d’usages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sz="quarter" idx="17"/>
          </p:nvPr>
        </p:nvSpPr>
        <p:spPr>
          <a:xfrm>
            <a:off x="449263" y="1282719"/>
            <a:ext cx="8250237" cy="4687575"/>
          </a:xfrm>
        </p:spPr>
        <p:txBody>
          <a:bodyPr>
            <a:noAutofit/>
          </a:bodyPr>
          <a:lstStyle/>
          <a:p>
            <a:pPr marL="177800" indent="-177800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fr-FR" sz="1800" dirty="0" smtClean="0"/>
              <a:t>Supervision par statistiques</a:t>
            </a:r>
          </a:p>
          <a:p>
            <a:pPr marL="177800" indent="-177800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fr-FR" sz="1800" dirty="0" smtClean="0">
              <a:solidFill>
                <a:srgbClr val="595959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19</a:t>
            </a:fld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5881" y="1570182"/>
            <a:ext cx="6065803" cy="4208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</a:t>
            </a:fld>
            <a:endParaRPr lang="en-GB" dirty="0"/>
          </a:p>
        </p:txBody>
      </p: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1677136" y="1688388"/>
            <a:ext cx="7199312" cy="501650"/>
            <a:chOff x="263" y="1890"/>
            <a:chExt cx="5255" cy="316"/>
          </a:xfrm>
        </p:grpSpPr>
        <p:sp>
          <p:nvSpPr>
            <p:cNvPr id="6" name="Rectangle 34"/>
            <p:cNvSpPr>
              <a:spLocks noChangeArrowheads="1"/>
            </p:cNvSpPr>
            <p:nvPr/>
          </p:nvSpPr>
          <p:spPr bwMode="gray">
            <a:xfrm>
              <a:off x="1020" y="1933"/>
              <a:ext cx="4498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0" bIns="46800"/>
            <a:lstStyle/>
            <a:p>
              <a:pPr>
                <a:defRPr/>
              </a:pPr>
              <a:r>
                <a:rPr lang="fr-FR" dirty="0" smtClean="0">
                  <a:latin typeface="Arial" pitchFamily="34" charset="0"/>
                  <a:cs typeface="Arial" pitchFamily="34" charset="0"/>
                </a:rPr>
                <a:t>Qu’est ce que le module de supervision</a:t>
              </a:r>
              <a:endParaRPr lang="fr-F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35"/>
            <p:cNvSpPr>
              <a:spLocks noChangeArrowheads="1"/>
            </p:cNvSpPr>
            <p:nvPr/>
          </p:nvSpPr>
          <p:spPr bwMode="gray">
            <a:xfrm>
              <a:off x="263" y="1935"/>
              <a:ext cx="576" cy="22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8" name="Oval 37"/>
            <p:cNvSpPr>
              <a:spLocks noChangeArrowheads="1"/>
            </p:cNvSpPr>
            <p:nvPr/>
          </p:nvSpPr>
          <p:spPr bwMode="gray">
            <a:xfrm>
              <a:off x="702" y="1890"/>
              <a:ext cx="318" cy="31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GB" b="1">
                <a:latin typeface="+mj-lt"/>
              </a:endParaRPr>
            </a:p>
          </p:txBody>
        </p:sp>
        <p:sp>
          <p:nvSpPr>
            <p:cNvPr id="9" name="Oval 38"/>
            <p:cNvSpPr>
              <a:spLocks noChangeArrowheads="1"/>
            </p:cNvSpPr>
            <p:nvPr/>
          </p:nvSpPr>
          <p:spPr bwMode="gray">
            <a:xfrm>
              <a:off x="749" y="1935"/>
              <a:ext cx="226" cy="227"/>
            </a:xfrm>
            <a:prstGeom prst="ellipse">
              <a:avLst/>
            </a:prstGeom>
            <a:solidFill>
              <a:schemeClr val="tx2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de-DE" b="1" dirty="0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10" name="Group 68"/>
          <p:cNvGrpSpPr>
            <a:grpSpLocks/>
          </p:cNvGrpSpPr>
          <p:nvPr/>
        </p:nvGrpSpPr>
        <p:grpSpPr bwMode="auto">
          <a:xfrm>
            <a:off x="1677136" y="2188451"/>
            <a:ext cx="7199312" cy="501650"/>
            <a:chOff x="263" y="1890"/>
            <a:chExt cx="5255" cy="316"/>
          </a:xfrm>
        </p:grpSpPr>
        <p:sp>
          <p:nvSpPr>
            <p:cNvPr id="11" name="Rectangle 34"/>
            <p:cNvSpPr>
              <a:spLocks noChangeArrowheads="1"/>
            </p:cNvSpPr>
            <p:nvPr/>
          </p:nvSpPr>
          <p:spPr bwMode="gray">
            <a:xfrm>
              <a:off x="1020" y="1933"/>
              <a:ext cx="4498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0" bIns="46800"/>
            <a:lstStyle/>
            <a:p>
              <a:pPr>
                <a:defRPr/>
              </a:pPr>
              <a:r>
                <a:rPr lang="fr-FR" dirty="0" smtClean="0">
                  <a:latin typeface="Arial" pitchFamily="34" charset="0"/>
                  <a:cs typeface="Arial" pitchFamily="34" charset="0"/>
                </a:rPr>
                <a:t>Principes </a:t>
              </a:r>
              <a:r>
                <a:rPr lang="fr-FR" dirty="0" smtClean="0">
                  <a:latin typeface="Arial" pitchFamily="34" charset="0"/>
                  <a:cs typeface="Arial" pitchFamily="34" charset="0"/>
                </a:rPr>
                <a:t>de </a:t>
              </a:r>
              <a:r>
                <a:rPr lang="fr-FR" dirty="0" smtClean="0">
                  <a:latin typeface="Arial" pitchFamily="34" charset="0"/>
                  <a:cs typeface="Arial" pitchFamily="34" charset="0"/>
                </a:rPr>
                <a:t>la solution</a:t>
              </a:r>
              <a:endParaRPr lang="fr-F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35"/>
            <p:cNvSpPr>
              <a:spLocks noChangeArrowheads="1"/>
            </p:cNvSpPr>
            <p:nvPr/>
          </p:nvSpPr>
          <p:spPr bwMode="gray">
            <a:xfrm>
              <a:off x="263" y="1935"/>
              <a:ext cx="576" cy="22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13" name="Oval 37"/>
            <p:cNvSpPr>
              <a:spLocks noChangeArrowheads="1"/>
            </p:cNvSpPr>
            <p:nvPr/>
          </p:nvSpPr>
          <p:spPr bwMode="gray">
            <a:xfrm>
              <a:off x="702" y="1890"/>
              <a:ext cx="318" cy="31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GB" b="1">
                <a:latin typeface="+mj-lt"/>
              </a:endParaRPr>
            </a:p>
          </p:txBody>
        </p:sp>
        <p:sp>
          <p:nvSpPr>
            <p:cNvPr id="14" name="Oval 38"/>
            <p:cNvSpPr>
              <a:spLocks noChangeArrowheads="1"/>
            </p:cNvSpPr>
            <p:nvPr/>
          </p:nvSpPr>
          <p:spPr bwMode="gray">
            <a:xfrm>
              <a:off x="749" y="1935"/>
              <a:ext cx="226" cy="227"/>
            </a:xfrm>
            <a:prstGeom prst="ellipse">
              <a:avLst/>
            </a:prstGeom>
            <a:solidFill>
              <a:schemeClr val="tx2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de-DE" b="1" dirty="0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</p:grpSp>
      <p:grpSp>
        <p:nvGrpSpPr>
          <p:cNvPr id="15" name="Group 68"/>
          <p:cNvGrpSpPr>
            <a:grpSpLocks/>
          </p:cNvGrpSpPr>
          <p:nvPr/>
        </p:nvGrpSpPr>
        <p:grpSpPr bwMode="auto">
          <a:xfrm>
            <a:off x="1677136" y="2699626"/>
            <a:ext cx="7199312" cy="501650"/>
            <a:chOff x="263" y="1890"/>
            <a:chExt cx="5255" cy="316"/>
          </a:xfrm>
        </p:grpSpPr>
        <p:sp>
          <p:nvSpPr>
            <p:cNvPr id="16" name="Rectangle 34"/>
            <p:cNvSpPr>
              <a:spLocks noChangeArrowheads="1"/>
            </p:cNvSpPr>
            <p:nvPr/>
          </p:nvSpPr>
          <p:spPr bwMode="gray">
            <a:xfrm>
              <a:off x="1020" y="1933"/>
              <a:ext cx="4498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0" bIns="46800"/>
            <a:lstStyle/>
            <a:p>
              <a:pPr>
                <a:defRPr/>
              </a:pPr>
              <a:r>
                <a:rPr lang="fr-FR" dirty="0" smtClean="0"/>
                <a:t>Démo et cas d’usages</a:t>
              </a:r>
              <a:endParaRPr lang="fr-FR" dirty="0"/>
            </a:p>
          </p:txBody>
        </p:sp>
        <p:sp>
          <p:nvSpPr>
            <p:cNvPr id="17" name="Rectangle 35"/>
            <p:cNvSpPr>
              <a:spLocks noChangeArrowheads="1"/>
            </p:cNvSpPr>
            <p:nvPr/>
          </p:nvSpPr>
          <p:spPr bwMode="gray">
            <a:xfrm>
              <a:off x="263" y="1935"/>
              <a:ext cx="576" cy="22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18" name="Oval 37"/>
            <p:cNvSpPr>
              <a:spLocks noChangeArrowheads="1"/>
            </p:cNvSpPr>
            <p:nvPr/>
          </p:nvSpPr>
          <p:spPr bwMode="gray">
            <a:xfrm>
              <a:off x="702" y="1890"/>
              <a:ext cx="318" cy="31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GB" b="1">
                <a:latin typeface="+mj-lt"/>
              </a:endParaRPr>
            </a:p>
          </p:txBody>
        </p:sp>
        <p:sp>
          <p:nvSpPr>
            <p:cNvPr id="19" name="Oval 38"/>
            <p:cNvSpPr>
              <a:spLocks noChangeArrowheads="1"/>
            </p:cNvSpPr>
            <p:nvPr/>
          </p:nvSpPr>
          <p:spPr bwMode="gray">
            <a:xfrm>
              <a:off x="749" y="1935"/>
              <a:ext cx="226" cy="227"/>
            </a:xfrm>
            <a:prstGeom prst="ellipse">
              <a:avLst/>
            </a:prstGeom>
            <a:solidFill>
              <a:schemeClr val="tx2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de-DE" b="1" dirty="0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</p:grpSp>
      <p:grpSp>
        <p:nvGrpSpPr>
          <p:cNvPr id="20" name="Group 68"/>
          <p:cNvGrpSpPr>
            <a:grpSpLocks/>
          </p:cNvGrpSpPr>
          <p:nvPr/>
        </p:nvGrpSpPr>
        <p:grpSpPr bwMode="auto">
          <a:xfrm>
            <a:off x="1677136" y="3201276"/>
            <a:ext cx="7199312" cy="501650"/>
            <a:chOff x="263" y="1890"/>
            <a:chExt cx="5255" cy="316"/>
          </a:xfrm>
        </p:grpSpPr>
        <p:sp>
          <p:nvSpPr>
            <p:cNvPr id="21" name="Rectangle 34"/>
            <p:cNvSpPr>
              <a:spLocks noChangeArrowheads="1"/>
            </p:cNvSpPr>
            <p:nvPr/>
          </p:nvSpPr>
          <p:spPr bwMode="gray">
            <a:xfrm>
              <a:off x="1020" y="1933"/>
              <a:ext cx="4498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0" bIns="46800"/>
            <a:lstStyle/>
            <a:p>
              <a:pPr>
                <a:defRPr/>
              </a:pPr>
              <a:r>
                <a:rPr lang="fr-FR" dirty="0" smtClean="0"/>
                <a:t>Architecture logicielle</a:t>
              </a:r>
              <a:endParaRPr lang="fr-FR" dirty="0"/>
            </a:p>
          </p:txBody>
        </p:sp>
        <p:sp>
          <p:nvSpPr>
            <p:cNvPr id="22" name="Rectangle 35"/>
            <p:cNvSpPr>
              <a:spLocks noChangeArrowheads="1"/>
            </p:cNvSpPr>
            <p:nvPr/>
          </p:nvSpPr>
          <p:spPr bwMode="gray">
            <a:xfrm>
              <a:off x="263" y="1935"/>
              <a:ext cx="576" cy="22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23" name="Oval 37"/>
            <p:cNvSpPr>
              <a:spLocks noChangeArrowheads="1"/>
            </p:cNvSpPr>
            <p:nvPr/>
          </p:nvSpPr>
          <p:spPr bwMode="gray">
            <a:xfrm>
              <a:off x="702" y="1890"/>
              <a:ext cx="318" cy="31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GB" b="1">
                <a:latin typeface="+mj-lt"/>
              </a:endParaRPr>
            </a:p>
          </p:txBody>
        </p:sp>
        <p:sp>
          <p:nvSpPr>
            <p:cNvPr id="24" name="Oval 38"/>
            <p:cNvSpPr>
              <a:spLocks noChangeArrowheads="1"/>
            </p:cNvSpPr>
            <p:nvPr/>
          </p:nvSpPr>
          <p:spPr bwMode="gray">
            <a:xfrm>
              <a:off x="749" y="1935"/>
              <a:ext cx="226" cy="227"/>
            </a:xfrm>
            <a:prstGeom prst="ellipse">
              <a:avLst/>
            </a:prstGeom>
            <a:solidFill>
              <a:schemeClr val="tx2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de-DE" b="1" dirty="0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</p:grpSp>
      <p:grpSp>
        <p:nvGrpSpPr>
          <p:cNvPr id="25" name="Group 68"/>
          <p:cNvGrpSpPr>
            <a:grpSpLocks/>
          </p:cNvGrpSpPr>
          <p:nvPr/>
        </p:nvGrpSpPr>
        <p:grpSpPr bwMode="auto">
          <a:xfrm>
            <a:off x="1677136" y="3702926"/>
            <a:ext cx="7199312" cy="501650"/>
            <a:chOff x="263" y="1890"/>
            <a:chExt cx="5255" cy="316"/>
          </a:xfrm>
        </p:grpSpPr>
        <p:sp>
          <p:nvSpPr>
            <p:cNvPr id="26" name="Rectangle 34"/>
            <p:cNvSpPr>
              <a:spLocks noChangeArrowheads="1"/>
            </p:cNvSpPr>
            <p:nvPr/>
          </p:nvSpPr>
          <p:spPr bwMode="gray">
            <a:xfrm>
              <a:off x="1020" y="1933"/>
              <a:ext cx="4498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0" bIns="46800"/>
            <a:lstStyle/>
            <a:p>
              <a:pPr>
                <a:defRPr/>
              </a:pPr>
              <a:r>
                <a:rPr lang="fr-FR" dirty="0" err="1" smtClean="0"/>
                <a:t>Roadmap</a:t>
              </a:r>
              <a:r>
                <a:rPr lang="fr-FR" dirty="0" smtClean="0"/>
                <a:t> et futurs versions</a:t>
              </a:r>
              <a:endParaRPr lang="fr-FR" dirty="0"/>
            </a:p>
          </p:txBody>
        </p:sp>
        <p:sp>
          <p:nvSpPr>
            <p:cNvPr id="27" name="Rectangle 35"/>
            <p:cNvSpPr>
              <a:spLocks noChangeArrowheads="1"/>
            </p:cNvSpPr>
            <p:nvPr/>
          </p:nvSpPr>
          <p:spPr bwMode="gray">
            <a:xfrm>
              <a:off x="263" y="1935"/>
              <a:ext cx="576" cy="22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28" name="Oval 37"/>
            <p:cNvSpPr>
              <a:spLocks noChangeArrowheads="1"/>
            </p:cNvSpPr>
            <p:nvPr/>
          </p:nvSpPr>
          <p:spPr bwMode="gray">
            <a:xfrm>
              <a:off x="702" y="1890"/>
              <a:ext cx="318" cy="31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GB" b="1">
                <a:latin typeface="+mj-lt"/>
              </a:endParaRPr>
            </a:p>
          </p:txBody>
        </p:sp>
        <p:sp>
          <p:nvSpPr>
            <p:cNvPr id="29" name="Oval 38"/>
            <p:cNvSpPr>
              <a:spLocks noChangeArrowheads="1"/>
            </p:cNvSpPr>
            <p:nvPr/>
          </p:nvSpPr>
          <p:spPr bwMode="gray">
            <a:xfrm>
              <a:off x="749" y="1935"/>
              <a:ext cx="226" cy="227"/>
            </a:xfrm>
            <a:prstGeom prst="ellipse">
              <a:avLst/>
            </a:prstGeom>
            <a:solidFill>
              <a:schemeClr val="tx2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de-DE" b="1" dirty="0">
                  <a:solidFill>
                    <a:schemeClr val="bg1"/>
                  </a:solidFill>
                  <a:latin typeface="+mj-lt"/>
                </a:rPr>
                <a:t>5</a:t>
              </a:r>
            </a:p>
          </p:txBody>
        </p:sp>
      </p:grpSp>
      <p:grpSp>
        <p:nvGrpSpPr>
          <p:cNvPr id="30" name="Group 68"/>
          <p:cNvGrpSpPr>
            <a:grpSpLocks/>
          </p:cNvGrpSpPr>
          <p:nvPr/>
        </p:nvGrpSpPr>
        <p:grpSpPr bwMode="auto">
          <a:xfrm>
            <a:off x="1677136" y="4199913"/>
            <a:ext cx="7199312" cy="501650"/>
            <a:chOff x="263" y="1890"/>
            <a:chExt cx="5255" cy="316"/>
          </a:xfrm>
        </p:grpSpPr>
        <p:sp>
          <p:nvSpPr>
            <p:cNvPr id="31" name="Rectangle 34"/>
            <p:cNvSpPr>
              <a:spLocks noChangeArrowheads="1"/>
            </p:cNvSpPr>
            <p:nvPr/>
          </p:nvSpPr>
          <p:spPr bwMode="gray">
            <a:xfrm>
              <a:off x="1020" y="1933"/>
              <a:ext cx="4498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0" bIns="46800"/>
            <a:lstStyle/>
            <a:p>
              <a:r>
                <a:rPr lang="fr-FR" dirty="0" smtClean="0"/>
                <a:t>Notre démarche</a:t>
              </a:r>
              <a:endParaRPr lang="fr-FR" dirty="0"/>
            </a:p>
          </p:txBody>
        </p:sp>
        <p:sp>
          <p:nvSpPr>
            <p:cNvPr id="32" name="Rectangle 35"/>
            <p:cNvSpPr>
              <a:spLocks noChangeArrowheads="1"/>
            </p:cNvSpPr>
            <p:nvPr/>
          </p:nvSpPr>
          <p:spPr bwMode="gray">
            <a:xfrm>
              <a:off x="263" y="1935"/>
              <a:ext cx="576" cy="22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33" name="Oval 37"/>
            <p:cNvSpPr>
              <a:spLocks noChangeArrowheads="1"/>
            </p:cNvSpPr>
            <p:nvPr/>
          </p:nvSpPr>
          <p:spPr bwMode="gray">
            <a:xfrm>
              <a:off x="702" y="1890"/>
              <a:ext cx="318" cy="31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GB" b="1">
                <a:latin typeface="+mj-lt"/>
              </a:endParaRPr>
            </a:p>
          </p:txBody>
        </p:sp>
        <p:sp>
          <p:nvSpPr>
            <p:cNvPr id="34" name="Oval 38"/>
            <p:cNvSpPr>
              <a:spLocks noChangeArrowheads="1"/>
            </p:cNvSpPr>
            <p:nvPr/>
          </p:nvSpPr>
          <p:spPr bwMode="gray">
            <a:xfrm>
              <a:off x="749" y="1935"/>
              <a:ext cx="226" cy="227"/>
            </a:xfrm>
            <a:prstGeom prst="ellipse">
              <a:avLst/>
            </a:prstGeom>
            <a:solidFill>
              <a:schemeClr val="tx2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de-DE" b="1" dirty="0">
                  <a:solidFill>
                    <a:schemeClr val="bg1"/>
                  </a:solidFill>
                  <a:latin typeface="+mj-lt"/>
                </a:rPr>
                <a:t>6</a:t>
              </a:r>
            </a:p>
          </p:txBody>
        </p:sp>
      </p:grpSp>
      <p:pic>
        <p:nvPicPr>
          <p:cNvPr id="35" name="Picture 1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gray">
          <a:xfrm>
            <a:off x="4841530" y="3093917"/>
            <a:ext cx="2519362" cy="182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d’usages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sz="quarter" idx="17"/>
          </p:nvPr>
        </p:nvSpPr>
        <p:spPr>
          <a:xfrm>
            <a:off x="449263" y="1282719"/>
            <a:ext cx="8250237" cy="4687575"/>
          </a:xfrm>
        </p:spPr>
        <p:txBody>
          <a:bodyPr>
            <a:noAutofit/>
          </a:bodyPr>
          <a:lstStyle/>
          <a:p>
            <a:pPr marL="177800" indent="-177800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fr-FR" sz="1800" dirty="0" smtClean="0"/>
              <a:t>Supervision par statistiques</a:t>
            </a:r>
          </a:p>
          <a:p>
            <a:pPr marL="177800" indent="-177800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fr-FR" sz="1800" dirty="0" smtClean="0">
              <a:solidFill>
                <a:srgbClr val="595959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20</a:t>
            </a:fld>
            <a:endParaRPr lang="en-GB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2415" y="1757738"/>
            <a:ext cx="5941101" cy="399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d’usages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>
          <a:xfrm>
            <a:off x="449263" y="1282719"/>
            <a:ext cx="8250237" cy="4687575"/>
          </a:xfrm>
        </p:spPr>
        <p:txBody>
          <a:bodyPr>
            <a:noAutofit/>
          </a:bodyPr>
          <a:lstStyle/>
          <a:p>
            <a:pPr marL="177800" indent="-177800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fr-FR" sz="1800" dirty="0" smtClean="0"/>
              <a:t>Vues statistiques </a:t>
            </a:r>
            <a:r>
              <a:rPr lang="fr-FR" sz="1800" dirty="0" smtClean="0"/>
              <a:t>sauvegardées </a:t>
            </a:r>
            <a:r>
              <a:rPr lang="fr-FR" sz="1800" dirty="0" smtClean="0"/>
              <a:t>par utilisateur</a:t>
            </a:r>
          </a:p>
          <a:p>
            <a:pPr marL="177800" indent="-177800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fr-FR" sz="1800" dirty="0" smtClean="0">
              <a:solidFill>
                <a:srgbClr val="595959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21</a:t>
            </a:fld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3425" y="1577645"/>
            <a:ext cx="6857552" cy="517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 bref…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007575" y="2295194"/>
            <a:ext cx="7163763" cy="2454606"/>
          </a:xfrm>
          <a:prstGeom prst="rect">
            <a:avLst/>
          </a:pr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sz="2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66700" lvl="1" indent="-266700" algn="just">
              <a:buClr>
                <a:schemeClr val="bg1"/>
              </a:buClr>
              <a:buSzPct val="80000"/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bg1"/>
                </a:solidFill>
              </a:rPr>
              <a:t>Connaître </a:t>
            </a:r>
            <a:r>
              <a:rPr lang="fr-FR" sz="2000" dirty="0">
                <a:solidFill>
                  <a:schemeClr val="bg1"/>
                </a:solidFill>
              </a:rPr>
              <a:t>à tout moment l’état d’un </a:t>
            </a:r>
            <a:r>
              <a:rPr lang="fr-FR" sz="2000" dirty="0" smtClean="0">
                <a:solidFill>
                  <a:schemeClr val="bg1"/>
                </a:solidFill>
              </a:rPr>
              <a:t>flux ou d’un </a:t>
            </a:r>
            <a:r>
              <a:rPr lang="fr-FR" sz="2000" dirty="0" err="1" smtClean="0">
                <a:solidFill>
                  <a:schemeClr val="bg1"/>
                </a:solidFill>
              </a:rPr>
              <a:t>process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smtClean="0">
                <a:solidFill>
                  <a:schemeClr val="bg1"/>
                </a:solidFill>
              </a:rPr>
              <a:t>et respecter les </a:t>
            </a:r>
            <a:r>
              <a:rPr lang="fr-FR" sz="2000" dirty="0">
                <a:solidFill>
                  <a:schemeClr val="bg1"/>
                </a:solidFill>
              </a:rPr>
              <a:t>SLA </a:t>
            </a:r>
            <a:r>
              <a:rPr lang="fr-FR" sz="2000" dirty="0" smtClean="0">
                <a:solidFill>
                  <a:schemeClr val="bg1"/>
                </a:solidFill>
              </a:rPr>
              <a:t>fixés.</a:t>
            </a:r>
          </a:p>
          <a:p>
            <a:pPr marL="266700" lvl="1" indent="-266700" algn="just">
              <a:buClr>
                <a:schemeClr val="accent3">
                  <a:lumMod val="75000"/>
                </a:schemeClr>
              </a:buClr>
              <a:buSzPct val="80000"/>
              <a:buFont typeface="Wingdings" pitchFamily="2" charset="2"/>
              <a:buChar char="ü"/>
            </a:pPr>
            <a:endParaRPr lang="fr-FR" sz="2000" dirty="0">
              <a:solidFill>
                <a:schemeClr val="bg1"/>
              </a:solidFill>
            </a:endParaRPr>
          </a:p>
          <a:p>
            <a:pPr marL="266700" lvl="1" indent="-266700" algn="just">
              <a:buClr>
                <a:schemeClr val="bg1"/>
              </a:buClr>
              <a:buSzPct val="80000"/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bg1"/>
                </a:solidFill>
              </a:rPr>
              <a:t>Etre </a:t>
            </a:r>
            <a:r>
              <a:rPr lang="fr-FR" sz="2000" dirty="0">
                <a:solidFill>
                  <a:schemeClr val="bg1"/>
                </a:solidFill>
              </a:rPr>
              <a:t>alerté au plus </a:t>
            </a:r>
            <a:r>
              <a:rPr lang="fr-FR" sz="2000" dirty="0" smtClean="0">
                <a:solidFill>
                  <a:schemeClr val="bg1"/>
                </a:solidFill>
              </a:rPr>
              <a:t>tôt: être </a:t>
            </a:r>
            <a:r>
              <a:rPr lang="fr-FR" sz="2000" dirty="0">
                <a:solidFill>
                  <a:schemeClr val="bg1"/>
                </a:solidFill>
              </a:rPr>
              <a:t>proactif</a:t>
            </a:r>
            <a:r>
              <a:rPr lang="fr-FR" sz="2000" dirty="0" smtClean="0">
                <a:solidFill>
                  <a:schemeClr val="bg1"/>
                </a:solidFill>
              </a:rPr>
              <a:t>.</a:t>
            </a:r>
          </a:p>
          <a:p>
            <a:pPr marL="266700" lvl="1" indent="-266700" algn="just">
              <a:buClr>
                <a:schemeClr val="accent3">
                  <a:lumMod val="75000"/>
                </a:schemeClr>
              </a:buClr>
              <a:buSzPct val="80000"/>
              <a:buFont typeface="Wingdings" pitchFamily="2" charset="2"/>
              <a:buChar char="ü"/>
            </a:pPr>
            <a:endParaRPr lang="fr-FR" sz="2000" dirty="0" smtClean="0">
              <a:solidFill>
                <a:schemeClr val="bg1"/>
              </a:solidFill>
            </a:endParaRPr>
          </a:p>
          <a:p>
            <a:pPr marL="266700" lvl="1" indent="-266700" algn="just">
              <a:buClr>
                <a:schemeClr val="bg1"/>
              </a:buClr>
              <a:buSzPct val="80000"/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bg1"/>
                </a:solidFill>
              </a:rPr>
              <a:t>Avoir une vision globale et statistique de la plateforme ESB</a:t>
            </a:r>
            <a:r>
              <a:rPr lang="fr-FR" sz="20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  <a:endParaRPr lang="fr-FR" sz="20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fr-FR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4668" y="1771134"/>
            <a:ext cx="2210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fr-FR" sz="2000" dirty="0" smtClean="0">
                <a:solidFill>
                  <a:schemeClr val="accent3"/>
                </a:solidFill>
              </a:rPr>
              <a:t>Principaux enjeux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 bref…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5" name="Rechteck 27"/>
          <p:cNvSpPr/>
          <p:nvPr>
            <p:custDataLst>
              <p:tags r:id="rId1"/>
            </p:custDataLst>
          </p:nvPr>
        </p:nvSpPr>
        <p:spPr bwMode="gray">
          <a:xfrm>
            <a:off x="407988" y="1370013"/>
            <a:ext cx="1890712" cy="1016000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72000" rIns="90000" bIns="72000"/>
          <a:lstStyle/>
          <a:p>
            <a:pPr>
              <a:buClr>
                <a:srgbClr val="5F5F5F"/>
              </a:buClr>
              <a:defRPr/>
            </a:pPr>
            <a:r>
              <a:rPr lang="fr-FR" sz="1400" b="1" dirty="0" smtClean="0">
                <a:solidFill>
                  <a:schemeClr val="bg1"/>
                </a:solidFill>
                <a:latin typeface="Verdana" pitchFamily="34" charset="0"/>
              </a:rPr>
              <a:t>Couplage faible </a:t>
            </a:r>
            <a:r>
              <a:rPr lang="fr-FR" sz="1400" dirty="0" smtClean="0">
                <a:solidFill>
                  <a:schemeClr val="bg1"/>
                </a:solidFill>
                <a:latin typeface="Verdana" pitchFamily="34" charset="0"/>
              </a:rPr>
              <a:t>avec les applications</a:t>
            </a:r>
          </a:p>
        </p:txBody>
      </p:sp>
      <p:sp>
        <p:nvSpPr>
          <p:cNvPr id="6" name="Rechteck 29"/>
          <p:cNvSpPr/>
          <p:nvPr>
            <p:custDataLst>
              <p:tags r:id="rId2"/>
            </p:custDataLst>
          </p:nvPr>
        </p:nvSpPr>
        <p:spPr bwMode="gray">
          <a:xfrm>
            <a:off x="2727324" y="1370013"/>
            <a:ext cx="5984876" cy="1016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108000" rIns="90000" bIns="72000"/>
          <a:lstStyle/>
          <a:p>
            <a:pPr marL="177800" lvl="0" indent="-177800">
              <a:buFont typeface="Arial" pitchFamily="34" charset="0"/>
              <a:buChar char="•"/>
            </a:pPr>
            <a:r>
              <a:rPr lang="fr-FR" sz="1400" dirty="0" smtClean="0">
                <a:latin typeface="Verdana" pitchFamily="34" charset="0"/>
              </a:rPr>
              <a:t>Chaque brique supervisée utilise une sonde (API) pour tracer son état.</a:t>
            </a:r>
          </a:p>
          <a:p>
            <a:pPr marL="177800" lvl="0" indent="-177800">
              <a:buFont typeface="Arial" pitchFamily="34" charset="0"/>
              <a:buChar char="•"/>
            </a:pPr>
            <a:r>
              <a:rPr lang="fr-FR" sz="1400" dirty="0" smtClean="0">
                <a:latin typeface="Verdana" pitchFamily="34" charset="0"/>
              </a:rPr>
              <a:t>Différentes technologies sont possibles: sondes propriétaires (</a:t>
            </a:r>
            <a:r>
              <a:rPr lang="fr-FR" sz="1400" dirty="0" err="1" smtClean="0">
                <a:latin typeface="Verdana" pitchFamily="34" charset="0"/>
              </a:rPr>
              <a:t>Tibco</a:t>
            </a:r>
            <a:r>
              <a:rPr lang="fr-FR" sz="1400" dirty="0" smtClean="0">
                <a:latin typeface="Verdana" pitchFamily="34" charset="0"/>
              </a:rPr>
              <a:t>, </a:t>
            </a:r>
            <a:r>
              <a:rPr lang="fr-FR" sz="1400" dirty="0" err="1" smtClean="0">
                <a:latin typeface="Verdana" pitchFamily="34" charset="0"/>
              </a:rPr>
              <a:t>webMethods</a:t>
            </a:r>
            <a:r>
              <a:rPr lang="fr-FR" sz="1400" dirty="0" smtClean="0">
                <a:latin typeface="Verdana" pitchFamily="34" charset="0"/>
              </a:rPr>
              <a:t>) ou génériques (java, .net, web service).</a:t>
            </a:r>
          </a:p>
        </p:txBody>
      </p:sp>
      <p:sp>
        <p:nvSpPr>
          <p:cNvPr id="7" name="Gleichschenkliges Dreieck 30"/>
          <p:cNvSpPr>
            <a:spLocks noChangeArrowheads="1"/>
          </p:cNvSpPr>
          <p:nvPr/>
        </p:nvSpPr>
        <p:spPr bwMode="gray">
          <a:xfrm rot="-5400000" flipH="1" flipV="1">
            <a:off x="2301081" y="1770857"/>
            <a:ext cx="352425" cy="214312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lIns="90000" tIns="72000" rIns="90000" bIns="72000"/>
          <a:lstStyle/>
          <a:p>
            <a:pPr>
              <a:spcBef>
                <a:spcPct val="40000"/>
              </a:spcBef>
              <a:buClr>
                <a:schemeClr val="bg2"/>
              </a:buClr>
            </a:pPr>
            <a:endParaRPr lang="en-US" sz="1600"/>
          </a:p>
        </p:txBody>
      </p:sp>
      <p:sp>
        <p:nvSpPr>
          <p:cNvPr id="10" name="Rechteck 43"/>
          <p:cNvSpPr/>
          <p:nvPr>
            <p:custDataLst>
              <p:tags r:id="rId3"/>
            </p:custDataLst>
          </p:nvPr>
        </p:nvSpPr>
        <p:spPr bwMode="gray">
          <a:xfrm>
            <a:off x="407988" y="2528888"/>
            <a:ext cx="1890712" cy="8112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72000" rIns="90000" bIns="72000"/>
          <a:lstStyle/>
          <a:p>
            <a:pPr lvl="0"/>
            <a:r>
              <a:rPr lang="fr-FR" sz="1400" b="1" dirty="0" smtClean="0">
                <a:solidFill>
                  <a:schemeClr val="bg1"/>
                </a:solidFill>
                <a:latin typeface="Verdana" pitchFamily="34" charset="0"/>
              </a:rPr>
              <a:t>Application autonome</a:t>
            </a:r>
          </a:p>
        </p:txBody>
      </p:sp>
      <p:sp>
        <p:nvSpPr>
          <p:cNvPr id="11" name="Rechteck 45"/>
          <p:cNvSpPr/>
          <p:nvPr>
            <p:custDataLst>
              <p:tags r:id="rId4"/>
            </p:custDataLst>
          </p:nvPr>
        </p:nvSpPr>
        <p:spPr bwMode="gray">
          <a:xfrm>
            <a:off x="2727324" y="2528888"/>
            <a:ext cx="5984876" cy="81121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108000" rIns="90000" bIns="72000"/>
          <a:lstStyle/>
          <a:p>
            <a:pPr marL="88900" indent="-88900">
              <a:buFont typeface="Arial" pitchFamily="34" charset="0"/>
              <a:buChar char="•"/>
            </a:pPr>
            <a:r>
              <a:rPr lang="fr-FR" sz="1400" dirty="0" smtClean="0">
                <a:latin typeface="Verdana" pitchFamily="34" charset="0"/>
              </a:rPr>
              <a:t>Elle n’est pas dépendante de la plateforme d’échange.</a:t>
            </a:r>
          </a:p>
          <a:p>
            <a:pPr marL="88900" indent="-88900">
              <a:buFont typeface="Arial" pitchFamily="34" charset="0"/>
              <a:buChar char="•"/>
            </a:pPr>
            <a:r>
              <a:rPr lang="fr-FR" sz="1400" dirty="0" smtClean="0">
                <a:latin typeface="Verdana" pitchFamily="34" charset="0"/>
              </a:rPr>
              <a:t>C’est une brique transverse.</a:t>
            </a:r>
          </a:p>
        </p:txBody>
      </p:sp>
      <p:sp>
        <p:nvSpPr>
          <p:cNvPr id="12" name="Gleichschenkliges Dreieck 46"/>
          <p:cNvSpPr>
            <a:spLocks noChangeArrowheads="1"/>
          </p:cNvSpPr>
          <p:nvPr/>
        </p:nvSpPr>
        <p:spPr bwMode="gray">
          <a:xfrm rot="-5400000" flipH="1" flipV="1">
            <a:off x="2301081" y="2878933"/>
            <a:ext cx="352425" cy="21431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lIns="90000" tIns="72000" rIns="90000" bIns="72000"/>
          <a:lstStyle/>
          <a:p>
            <a:pPr>
              <a:spcBef>
                <a:spcPct val="40000"/>
              </a:spcBef>
              <a:buClr>
                <a:schemeClr val="bg2"/>
              </a:buClr>
            </a:pPr>
            <a:endParaRPr lang="en-US" sz="1600"/>
          </a:p>
        </p:txBody>
      </p:sp>
      <p:sp>
        <p:nvSpPr>
          <p:cNvPr id="14" name="Rechteck 48"/>
          <p:cNvSpPr/>
          <p:nvPr>
            <p:custDataLst>
              <p:tags r:id="rId5"/>
            </p:custDataLst>
          </p:nvPr>
        </p:nvSpPr>
        <p:spPr bwMode="gray">
          <a:xfrm>
            <a:off x="395288" y="3492500"/>
            <a:ext cx="1890712" cy="130968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72000" rIns="90000" bIns="72000"/>
          <a:lstStyle/>
          <a:p>
            <a:pPr lvl="0">
              <a:buClr>
                <a:srgbClr val="5F5F5F"/>
              </a:buClr>
              <a:defRPr/>
            </a:pPr>
            <a:r>
              <a:rPr lang="fr-FR" sz="1400" b="1" dirty="0" smtClean="0">
                <a:solidFill>
                  <a:schemeClr val="bg1"/>
                </a:solidFill>
                <a:latin typeface="Verdana" pitchFamily="34" charset="0"/>
              </a:rPr>
              <a:t>Référentiel d’échange</a:t>
            </a:r>
            <a:endParaRPr lang="fr-FR" sz="1400" dirty="0" smtClean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5" name="Rechteck 50"/>
          <p:cNvSpPr/>
          <p:nvPr>
            <p:custDataLst>
              <p:tags r:id="rId6"/>
            </p:custDataLst>
          </p:nvPr>
        </p:nvSpPr>
        <p:spPr bwMode="gray">
          <a:xfrm>
            <a:off x="2714624" y="3492500"/>
            <a:ext cx="5984876" cy="130968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108000" rIns="90000" bIns="72000"/>
          <a:lstStyle/>
          <a:p>
            <a:pPr marL="88900" indent="-88900">
              <a:buFont typeface="Arial" pitchFamily="34" charset="0"/>
              <a:buChar char="•"/>
            </a:pPr>
            <a:r>
              <a:rPr lang="fr-FR" sz="1400" dirty="0" smtClean="0">
                <a:latin typeface="Verdana" pitchFamily="34" charset="0"/>
              </a:rPr>
              <a:t>Ce référentiel donne un sens à la collecte des traces de supervision.</a:t>
            </a:r>
          </a:p>
          <a:p>
            <a:pPr marL="88900" indent="-88900">
              <a:buFont typeface="Arial" pitchFamily="34" charset="0"/>
              <a:buChar char="•"/>
            </a:pPr>
            <a:r>
              <a:rPr lang="fr-FR" sz="1400" dirty="0" smtClean="0">
                <a:latin typeface="Verdana" pitchFamily="34" charset="0"/>
              </a:rPr>
              <a:t>Son référentiel repose sur un panel de patterns d’échanges: </a:t>
            </a:r>
            <a:r>
              <a:rPr lang="fr-FR" sz="1400" dirty="0" err="1" smtClean="0">
                <a:latin typeface="Verdana" pitchFamily="34" charset="0"/>
              </a:rPr>
              <a:t>process</a:t>
            </a:r>
            <a:r>
              <a:rPr lang="fr-FR" sz="1400" dirty="0" smtClean="0">
                <a:latin typeface="Verdana" pitchFamily="34" charset="0"/>
              </a:rPr>
              <a:t>, flux, médiation, composant.</a:t>
            </a:r>
          </a:p>
          <a:p>
            <a:pPr marL="88900" indent="-88900">
              <a:buFont typeface="Arial" pitchFamily="34" charset="0"/>
              <a:buChar char="•"/>
            </a:pPr>
            <a:r>
              <a:rPr lang="fr-FR" sz="1400" dirty="0" smtClean="0">
                <a:latin typeface="Verdana" pitchFamily="34" charset="0"/>
              </a:rPr>
              <a:t>Indicateurs métiers dynamiques et statiques.</a:t>
            </a:r>
          </a:p>
        </p:txBody>
      </p:sp>
      <p:sp>
        <p:nvSpPr>
          <p:cNvPr id="16" name="Gleichschenkliges Dreieck 51"/>
          <p:cNvSpPr>
            <a:spLocks noChangeArrowheads="1"/>
          </p:cNvSpPr>
          <p:nvPr/>
        </p:nvSpPr>
        <p:spPr bwMode="gray">
          <a:xfrm rot="-5400000" flipH="1" flipV="1">
            <a:off x="2288381" y="4034634"/>
            <a:ext cx="352425" cy="214312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 w="9525" algn="ctr">
            <a:solidFill>
              <a:schemeClr val="accent3"/>
            </a:solidFill>
            <a:round/>
            <a:headEnd/>
            <a:tailEnd/>
          </a:ln>
        </p:spPr>
        <p:txBody>
          <a:bodyPr lIns="90000" tIns="72000" rIns="90000" bIns="72000"/>
          <a:lstStyle/>
          <a:p>
            <a:pPr>
              <a:spcBef>
                <a:spcPct val="40000"/>
              </a:spcBef>
              <a:buClr>
                <a:schemeClr val="bg2"/>
              </a:buClr>
            </a:pPr>
            <a:endParaRPr lang="en-US" sz="1600"/>
          </a:p>
        </p:txBody>
      </p:sp>
      <p:sp>
        <p:nvSpPr>
          <p:cNvPr id="18" name="Rechteck 53"/>
          <p:cNvSpPr/>
          <p:nvPr>
            <p:custDataLst>
              <p:tags r:id="rId7"/>
            </p:custDataLst>
          </p:nvPr>
        </p:nvSpPr>
        <p:spPr bwMode="gray">
          <a:xfrm>
            <a:off x="395288" y="4929188"/>
            <a:ext cx="1890712" cy="1016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72000" rIns="90000" bIns="72000"/>
          <a:lstStyle/>
          <a:p>
            <a:pPr>
              <a:buClr>
                <a:srgbClr val="5F5F5F"/>
              </a:buClr>
              <a:defRPr/>
            </a:pPr>
            <a:r>
              <a:rPr lang="fr-FR" sz="1400" b="1" dirty="0" smtClean="0">
                <a:solidFill>
                  <a:schemeClr val="bg1"/>
                </a:solidFill>
                <a:latin typeface="Verdana" pitchFamily="34" charset="0"/>
              </a:rPr>
              <a:t>Pilotage de l’activité</a:t>
            </a:r>
          </a:p>
        </p:txBody>
      </p:sp>
      <p:sp>
        <p:nvSpPr>
          <p:cNvPr id="19" name="Rechteck 55"/>
          <p:cNvSpPr/>
          <p:nvPr>
            <p:custDataLst>
              <p:tags r:id="rId8"/>
            </p:custDataLst>
          </p:nvPr>
        </p:nvSpPr>
        <p:spPr bwMode="gray">
          <a:xfrm>
            <a:off x="2714624" y="4929188"/>
            <a:ext cx="5984876" cy="1016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108000" rIns="90000" bIns="72000"/>
          <a:lstStyle/>
          <a:p>
            <a:pPr marL="88900" lvl="1" indent="-88900">
              <a:buFont typeface="Arial" pitchFamily="34" charset="0"/>
              <a:buChar char="•"/>
            </a:pPr>
            <a:r>
              <a:rPr lang="fr-FR" sz="1400" dirty="0" smtClean="0">
                <a:latin typeface="Verdana" pitchFamily="34" charset="0"/>
              </a:rPr>
              <a:t>Suivi des erreurs.</a:t>
            </a:r>
          </a:p>
          <a:p>
            <a:pPr marL="88900" lvl="1" indent="-88900">
              <a:buFont typeface="Arial" pitchFamily="34" charset="0"/>
              <a:buChar char="•"/>
            </a:pPr>
            <a:r>
              <a:rPr lang="fr-FR" sz="1400" dirty="0" smtClean="0">
                <a:latin typeface="Verdana" pitchFamily="34" charset="0"/>
              </a:rPr>
              <a:t>Paramétrage d’alertes sur les flux critiques (</a:t>
            </a:r>
            <a:r>
              <a:rPr lang="fr-FR" sz="1400" dirty="0" err="1" smtClean="0">
                <a:latin typeface="Verdana" pitchFamily="34" charset="0"/>
              </a:rPr>
              <a:t>notificateurs</a:t>
            </a:r>
            <a:r>
              <a:rPr lang="fr-FR" sz="1400" dirty="0" smtClean="0">
                <a:latin typeface="Verdana" pitchFamily="34" charset="0"/>
              </a:rPr>
              <a:t>) : flux RSS, SNMP, SMTP, Log.</a:t>
            </a:r>
          </a:p>
          <a:p>
            <a:pPr marL="88900" lvl="1" indent="-88900">
              <a:buFont typeface="Arial" pitchFamily="34" charset="0"/>
              <a:buChar char="•"/>
            </a:pPr>
            <a:r>
              <a:rPr lang="fr-FR" sz="1400" dirty="0" smtClean="0">
                <a:latin typeface="Verdana" pitchFamily="34" charset="0"/>
              </a:rPr>
              <a:t>Suivi statistique des indicateurs, respect des SLA.</a:t>
            </a:r>
          </a:p>
        </p:txBody>
      </p:sp>
      <p:sp>
        <p:nvSpPr>
          <p:cNvPr id="20" name="Gleichschenkliges Dreieck 56"/>
          <p:cNvSpPr>
            <a:spLocks noChangeArrowheads="1"/>
          </p:cNvSpPr>
          <p:nvPr/>
        </p:nvSpPr>
        <p:spPr bwMode="gray">
          <a:xfrm rot="-5400000" flipH="1" flipV="1">
            <a:off x="2288381" y="5330032"/>
            <a:ext cx="352425" cy="214312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 w="9525" algn="ctr">
            <a:solidFill>
              <a:schemeClr val="accent5"/>
            </a:solidFill>
            <a:round/>
            <a:headEnd/>
            <a:tailEnd/>
          </a:ln>
        </p:spPr>
        <p:txBody>
          <a:bodyPr lIns="90000" tIns="72000" rIns="90000" bIns="72000"/>
          <a:lstStyle/>
          <a:p>
            <a:pPr>
              <a:spcBef>
                <a:spcPct val="40000"/>
              </a:spcBef>
              <a:buClr>
                <a:schemeClr val="bg2"/>
              </a:buClr>
            </a:pP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24</a:t>
            </a:fld>
            <a:endParaRPr lang="en-GB" dirty="0"/>
          </a:p>
        </p:txBody>
      </p: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1677136" y="1688388"/>
            <a:ext cx="7199312" cy="501650"/>
            <a:chOff x="263" y="1890"/>
            <a:chExt cx="5255" cy="316"/>
          </a:xfrm>
        </p:grpSpPr>
        <p:sp>
          <p:nvSpPr>
            <p:cNvPr id="6" name="Rectangle 34"/>
            <p:cNvSpPr>
              <a:spLocks noChangeArrowheads="1"/>
            </p:cNvSpPr>
            <p:nvPr/>
          </p:nvSpPr>
          <p:spPr bwMode="gray">
            <a:xfrm>
              <a:off x="1020" y="1933"/>
              <a:ext cx="4498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0" bIns="46800"/>
            <a:lstStyle/>
            <a:p>
              <a:pPr>
                <a:defRPr/>
              </a:pPr>
              <a:r>
                <a:rPr lang="fr-FR" dirty="0" smtClean="0">
                  <a:latin typeface="Arial" pitchFamily="34" charset="0"/>
                  <a:cs typeface="Arial" pitchFamily="34" charset="0"/>
                </a:rPr>
                <a:t>Qu’est ce que le module de supervision</a:t>
              </a:r>
              <a:endParaRPr lang="fr-F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35"/>
            <p:cNvSpPr>
              <a:spLocks noChangeArrowheads="1"/>
            </p:cNvSpPr>
            <p:nvPr/>
          </p:nvSpPr>
          <p:spPr bwMode="gray">
            <a:xfrm>
              <a:off x="263" y="1935"/>
              <a:ext cx="576" cy="22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8" name="Oval 37"/>
            <p:cNvSpPr>
              <a:spLocks noChangeArrowheads="1"/>
            </p:cNvSpPr>
            <p:nvPr/>
          </p:nvSpPr>
          <p:spPr bwMode="gray">
            <a:xfrm>
              <a:off x="702" y="1890"/>
              <a:ext cx="318" cy="31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GB" b="1">
                <a:latin typeface="+mj-lt"/>
              </a:endParaRPr>
            </a:p>
          </p:txBody>
        </p:sp>
        <p:sp>
          <p:nvSpPr>
            <p:cNvPr id="9" name="Oval 38"/>
            <p:cNvSpPr>
              <a:spLocks noChangeArrowheads="1"/>
            </p:cNvSpPr>
            <p:nvPr/>
          </p:nvSpPr>
          <p:spPr bwMode="gray">
            <a:xfrm>
              <a:off x="749" y="1935"/>
              <a:ext cx="226" cy="227"/>
            </a:xfrm>
            <a:prstGeom prst="ellipse">
              <a:avLst/>
            </a:prstGeom>
            <a:solidFill>
              <a:schemeClr val="tx2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de-DE" b="1" dirty="0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1677136" y="2188451"/>
            <a:ext cx="7199312" cy="501650"/>
            <a:chOff x="263" y="1890"/>
            <a:chExt cx="5255" cy="316"/>
          </a:xfrm>
        </p:grpSpPr>
        <p:sp>
          <p:nvSpPr>
            <p:cNvPr id="11" name="Rectangle 34"/>
            <p:cNvSpPr>
              <a:spLocks noChangeArrowheads="1"/>
            </p:cNvSpPr>
            <p:nvPr/>
          </p:nvSpPr>
          <p:spPr bwMode="gray">
            <a:xfrm>
              <a:off x="1020" y="1933"/>
              <a:ext cx="4498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0" bIns="46800"/>
            <a:lstStyle/>
            <a:p>
              <a:pPr>
                <a:defRPr/>
              </a:pPr>
              <a:r>
                <a:rPr lang="fr-FR" dirty="0" smtClean="0">
                  <a:latin typeface="Arial" pitchFamily="34" charset="0"/>
                  <a:cs typeface="Arial" pitchFamily="34" charset="0"/>
                </a:rPr>
                <a:t>Principes </a:t>
              </a:r>
              <a:r>
                <a:rPr lang="fr-FR" dirty="0" smtClean="0">
                  <a:latin typeface="Arial" pitchFamily="34" charset="0"/>
                  <a:cs typeface="Arial" pitchFamily="34" charset="0"/>
                </a:rPr>
                <a:t>de </a:t>
              </a:r>
              <a:r>
                <a:rPr lang="fr-FR" dirty="0" smtClean="0">
                  <a:latin typeface="Arial" pitchFamily="34" charset="0"/>
                  <a:cs typeface="Arial" pitchFamily="34" charset="0"/>
                </a:rPr>
                <a:t>la solution</a:t>
              </a:r>
              <a:endParaRPr lang="fr-F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35"/>
            <p:cNvSpPr>
              <a:spLocks noChangeArrowheads="1"/>
            </p:cNvSpPr>
            <p:nvPr/>
          </p:nvSpPr>
          <p:spPr bwMode="gray">
            <a:xfrm>
              <a:off x="263" y="1935"/>
              <a:ext cx="576" cy="22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13" name="Oval 37"/>
            <p:cNvSpPr>
              <a:spLocks noChangeArrowheads="1"/>
            </p:cNvSpPr>
            <p:nvPr/>
          </p:nvSpPr>
          <p:spPr bwMode="gray">
            <a:xfrm>
              <a:off x="702" y="1890"/>
              <a:ext cx="318" cy="31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GB" b="1">
                <a:latin typeface="+mj-lt"/>
              </a:endParaRPr>
            </a:p>
          </p:txBody>
        </p:sp>
        <p:sp>
          <p:nvSpPr>
            <p:cNvPr id="14" name="Oval 38"/>
            <p:cNvSpPr>
              <a:spLocks noChangeArrowheads="1"/>
            </p:cNvSpPr>
            <p:nvPr/>
          </p:nvSpPr>
          <p:spPr bwMode="gray">
            <a:xfrm>
              <a:off x="749" y="1935"/>
              <a:ext cx="226" cy="227"/>
            </a:xfrm>
            <a:prstGeom prst="ellipse">
              <a:avLst/>
            </a:prstGeom>
            <a:solidFill>
              <a:schemeClr val="tx2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de-DE" b="1" dirty="0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</p:grpSp>
      <p:grpSp>
        <p:nvGrpSpPr>
          <p:cNvPr id="10" name="Group 68"/>
          <p:cNvGrpSpPr>
            <a:grpSpLocks/>
          </p:cNvGrpSpPr>
          <p:nvPr/>
        </p:nvGrpSpPr>
        <p:grpSpPr bwMode="auto">
          <a:xfrm>
            <a:off x="1677136" y="2699626"/>
            <a:ext cx="7199312" cy="501650"/>
            <a:chOff x="263" y="1890"/>
            <a:chExt cx="5255" cy="316"/>
          </a:xfrm>
        </p:grpSpPr>
        <p:sp>
          <p:nvSpPr>
            <p:cNvPr id="16" name="Rectangle 34"/>
            <p:cNvSpPr>
              <a:spLocks noChangeArrowheads="1"/>
            </p:cNvSpPr>
            <p:nvPr/>
          </p:nvSpPr>
          <p:spPr bwMode="gray">
            <a:xfrm>
              <a:off x="1020" y="1933"/>
              <a:ext cx="4498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0" bIns="46800"/>
            <a:lstStyle/>
            <a:p>
              <a:pPr>
                <a:defRPr/>
              </a:pPr>
              <a:r>
                <a:rPr lang="fr-FR" dirty="0" smtClean="0"/>
                <a:t>Démo et cas d’usages</a:t>
              </a:r>
              <a:endParaRPr lang="fr-FR" dirty="0"/>
            </a:p>
          </p:txBody>
        </p:sp>
        <p:sp>
          <p:nvSpPr>
            <p:cNvPr id="17" name="Rectangle 35"/>
            <p:cNvSpPr>
              <a:spLocks noChangeArrowheads="1"/>
            </p:cNvSpPr>
            <p:nvPr/>
          </p:nvSpPr>
          <p:spPr bwMode="gray">
            <a:xfrm>
              <a:off x="263" y="1935"/>
              <a:ext cx="576" cy="22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18" name="Oval 37"/>
            <p:cNvSpPr>
              <a:spLocks noChangeArrowheads="1"/>
            </p:cNvSpPr>
            <p:nvPr/>
          </p:nvSpPr>
          <p:spPr bwMode="gray">
            <a:xfrm>
              <a:off x="702" y="1890"/>
              <a:ext cx="318" cy="31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GB" b="1">
                <a:latin typeface="+mj-lt"/>
              </a:endParaRPr>
            </a:p>
          </p:txBody>
        </p:sp>
        <p:sp>
          <p:nvSpPr>
            <p:cNvPr id="19" name="Oval 38"/>
            <p:cNvSpPr>
              <a:spLocks noChangeArrowheads="1"/>
            </p:cNvSpPr>
            <p:nvPr/>
          </p:nvSpPr>
          <p:spPr bwMode="gray">
            <a:xfrm>
              <a:off x="749" y="1935"/>
              <a:ext cx="226" cy="227"/>
            </a:xfrm>
            <a:prstGeom prst="ellipse">
              <a:avLst/>
            </a:prstGeom>
            <a:solidFill>
              <a:schemeClr val="tx2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de-DE" b="1" dirty="0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</p:grpSp>
      <p:grpSp>
        <p:nvGrpSpPr>
          <p:cNvPr id="15" name="Group 68"/>
          <p:cNvGrpSpPr>
            <a:grpSpLocks/>
          </p:cNvGrpSpPr>
          <p:nvPr/>
        </p:nvGrpSpPr>
        <p:grpSpPr bwMode="auto">
          <a:xfrm>
            <a:off x="1677136" y="3201276"/>
            <a:ext cx="7199312" cy="501650"/>
            <a:chOff x="263" y="1890"/>
            <a:chExt cx="5255" cy="316"/>
          </a:xfrm>
        </p:grpSpPr>
        <p:sp>
          <p:nvSpPr>
            <p:cNvPr id="21" name="Rectangle 34"/>
            <p:cNvSpPr>
              <a:spLocks noChangeArrowheads="1"/>
            </p:cNvSpPr>
            <p:nvPr/>
          </p:nvSpPr>
          <p:spPr bwMode="gray">
            <a:xfrm>
              <a:off x="1020" y="1933"/>
              <a:ext cx="4498" cy="2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0000" tIns="46800" rIns="0" bIns="46800"/>
            <a:lstStyle/>
            <a:p>
              <a:pPr>
                <a:defRPr/>
              </a:pPr>
              <a:r>
                <a:rPr lang="fr-FR" dirty="0" smtClean="0"/>
                <a:t>Architecture logicielle</a:t>
              </a:r>
              <a:endParaRPr lang="fr-FR" dirty="0"/>
            </a:p>
          </p:txBody>
        </p:sp>
        <p:sp>
          <p:nvSpPr>
            <p:cNvPr id="22" name="Rectangle 35"/>
            <p:cNvSpPr>
              <a:spLocks noChangeArrowheads="1"/>
            </p:cNvSpPr>
            <p:nvPr/>
          </p:nvSpPr>
          <p:spPr bwMode="gray">
            <a:xfrm>
              <a:off x="263" y="1935"/>
              <a:ext cx="576" cy="2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23" name="Oval 37"/>
            <p:cNvSpPr>
              <a:spLocks noChangeArrowheads="1"/>
            </p:cNvSpPr>
            <p:nvPr/>
          </p:nvSpPr>
          <p:spPr bwMode="gray">
            <a:xfrm>
              <a:off x="702" y="1890"/>
              <a:ext cx="318" cy="31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>
                <a:defRPr/>
              </a:pPr>
              <a:endParaRPr lang="en-GB" b="1">
                <a:latin typeface="+mj-lt"/>
              </a:endParaRPr>
            </a:p>
          </p:txBody>
        </p:sp>
        <p:sp>
          <p:nvSpPr>
            <p:cNvPr id="24" name="Oval 38"/>
            <p:cNvSpPr>
              <a:spLocks noChangeArrowheads="1"/>
            </p:cNvSpPr>
            <p:nvPr/>
          </p:nvSpPr>
          <p:spPr bwMode="gray">
            <a:xfrm>
              <a:off x="749" y="1935"/>
              <a:ext cx="226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de-DE" b="1" dirty="0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</p:grpSp>
      <p:grpSp>
        <p:nvGrpSpPr>
          <p:cNvPr id="20" name="Group 68"/>
          <p:cNvGrpSpPr>
            <a:grpSpLocks/>
          </p:cNvGrpSpPr>
          <p:nvPr/>
        </p:nvGrpSpPr>
        <p:grpSpPr bwMode="auto">
          <a:xfrm>
            <a:off x="1677136" y="3702926"/>
            <a:ext cx="7199312" cy="501650"/>
            <a:chOff x="263" y="1890"/>
            <a:chExt cx="5255" cy="316"/>
          </a:xfrm>
        </p:grpSpPr>
        <p:sp>
          <p:nvSpPr>
            <p:cNvPr id="26" name="Rectangle 34"/>
            <p:cNvSpPr>
              <a:spLocks noChangeArrowheads="1"/>
            </p:cNvSpPr>
            <p:nvPr/>
          </p:nvSpPr>
          <p:spPr bwMode="gray">
            <a:xfrm>
              <a:off x="1020" y="1933"/>
              <a:ext cx="4498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0" bIns="46800"/>
            <a:lstStyle/>
            <a:p>
              <a:pPr>
                <a:defRPr/>
              </a:pPr>
              <a:r>
                <a:rPr lang="fr-FR" dirty="0" err="1" smtClean="0"/>
                <a:t>Roadmap</a:t>
              </a:r>
              <a:r>
                <a:rPr lang="fr-FR" dirty="0" smtClean="0"/>
                <a:t> et futurs versions</a:t>
              </a:r>
              <a:endParaRPr lang="fr-FR" dirty="0"/>
            </a:p>
          </p:txBody>
        </p:sp>
        <p:sp>
          <p:nvSpPr>
            <p:cNvPr id="27" name="Rectangle 35"/>
            <p:cNvSpPr>
              <a:spLocks noChangeArrowheads="1"/>
            </p:cNvSpPr>
            <p:nvPr/>
          </p:nvSpPr>
          <p:spPr bwMode="gray">
            <a:xfrm>
              <a:off x="263" y="1935"/>
              <a:ext cx="576" cy="22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28" name="Oval 37"/>
            <p:cNvSpPr>
              <a:spLocks noChangeArrowheads="1"/>
            </p:cNvSpPr>
            <p:nvPr/>
          </p:nvSpPr>
          <p:spPr bwMode="gray">
            <a:xfrm>
              <a:off x="702" y="1890"/>
              <a:ext cx="318" cy="31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GB" b="1">
                <a:latin typeface="+mj-lt"/>
              </a:endParaRPr>
            </a:p>
          </p:txBody>
        </p:sp>
        <p:sp>
          <p:nvSpPr>
            <p:cNvPr id="29" name="Oval 38"/>
            <p:cNvSpPr>
              <a:spLocks noChangeArrowheads="1"/>
            </p:cNvSpPr>
            <p:nvPr/>
          </p:nvSpPr>
          <p:spPr bwMode="gray">
            <a:xfrm>
              <a:off x="749" y="1935"/>
              <a:ext cx="226" cy="227"/>
            </a:xfrm>
            <a:prstGeom prst="ellipse">
              <a:avLst/>
            </a:prstGeom>
            <a:solidFill>
              <a:schemeClr val="tx2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de-DE" b="1" dirty="0">
                  <a:solidFill>
                    <a:schemeClr val="bg1"/>
                  </a:solidFill>
                  <a:latin typeface="+mj-lt"/>
                </a:rPr>
                <a:t>5</a:t>
              </a:r>
            </a:p>
          </p:txBody>
        </p:sp>
      </p:grpSp>
      <p:grpSp>
        <p:nvGrpSpPr>
          <p:cNvPr id="25" name="Group 68"/>
          <p:cNvGrpSpPr>
            <a:grpSpLocks/>
          </p:cNvGrpSpPr>
          <p:nvPr/>
        </p:nvGrpSpPr>
        <p:grpSpPr bwMode="auto">
          <a:xfrm>
            <a:off x="1677136" y="4199913"/>
            <a:ext cx="7199312" cy="501650"/>
            <a:chOff x="263" y="1890"/>
            <a:chExt cx="5255" cy="316"/>
          </a:xfrm>
        </p:grpSpPr>
        <p:sp>
          <p:nvSpPr>
            <p:cNvPr id="31" name="Rectangle 34"/>
            <p:cNvSpPr>
              <a:spLocks noChangeArrowheads="1"/>
            </p:cNvSpPr>
            <p:nvPr/>
          </p:nvSpPr>
          <p:spPr bwMode="gray">
            <a:xfrm>
              <a:off x="1020" y="1933"/>
              <a:ext cx="4498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0" bIns="46800"/>
            <a:lstStyle/>
            <a:p>
              <a:r>
                <a:rPr lang="fr-FR" dirty="0" smtClean="0"/>
                <a:t>Notre démarche</a:t>
              </a:r>
              <a:endParaRPr lang="fr-FR" dirty="0"/>
            </a:p>
          </p:txBody>
        </p:sp>
        <p:sp>
          <p:nvSpPr>
            <p:cNvPr id="32" name="Rectangle 35"/>
            <p:cNvSpPr>
              <a:spLocks noChangeArrowheads="1"/>
            </p:cNvSpPr>
            <p:nvPr/>
          </p:nvSpPr>
          <p:spPr bwMode="gray">
            <a:xfrm>
              <a:off x="263" y="1935"/>
              <a:ext cx="576" cy="22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33" name="Oval 37"/>
            <p:cNvSpPr>
              <a:spLocks noChangeArrowheads="1"/>
            </p:cNvSpPr>
            <p:nvPr/>
          </p:nvSpPr>
          <p:spPr bwMode="gray">
            <a:xfrm>
              <a:off x="702" y="1890"/>
              <a:ext cx="318" cy="31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GB" b="1">
                <a:latin typeface="+mj-lt"/>
              </a:endParaRPr>
            </a:p>
          </p:txBody>
        </p:sp>
        <p:sp>
          <p:nvSpPr>
            <p:cNvPr id="34" name="Oval 38"/>
            <p:cNvSpPr>
              <a:spLocks noChangeArrowheads="1"/>
            </p:cNvSpPr>
            <p:nvPr/>
          </p:nvSpPr>
          <p:spPr bwMode="gray">
            <a:xfrm>
              <a:off x="749" y="1935"/>
              <a:ext cx="226" cy="227"/>
            </a:xfrm>
            <a:prstGeom prst="ellipse">
              <a:avLst/>
            </a:prstGeom>
            <a:solidFill>
              <a:schemeClr val="tx2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de-DE" b="1" dirty="0">
                  <a:solidFill>
                    <a:schemeClr val="bg1"/>
                  </a:solidFill>
                  <a:latin typeface="+mj-lt"/>
                </a:rPr>
                <a:t>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323850" y="3629788"/>
            <a:ext cx="8569325" cy="1843912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algn="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Tomcat 7.0.47</a:t>
            </a:r>
          </a:p>
          <a:p>
            <a:pPr marL="0" marR="0" lvl="0" indent="0" algn="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Open EJB 3.x</a:t>
            </a:r>
          </a:p>
          <a:p>
            <a:pPr marL="0" marR="0" lvl="0" indent="0" algn="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0" cap="none" spc="0" normalizeH="0" baseline="0" noProof="0" dirty="0" smtClean="0">
              <a:ln>
                <a:noFill/>
              </a:ln>
              <a:solidFill>
                <a:srgbClr val="FFCC00"/>
              </a:solidFill>
              <a:effectLst/>
              <a:uLnTx/>
              <a:uFillTx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2411413" y="4096513"/>
            <a:ext cx="4176712" cy="584200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Application/Services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(EJB 3.x /  JAX-WS 2.1)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i="0" u="none" strike="noStrike" kern="0" cap="none" spc="0" normalizeH="0" baseline="0" noProof="0" dirty="0" smtClean="0">
              <a:ln>
                <a:noFill/>
              </a:ln>
              <a:solidFill>
                <a:srgbClr val="FFCC00"/>
              </a:solidFill>
              <a:effectLst/>
              <a:uLnTx/>
              <a:uFillTx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2392363" y="4780725"/>
            <a:ext cx="4176712" cy="431800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DAO (Hibernate 3.3.x)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i="0" u="none" strike="noStrike" kern="0" cap="none" spc="0" normalizeH="0" baseline="0" noProof="0" dirty="0" smtClean="0">
              <a:ln>
                <a:noFill/>
              </a:ln>
              <a:solidFill>
                <a:srgbClr val="FFCC00"/>
              </a:solidFill>
              <a:effectLst/>
              <a:uLnTx/>
              <a:uFillTx/>
            </a:endParaRPr>
          </a:p>
        </p:txBody>
      </p:sp>
      <p:pic>
        <p:nvPicPr>
          <p:cNvPr id="22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1940" y="4816461"/>
            <a:ext cx="994869" cy="2207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pic>
      <p:sp>
        <p:nvSpPr>
          <p:cNvPr id="34" name="AutoShape 34"/>
          <p:cNvSpPr>
            <a:spLocks noChangeArrowheads="1"/>
          </p:cNvSpPr>
          <p:nvPr/>
        </p:nvSpPr>
        <p:spPr bwMode="auto">
          <a:xfrm>
            <a:off x="468313" y="3713925"/>
            <a:ext cx="1758950" cy="1056858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Presentation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dirty="0" smtClean="0">
              <a:ln>
                <a:noFill/>
              </a:ln>
              <a:solidFill>
                <a:srgbClr val="FFCC00"/>
              </a:solidFill>
              <a:effectLst/>
              <a:uLnTx/>
              <a:uFillTx/>
            </a:endParaRPr>
          </a:p>
        </p:txBody>
      </p:sp>
      <p:pic>
        <p:nvPicPr>
          <p:cNvPr id="36" name="Picture 3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" y="4139375"/>
            <a:ext cx="609600" cy="2159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pic>
      <p:sp>
        <p:nvSpPr>
          <p:cNvPr id="42" name="AutoShape 42"/>
          <p:cNvSpPr>
            <a:spLocks noChangeArrowheads="1"/>
          </p:cNvSpPr>
          <p:nvPr/>
        </p:nvSpPr>
        <p:spPr bwMode="auto">
          <a:xfrm>
            <a:off x="2430463" y="3717100"/>
            <a:ext cx="1944687" cy="327025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Java 1.7</a:t>
            </a:r>
          </a:p>
        </p:txBody>
      </p:sp>
      <p:pic>
        <p:nvPicPr>
          <p:cNvPr id="54" name="Picture 5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5364865" y="5024150"/>
            <a:ext cx="990215" cy="15945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pic>
      <p:pic>
        <p:nvPicPr>
          <p:cNvPr id="61" name="Picture 6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gray">
          <a:xfrm>
            <a:off x="5370443" y="4300403"/>
            <a:ext cx="577850" cy="28257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pic>
      <p:pic>
        <p:nvPicPr>
          <p:cNvPr id="62" name="Picture 6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gray">
          <a:xfrm>
            <a:off x="7796213" y="4590225"/>
            <a:ext cx="576262" cy="44291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pic>
      <p:pic>
        <p:nvPicPr>
          <p:cNvPr id="63" name="Picture 6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gray">
          <a:xfrm>
            <a:off x="7651750" y="5093463"/>
            <a:ext cx="922338" cy="3048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logicielle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572000" y="883413"/>
            <a:ext cx="4176713" cy="1073150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smtClean="0">
              <a:ln>
                <a:noFill/>
              </a:ln>
              <a:solidFill>
                <a:srgbClr val="FFCC00"/>
              </a:solidFill>
              <a:effectLst/>
              <a:uLnTx/>
              <a:uFillTx/>
            </a:endParaRP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572000" y="940563"/>
            <a:ext cx="796925" cy="1008062"/>
            <a:chOff x="2208" y="2592"/>
            <a:chExt cx="760" cy="912"/>
          </a:xfrm>
        </p:grpSpPr>
        <p:pic>
          <p:nvPicPr>
            <p:cNvPr id="8" name="Picture 6" descr="GEAR5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256" y="2592"/>
              <a:ext cx="56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2208" y="2928"/>
              <a:ext cx="760" cy="576"/>
              <a:chOff x="2400" y="2400"/>
              <a:chExt cx="760" cy="576"/>
            </a:xfrm>
          </p:grpSpPr>
          <p:pic>
            <p:nvPicPr>
              <p:cNvPr id="10" name="Picture 8" descr="GEAR5"/>
              <p:cNvPicPr>
                <a:picLocks noChangeAspect="1" noChangeArrowheads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400" y="2400"/>
                <a:ext cx="385" cy="3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" name="Picture 9" descr="GEAR5"/>
              <p:cNvPicPr>
                <a:picLocks noChangeAspect="1" noChangeArrowheads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592" y="2400"/>
                <a:ext cx="568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4602163" y="1947038"/>
            <a:ext cx="4129087" cy="398462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Sondes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Supervision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dirty="0" smtClean="0">
              <a:ln>
                <a:noFill/>
              </a:ln>
              <a:solidFill>
                <a:srgbClr val="FFCC00"/>
              </a:solidFill>
              <a:effectLst/>
              <a:uLnTx/>
              <a:uFillTx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4211638" y="2467738"/>
            <a:ext cx="2160587" cy="504825"/>
          </a:xfrm>
          <a:prstGeom prst="flowChartAlternateProcess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</a:rPr>
              <a:t>SOAP/HTTP</a:t>
            </a: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</a:rPr>
              <a:t>WSI-BASIC-PROFILE/MTOM</a:t>
            </a:r>
            <a:endParaRPr kumimoji="0" lang="fr-FR" sz="1000" b="0" i="0" u="none" strike="noStrike" kern="0" cap="none" spc="0" normalizeH="0" baseline="0" noProof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7123113" y="2470913"/>
            <a:ext cx="1401762" cy="374650"/>
          </a:xfrm>
          <a:prstGeom prst="flowChartAlternateProcess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</a:rPr>
              <a:t>SOAP/ JMS 1.1</a:t>
            </a: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</a:rPr>
              <a:t>XML / JMS 1.1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20" name="AutoShape 18"/>
          <p:cNvCxnSpPr>
            <a:cxnSpLocks noChangeShapeType="1"/>
            <a:stCxn id="18" idx="2"/>
            <a:endCxn id="12" idx="0"/>
          </p:cNvCxnSpPr>
          <p:nvPr/>
        </p:nvCxnSpPr>
        <p:spPr bwMode="auto">
          <a:xfrm rot="5400000">
            <a:off x="4333876" y="3138457"/>
            <a:ext cx="1123950" cy="792163"/>
          </a:xfrm>
          <a:prstGeom prst="bentConnector3">
            <a:avLst>
              <a:gd name="adj1" fmla="val 50000"/>
            </a:avLst>
          </a:prstGeom>
          <a:ln>
            <a:headEnd type="none" w="sm" len="sm"/>
            <a:tailEnd type="triangl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AutoShape 19"/>
          <p:cNvCxnSpPr>
            <a:cxnSpLocks noChangeShapeType="1"/>
            <a:stCxn id="19" idx="2"/>
            <a:endCxn id="42" idx="3"/>
          </p:cNvCxnSpPr>
          <p:nvPr/>
        </p:nvCxnSpPr>
        <p:spPr bwMode="auto">
          <a:xfrm rot="5400000">
            <a:off x="5582047" y="1638666"/>
            <a:ext cx="1035050" cy="3448844"/>
          </a:xfrm>
          <a:prstGeom prst="bentConnector2">
            <a:avLst/>
          </a:prstGeom>
          <a:ln>
            <a:headEnd type="none" w="sm" len="sm"/>
            <a:tailEnd type="triangl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468313" y="2035938"/>
            <a:ext cx="719137" cy="647700"/>
            <a:chOff x="1995" y="3213"/>
            <a:chExt cx="696" cy="708"/>
          </a:xfrm>
        </p:grpSpPr>
        <p:sp>
          <p:nvSpPr>
            <p:cNvPr id="24" name="AutoShape 22"/>
            <p:cNvSpPr>
              <a:spLocks noChangeArrowheads="1"/>
            </p:cNvSpPr>
            <p:nvPr/>
          </p:nvSpPr>
          <p:spPr bwMode="auto">
            <a:xfrm>
              <a:off x="1995" y="3213"/>
              <a:ext cx="696" cy="528"/>
            </a:xfrm>
            <a:prstGeom prst="roundRect">
              <a:avLst>
                <a:gd name="adj" fmla="val 8236"/>
              </a:avLst>
            </a:prstGeom>
            <a:solidFill>
              <a:srgbClr val="EAEAEA"/>
            </a:solidFill>
            <a:ln w="19050">
              <a:noFill/>
              <a:round/>
              <a:headEnd/>
              <a:tailEnd/>
            </a:ln>
            <a:effectLst>
              <a:prstShdw prst="shdw17" dist="17961" dir="2700000">
                <a:srgbClr val="8C8C8C"/>
              </a:prst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ts val="0"/>
                </a:spcAft>
                <a:buClr>
                  <a:srgbClr val="5F5F5F"/>
                </a:buClr>
                <a:buSzTx/>
                <a:buFontTx/>
                <a:buNone/>
                <a:tabLst/>
                <a:defRPr/>
              </a:pPr>
              <a:endParaRPr kumimoji="0" lang="fr-FR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5" name="Picture 23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2018" y="3249"/>
              <a:ext cx="635" cy="453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2079" y="3843"/>
              <a:ext cx="534" cy="78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858585"/>
              </a:prst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ts val="0"/>
                </a:spcAft>
                <a:buClr>
                  <a:srgbClr val="5F5F5F"/>
                </a:buClr>
                <a:buSzTx/>
                <a:buFontTx/>
                <a:buNone/>
                <a:tabLst/>
                <a:defRPr/>
              </a:pPr>
              <a:endParaRPr kumimoji="0" lang="fr-FR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2331" y="3741"/>
              <a:ext cx="38" cy="114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BFBFB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ts val="0"/>
                </a:spcAft>
                <a:buClr>
                  <a:srgbClr val="5F5F5F"/>
                </a:buClr>
                <a:buSzTx/>
                <a:buFontTx/>
                <a:buNone/>
                <a:tabLst/>
                <a:defRPr/>
              </a:pPr>
              <a:endParaRPr kumimoji="0" lang="fr-FR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0" name="Freeform 30"/>
          <p:cNvSpPr>
            <a:spLocks/>
          </p:cNvSpPr>
          <p:nvPr/>
        </p:nvSpPr>
        <p:spPr bwMode="auto">
          <a:xfrm>
            <a:off x="827088" y="2829688"/>
            <a:ext cx="342900" cy="704850"/>
          </a:xfrm>
          <a:custGeom>
            <a:avLst/>
            <a:gdLst>
              <a:gd name="T0" fmla="*/ 0 w 507"/>
              <a:gd name="T1" fmla="*/ 0 h 394"/>
              <a:gd name="T2" fmla="*/ 359 w 507"/>
              <a:gd name="T3" fmla="*/ 137 h 394"/>
              <a:gd name="T4" fmla="*/ 205 w 507"/>
              <a:gd name="T5" fmla="*/ 234 h 394"/>
              <a:gd name="T6" fmla="*/ 507 w 507"/>
              <a:gd name="T7" fmla="*/ 394 h 394"/>
              <a:gd name="T8" fmla="*/ 0 60000 65536"/>
              <a:gd name="T9" fmla="*/ 0 60000 65536"/>
              <a:gd name="T10" fmla="*/ 0 60000 65536"/>
              <a:gd name="T11" fmla="*/ 0 60000 65536"/>
              <a:gd name="T12" fmla="*/ 0 w 507"/>
              <a:gd name="T13" fmla="*/ 0 h 394"/>
              <a:gd name="T14" fmla="*/ 507 w 507"/>
              <a:gd name="T15" fmla="*/ 394 h 3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7" h="394">
                <a:moveTo>
                  <a:pt x="0" y="0"/>
                </a:moveTo>
                <a:lnTo>
                  <a:pt x="359" y="137"/>
                </a:lnTo>
                <a:lnTo>
                  <a:pt x="205" y="234"/>
                </a:lnTo>
                <a:lnTo>
                  <a:pt x="507" y="394"/>
                </a:ln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31" name="AutoShape 31"/>
          <p:cNvSpPr>
            <a:spLocks noChangeArrowheads="1"/>
          </p:cNvSpPr>
          <p:nvPr/>
        </p:nvSpPr>
        <p:spPr bwMode="auto">
          <a:xfrm rot="5400000">
            <a:off x="3809588" y="1362773"/>
            <a:ext cx="1193037" cy="272415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Replay</a:t>
            </a: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/control</a:t>
            </a:r>
          </a:p>
        </p:txBody>
      </p:sp>
      <p:cxnSp>
        <p:nvCxnSpPr>
          <p:cNvPr id="32" name="AutoShape 32"/>
          <p:cNvCxnSpPr>
            <a:cxnSpLocks noChangeShapeType="1"/>
            <a:stCxn id="42" idx="0"/>
            <a:endCxn id="31" idx="2"/>
          </p:cNvCxnSpPr>
          <p:nvPr/>
        </p:nvCxnSpPr>
        <p:spPr bwMode="auto">
          <a:xfrm rot="5400000" flipH="1" flipV="1">
            <a:off x="2727294" y="2174495"/>
            <a:ext cx="2218119" cy="867092"/>
          </a:xfrm>
          <a:prstGeom prst="bentConnector2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971550" y="2756663"/>
            <a:ext cx="476250" cy="184666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</a:rPr>
              <a:t>http/s </a:t>
            </a:r>
          </a:p>
        </p:txBody>
      </p:sp>
      <p:sp>
        <p:nvSpPr>
          <p:cNvPr id="37" name="AutoShape 37"/>
          <p:cNvSpPr>
            <a:spLocks noChangeArrowheads="1"/>
          </p:cNvSpPr>
          <p:nvPr/>
        </p:nvSpPr>
        <p:spPr bwMode="auto">
          <a:xfrm>
            <a:off x="7505700" y="3224975"/>
            <a:ext cx="714375" cy="165925"/>
          </a:xfrm>
          <a:prstGeom prst="flowChartMagneticDrum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6781455" y="2993959"/>
            <a:ext cx="989012" cy="184666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</a:rPr>
              <a:t>Broker JMS</a:t>
            </a:r>
          </a:p>
        </p:txBody>
      </p:sp>
      <p:pic>
        <p:nvPicPr>
          <p:cNvPr id="43" name="Picture 43" descr="wme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435600" y="956438"/>
            <a:ext cx="11430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44" descr="newlo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16913" y="2756663"/>
            <a:ext cx="684212" cy="9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45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59563" y="956438"/>
            <a:ext cx="1071562" cy="34766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</p:pic>
      <p:pic>
        <p:nvPicPr>
          <p:cNvPr id="46" name="Picture 4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59788" y="2899538"/>
            <a:ext cx="530225" cy="1714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</p:pic>
      <p:pic>
        <p:nvPicPr>
          <p:cNvPr id="64" name="Picture 64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gray">
          <a:xfrm>
            <a:off x="8316913" y="3115438"/>
            <a:ext cx="684212" cy="1571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2398712" y="5544312"/>
            <a:ext cx="6491287" cy="538987"/>
          </a:xfrm>
          <a:prstGeom prst="flowChartAlternateProcess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DB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i="0" u="none" strike="noStrike" kern="0" cap="none" spc="0" normalizeH="0" baseline="0" noProof="0" smtClean="0">
              <a:ln>
                <a:noFill/>
              </a:ln>
              <a:solidFill>
                <a:srgbClr val="FFCC00"/>
              </a:solidFill>
              <a:effectLst/>
              <a:uLnTx/>
              <a:uFillTx/>
            </a:endParaRPr>
          </a:p>
        </p:txBody>
      </p:sp>
      <p:pic>
        <p:nvPicPr>
          <p:cNvPr id="16" name="Picture 14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852739" y="5641151"/>
            <a:ext cx="969962" cy="2207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Picture 15"/>
          <p:cNvPicPr>
            <a:picLocks noChangeAspect="1" noChangeArrowheads="1"/>
          </p:cNvPicPr>
          <p:nvPr/>
        </p:nvPicPr>
        <p:blipFill>
          <a:blip r:embed="rId17" cstate="print"/>
          <a:srcRect r="34039" b="-555"/>
          <a:stretch>
            <a:fillRect/>
          </a:stretch>
        </p:blipFill>
        <p:spPr bwMode="auto">
          <a:xfrm>
            <a:off x="3878263" y="5628450"/>
            <a:ext cx="1008062" cy="244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1" name="Picture 41" descr="hdr_left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945063" y="5615750"/>
            <a:ext cx="681037" cy="2365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7" name="Picture 57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gray">
          <a:xfrm>
            <a:off x="5678488" y="5603050"/>
            <a:ext cx="847725" cy="3127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5" name="Picture 66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gray">
          <a:xfrm>
            <a:off x="6577013" y="5601463"/>
            <a:ext cx="581025" cy="315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6" name="Flèche droite 69"/>
          <p:cNvSpPr>
            <a:spLocks noChangeArrowheads="1"/>
          </p:cNvSpPr>
          <p:nvPr/>
        </p:nvSpPr>
        <p:spPr bwMode="auto">
          <a:xfrm>
            <a:off x="1617663" y="5693538"/>
            <a:ext cx="714375" cy="2143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20000"/>
              <a:lumOff val="8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lIns="90000" tIns="72000" rIns="90000" bIns="72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67" name="Picture 70" descr="d:\PACK_UNILOG\00137558\profil\Mes Documents\Mes images\logo-maven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7912100" y="5594673"/>
            <a:ext cx="381000" cy="2486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9" name="Picture 29" descr="Web Services Interoperability Organization"/>
          <p:cNvPicPr>
            <a:picLocks noChangeAspect="1" noChangeArrowheads="1"/>
          </p:cNvPicPr>
          <p:nvPr/>
        </p:nvPicPr>
        <p:blipFill>
          <a:blip r:embed="rId22" cstate="print"/>
          <a:srcRect t="37308" b="48505"/>
          <a:stretch>
            <a:fillRect/>
          </a:stretch>
        </p:blipFill>
        <p:spPr bwMode="auto">
          <a:xfrm>
            <a:off x="7207250" y="5582413"/>
            <a:ext cx="603250" cy="1920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5" name="Picture 55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gray">
          <a:xfrm>
            <a:off x="7206828" y="5881904"/>
            <a:ext cx="874712" cy="123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Picture 28" descr="EclipseBannerPic">
            <a:hlinkClick r:id="rId24"/>
          </p:cNvPr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8337483" y="5727701"/>
            <a:ext cx="507998" cy="228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451707" y="1984033"/>
            <a:ext cx="583579" cy="36933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</a:rPr>
              <a:t>API native </a:t>
            </a:r>
          </a:p>
        </p:txBody>
      </p:sp>
      <p:pic>
        <p:nvPicPr>
          <p:cNvPr id="26626" name="Picture 2" descr="Afficher l'image d'origine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563079" y="4426663"/>
            <a:ext cx="1603651" cy="249149"/>
          </a:xfrm>
          <a:prstGeom prst="rect">
            <a:avLst/>
          </a:prstGeom>
          <a:solidFill>
            <a:srgbClr val="FFFFFF">
              <a:shade val="85000"/>
            </a:srgbClr>
          </a:solidFill>
          <a:ln w="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6628" name="Picture 4" descr="Afficher l'image d'origine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7778888" y="974312"/>
            <a:ext cx="858216" cy="858216"/>
          </a:xfrm>
          <a:prstGeom prst="rect">
            <a:avLst/>
          </a:prstGeom>
          <a:noFill/>
        </p:spPr>
      </p:pic>
      <p:pic>
        <p:nvPicPr>
          <p:cNvPr id="26630" name="Picture 6" descr="Afficher l'image d'origine"/>
          <p:cNvPicPr>
            <a:picLocks noChangeAspect="1" noChangeArrowheads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5453132" y="1378144"/>
            <a:ext cx="1122063" cy="331386"/>
          </a:xfrm>
          <a:prstGeom prst="rect">
            <a:avLst/>
          </a:prstGeom>
          <a:noFill/>
        </p:spPr>
      </p:pic>
      <p:pic>
        <p:nvPicPr>
          <p:cNvPr id="26632" name="Picture 8" descr="Afficher l'image d'origine"/>
          <p:cNvPicPr>
            <a:picLocks noChangeAspect="1" noChangeArrowheads="1"/>
          </p:cNvPicPr>
          <p:nvPr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6761564" y="1390743"/>
            <a:ext cx="861751" cy="456458"/>
          </a:xfrm>
          <a:prstGeom prst="rect">
            <a:avLst/>
          </a:prstGeom>
          <a:noFill/>
        </p:spPr>
      </p:pic>
      <p:pic>
        <p:nvPicPr>
          <p:cNvPr id="71" name="Picture 4" descr="Afficher l'image d'origine"/>
          <p:cNvPicPr>
            <a:picLocks noChangeAspect="1" noChangeArrowheads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3587887" y="3694319"/>
            <a:ext cx="387765" cy="387765"/>
          </a:xfrm>
          <a:prstGeom prst="rect">
            <a:avLst/>
          </a:prstGeom>
          <a:solidFill>
            <a:srgbClr val="FFFFFF">
              <a:shade val="85000"/>
            </a:srgbClr>
          </a:solidFill>
          <a:ln w="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de collecte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8" name="Rectangle à coins arrondis 7"/>
          <p:cNvSpPr/>
          <p:nvPr/>
        </p:nvSpPr>
        <p:spPr bwMode="gray">
          <a:xfrm>
            <a:off x="215353" y="1351722"/>
            <a:ext cx="1570377" cy="775252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Flèche vers le bas 10"/>
          <p:cNvSpPr/>
          <p:nvPr/>
        </p:nvSpPr>
        <p:spPr bwMode="gray">
          <a:xfrm>
            <a:off x="757032" y="2196548"/>
            <a:ext cx="487018" cy="725557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ectangle à coins arrondis 12"/>
          <p:cNvSpPr/>
          <p:nvPr/>
        </p:nvSpPr>
        <p:spPr bwMode="gray">
          <a:xfrm>
            <a:off x="3250107" y="1321904"/>
            <a:ext cx="4551475" cy="4045226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Organigramme : Stockage à accès direct 13"/>
          <p:cNvSpPr/>
          <p:nvPr/>
        </p:nvSpPr>
        <p:spPr bwMode="gray">
          <a:xfrm>
            <a:off x="2812786" y="2584181"/>
            <a:ext cx="1411357" cy="417443"/>
          </a:xfrm>
          <a:prstGeom prst="flowChartMagneticDrum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Accolade ouvrante 14"/>
          <p:cNvSpPr/>
          <p:nvPr/>
        </p:nvSpPr>
        <p:spPr bwMode="gray">
          <a:xfrm>
            <a:off x="4283783" y="1560450"/>
            <a:ext cx="417443" cy="2484784"/>
          </a:xfrm>
          <a:prstGeom prst="leftBrac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vers le haut 15"/>
          <p:cNvSpPr/>
          <p:nvPr/>
        </p:nvSpPr>
        <p:spPr bwMode="gray">
          <a:xfrm rot="5400000">
            <a:off x="5048263" y="1180280"/>
            <a:ext cx="889553" cy="1451113"/>
          </a:xfrm>
          <a:prstGeom prst="upArrow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Flèche vers le haut 16"/>
          <p:cNvSpPr/>
          <p:nvPr/>
        </p:nvSpPr>
        <p:spPr bwMode="gray">
          <a:xfrm rot="5400000">
            <a:off x="5048263" y="2127811"/>
            <a:ext cx="889553" cy="1451113"/>
          </a:xfrm>
          <a:prstGeom prst="upArrow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Flèche vers le haut 17"/>
          <p:cNvSpPr/>
          <p:nvPr/>
        </p:nvSpPr>
        <p:spPr bwMode="gray">
          <a:xfrm rot="5400000">
            <a:off x="5048263" y="3032271"/>
            <a:ext cx="889553" cy="1451113"/>
          </a:xfrm>
          <a:prstGeom prst="upArrow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0" name="Connecteur en arc 19"/>
          <p:cNvCxnSpPr>
            <a:stCxn id="14" idx="3"/>
            <a:endCxn id="24" idx="1"/>
          </p:cNvCxnSpPr>
          <p:nvPr/>
        </p:nvCxnSpPr>
        <p:spPr bwMode="gray">
          <a:xfrm>
            <a:off x="3753691" y="2792903"/>
            <a:ext cx="1053548" cy="1948062"/>
          </a:xfrm>
          <a:prstGeom prst="curvedConnector3">
            <a:avLst>
              <a:gd name="adj1" fmla="val 50000"/>
            </a:avLst>
          </a:prstGeom>
          <a:ln>
            <a:headEnd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Rectangle à coins arrondis 23"/>
          <p:cNvSpPr/>
          <p:nvPr/>
        </p:nvSpPr>
        <p:spPr bwMode="gray">
          <a:xfrm>
            <a:off x="4807239" y="4452730"/>
            <a:ext cx="1371600" cy="57647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Organigramme : Disque magnétique 26"/>
          <p:cNvSpPr/>
          <p:nvPr/>
        </p:nvSpPr>
        <p:spPr bwMode="gray">
          <a:xfrm>
            <a:off x="6634710" y="2276061"/>
            <a:ext cx="1083365" cy="1123122"/>
          </a:xfrm>
          <a:prstGeom prst="flowChartMagneticDisk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Rectangle à coins arrondis 27"/>
          <p:cNvSpPr/>
          <p:nvPr/>
        </p:nvSpPr>
        <p:spPr bwMode="gray">
          <a:xfrm>
            <a:off x="215353" y="2994991"/>
            <a:ext cx="1570377" cy="775252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Flèche vers le bas 28"/>
          <p:cNvSpPr/>
          <p:nvPr/>
        </p:nvSpPr>
        <p:spPr bwMode="gray">
          <a:xfrm>
            <a:off x="757032" y="3839817"/>
            <a:ext cx="487018" cy="725557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Rectangle à coins arrondis 29"/>
          <p:cNvSpPr/>
          <p:nvPr/>
        </p:nvSpPr>
        <p:spPr bwMode="gray">
          <a:xfrm>
            <a:off x="215353" y="4634947"/>
            <a:ext cx="1570377" cy="775252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32" name="Connecteur en arc 31"/>
          <p:cNvCxnSpPr>
            <a:stCxn id="30" idx="3"/>
            <a:endCxn id="14" idx="1"/>
          </p:cNvCxnSpPr>
          <p:nvPr/>
        </p:nvCxnSpPr>
        <p:spPr bwMode="gray">
          <a:xfrm flipV="1">
            <a:off x="1785730" y="2792903"/>
            <a:ext cx="1027056" cy="2229670"/>
          </a:xfrm>
          <a:prstGeom prst="curvedConnector3">
            <a:avLst>
              <a:gd name="adj1" fmla="val 50000"/>
            </a:avLst>
          </a:prstGeom>
          <a:ln>
            <a:headEnd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Connecteur en arc 33"/>
          <p:cNvCxnSpPr>
            <a:stCxn id="28" idx="3"/>
            <a:endCxn id="14" idx="1"/>
          </p:cNvCxnSpPr>
          <p:nvPr/>
        </p:nvCxnSpPr>
        <p:spPr bwMode="gray">
          <a:xfrm flipV="1">
            <a:off x="1785730" y="2792903"/>
            <a:ext cx="1027056" cy="589714"/>
          </a:xfrm>
          <a:prstGeom prst="curvedConnector3">
            <a:avLst>
              <a:gd name="adj1" fmla="val 50000"/>
            </a:avLst>
          </a:prstGeom>
          <a:ln>
            <a:headEnd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Connecteur en arc 37"/>
          <p:cNvCxnSpPr>
            <a:stCxn id="8" idx="3"/>
            <a:endCxn id="14" idx="1"/>
          </p:cNvCxnSpPr>
          <p:nvPr/>
        </p:nvCxnSpPr>
        <p:spPr bwMode="gray">
          <a:xfrm>
            <a:off x="1785730" y="1739348"/>
            <a:ext cx="1027056" cy="1053555"/>
          </a:xfrm>
          <a:prstGeom prst="curvedConnector3">
            <a:avLst>
              <a:gd name="adj1" fmla="val 50000"/>
            </a:avLst>
          </a:prstGeom>
          <a:ln>
            <a:headEnd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 bwMode="gray">
          <a:xfrm flipV="1">
            <a:off x="4542183" y="1570382"/>
            <a:ext cx="238539" cy="2"/>
          </a:xfrm>
          <a:prstGeom prst="straightConnector1">
            <a:avLst/>
          </a:prstGeom>
          <a:ln>
            <a:headEnd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 bwMode="gray">
          <a:xfrm>
            <a:off x="4601817" y="4035287"/>
            <a:ext cx="149087" cy="0"/>
          </a:xfrm>
          <a:prstGeom prst="straightConnector1">
            <a:avLst/>
          </a:prstGeom>
          <a:ln>
            <a:headEnd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9464" name="Picture 8" descr="Afficher l'image d'orig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809" y="3211254"/>
            <a:ext cx="1282148" cy="317485"/>
          </a:xfrm>
          <a:prstGeom prst="rect">
            <a:avLst/>
          </a:prstGeom>
          <a:noFill/>
        </p:spPr>
      </p:pic>
      <p:pic>
        <p:nvPicPr>
          <p:cNvPr id="51" name="Picture 4" descr="http://javahash.com/wp-content/uploads/2014/07/Jax-w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1739" y="1272208"/>
            <a:ext cx="530225" cy="820007"/>
          </a:xfrm>
          <a:prstGeom prst="rect">
            <a:avLst/>
          </a:prstGeom>
          <a:noFill/>
        </p:spPr>
      </p:pic>
      <p:pic>
        <p:nvPicPr>
          <p:cNvPr id="19466" name="Picture 10" descr="Afficher l'image d'origin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506" y="4512364"/>
            <a:ext cx="967823" cy="967823"/>
          </a:xfrm>
          <a:prstGeom prst="rect">
            <a:avLst/>
          </a:prstGeom>
          <a:noFill/>
        </p:spPr>
      </p:pic>
      <p:sp>
        <p:nvSpPr>
          <p:cNvPr id="54" name="ZoneTexte 53"/>
          <p:cNvSpPr txBox="1"/>
          <p:nvPr/>
        </p:nvSpPr>
        <p:spPr bwMode="auto">
          <a:xfrm>
            <a:off x="2753139" y="2613991"/>
            <a:ext cx="120263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dirty="0" smtClean="0">
                <a:cs typeface="Arial" pitchFamily="34" charset="0"/>
              </a:rPr>
              <a:t>JMS</a:t>
            </a:r>
          </a:p>
        </p:txBody>
      </p:sp>
      <p:sp>
        <p:nvSpPr>
          <p:cNvPr id="60" name="ZoneTexte 59"/>
          <p:cNvSpPr txBox="1"/>
          <p:nvPr/>
        </p:nvSpPr>
        <p:spPr bwMode="auto">
          <a:xfrm>
            <a:off x="5009746" y="1809343"/>
            <a:ext cx="982493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 smtClean="0">
                <a:cs typeface="Arial" pitchFamily="34" charset="0"/>
              </a:rPr>
              <a:t>Processing</a:t>
            </a:r>
          </a:p>
        </p:txBody>
      </p:sp>
      <p:pic>
        <p:nvPicPr>
          <p:cNvPr id="19472" name="Picture 16" descr="Afficher l'image d'origin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7904425" y="2295728"/>
            <a:ext cx="1239575" cy="1085442"/>
          </a:xfrm>
          <a:prstGeom prst="rect">
            <a:avLst/>
          </a:prstGeom>
          <a:noFill/>
        </p:spPr>
      </p:pic>
      <p:cxnSp>
        <p:nvCxnSpPr>
          <p:cNvPr id="65" name="Connecteur droit avec flèche 64"/>
          <p:cNvCxnSpPr>
            <a:stCxn id="27" idx="4"/>
            <a:endCxn id="19472" idx="3"/>
          </p:cNvCxnSpPr>
          <p:nvPr/>
        </p:nvCxnSpPr>
        <p:spPr bwMode="gray">
          <a:xfrm>
            <a:off x="7718075" y="2837622"/>
            <a:ext cx="186350" cy="827"/>
          </a:xfrm>
          <a:prstGeom prst="straightConnector1">
            <a:avLst/>
          </a:prstGeom>
          <a:ln>
            <a:headEnd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 bwMode="auto">
          <a:xfrm>
            <a:off x="6439718" y="2694561"/>
            <a:ext cx="1478604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dirty="0" smtClean="0">
                <a:cs typeface="Arial" pitchFamily="34" charset="0"/>
              </a:rPr>
              <a:t>Base de données</a:t>
            </a:r>
          </a:p>
        </p:txBody>
      </p:sp>
      <p:sp>
        <p:nvSpPr>
          <p:cNvPr id="67" name="ZoneTexte 66"/>
          <p:cNvSpPr txBox="1"/>
          <p:nvPr/>
        </p:nvSpPr>
        <p:spPr bwMode="auto">
          <a:xfrm>
            <a:off x="4863828" y="4591456"/>
            <a:ext cx="1235413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dirty="0" smtClean="0">
                <a:cs typeface="Arial" pitchFamily="34" charset="0"/>
              </a:rPr>
              <a:t>Cache WIP</a:t>
            </a:r>
          </a:p>
        </p:txBody>
      </p:sp>
      <p:pic>
        <p:nvPicPr>
          <p:cNvPr id="19474" name="Picture 18" descr="Afficher l'image d'origin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09677" y="4912666"/>
            <a:ext cx="846374" cy="324260"/>
          </a:xfrm>
          <a:prstGeom prst="rect">
            <a:avLst/>
          </a:prstGeom>
          <a:noFill/>
        </p:spPr>
      </p:pic>
      <p:pic>
        <p:nvPicPr>
          <p:cNvPr id="19476" name="Picture 20" descr="Afficher l'image d'origin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76597" y="2928025"/>
            <a:ext cx="771515" cy="227857"/>
          </a:xfrm>
          <a:prstGeom prst="rect">
            <a:avLst/>
          </a:prstGeom>
          <a:noFill/>
        </p:spPr>
      </p:pic>
      <p:pic>
        <p:nvPicPr>
          <p:cNvPr id="19480" name="Picture 24" descr="Afficher l'image d'origine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171218" y="3112849"/>
            <a:ext cx="578729" cy="289365"/>
          </a:xfrm>
          <a:prstGeom prst="rect">
            <a:avLst/>
          </a:prstGeom>
          <a:noFill/>
        </p:spPr>
      </p:pic>
      <p:pic>
        <p:nvPicPr>
          <p:cNvPr id="19482" name="Picture 26" descr="Afficher l'image d'origine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064145" y="3375498"/>
            <a:ext cx="681004" cy="340502"/>
          </a:xfrm>
          <a:prstGeom prst="rect">
            <a:avLst/>
          </a:prstGeom>
          <a:noFill/>
        </p:spPr>
      </p:pic>
      <p:sp>
        <p:nvSpPr>
          <p:cNvPr id="73" name="ZoneTexte 72"/>
          <p:cNvSpPr txBox="1"/>
          <p:nvPr/>
        </p:nvSpPr>
        <p:spPr bwMode="auto">
          <a:xfrm>
            <a:off x="7937770" y="3239312"/>
            <a:ext cx="1206230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dirty="0" smtClean="0">
                <a:cs typeface="Arial" pitchFamily="34" charset="0"/>
              </a:rPr>
              <a:t>IHM de supervision</a:t>
            </a:r>
          </a:p>
        </p:txBody>
      </p:sp>
      <p:sp>
        <p:nvSpPr>
          <p:cNvPr id="74" name="Rectangle 73"/>
          <p:cNvSpPr/>
          <p:nvPr/>
        </p:nvSpPr>
        <p:spPr bwMode="gray">
          <a:xfrm>
            <a:off x="6245156" y="1429966"/>
            <a:ext cx="330741" cy="281129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5" name="ZoneTexte 74"/>
          <p:cNvSpPr txBox="1"/>
          <p:nvPr/>
        </p:nvSpPr>
        <p:spPr bwMode="auto">
          <a:xfrm rot="5400000">
            <a:off x="5204298" y="2714018"/>
            <a:ext cx="2383276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dirty="0" smtClean="0">
                <a:cs typeface="Arial" pitchFamily="34" charset="0"/>
              </a:rPr>
              <a:t>Consolidation</a:t>
            </a:r>
          </a:p>
        </p:txBody>
      </p:sp>
      <p:sp>
        <p:nvSpPr>
          <p:cNvPr id="76" name="ZoneTexte 75"/>
          <p:cNvSpPr txBox="1"/>
          <p:nvPr/>
        </p:nvSpPr>
        <p:spPr bwMode="auto">
          <a:xfrm>
            <a:off x="5029201" y="2743198"/>
            <a:ext cx="982493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 smtClean="0">
                <a:cs typeface="Arial" pitchFamily="34" charset="0"/>
              </a:rPr>
              <a:t>Processing</a:t>
            </a:r>
          </a:p>
        </p:txBody>
      </p:sp>
      <p:sp>
        <p:nvSpPr>
          <p:cNvPr id="77" name="ZoneTexte 76"/>
          <p:cNvSpPr txBox="1"/>
          <p:nvPr/>
        </p:nvSpPr>
        <p:spPr bwMode="auto">
          <a:xfrm>
            <a:off x="5019473" y="3647871"/>
            <a:ext cx="982493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 smtClean="0">
                <a:cs typeface="Arial" pitchFamily="34" charset="0"/>
              </a:rPr>
              <a:t>Processing</a:t>
            </a:r>
          </a:p>
        </p:txBody>
      </p:sp>
      <p:pic>
        <p:nvPicPr>
          <p:cNvPr id="57" name="Picture 14" descr="Afficher l'image d'origine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18156462" flipH="1">
            <a:off x="4482120" y="2607563"/>
            <a:ext cx="669422" cy="437356"/>
          </a:xfrm>
          <a:prstGeom prst="rect">
            <a:avLst/>
          </a:prstGeom>
          <a:noFill/>
        </p:spPr>
      </p:pic>
      <p:pic>
        <p:nvPicPr>
          <p:cNvPr id="58" name="Picture 14" descr="Afficher l'image d'origine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18156462" flipH="1">
            <a:off x="4472392" y="1654252"/>
            <a:ext cx="669422" cy="437356"/>
          </a:xfrm>
          <a:prstGeom prst="rect">
            <a:avLst/>
          </a:prstGeom>
          <a:noFill/>
        </p:spPr>
      </p:pic>
      <p:pic>
        <p:nvPicPr>
          <p:cNvPr id="59" name="Picture 14" descr="Afficher l'image d'origine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18156462" flipH="1">
            <a:off x="4472393" y="3512235"/>
            <a:ext cx="669422" cy="4373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 type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27</a:t>
            </a:fld>
            <a:endParaRPr lang="en-GB" dirty="0"/>
          </a:p>
        </p:txBody>
      </p:sp>
      <p:pic>
        <p:nvPicPr>
          <p:cNvPr id="5" name="Picture 6" descr="WOF-Archi Applicative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8659" y="1034200"/>
            <a:ext cx="7488237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24157" y="2809690"/>
            <a:ext cx="813662" cy="266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2757" y="2831915"/>
            <a:ext cx="813662" cy="266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28</a:t>
            </a:fld>
            <a:endParaRPr lang="en-GB" dirty="0"/>
          </a:p>
        </p:txBody>
      </p: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1677136" y="1688388"/>
            <a:ext cx="7199312" cy="501650"/>
            <a:chOff x="263" y="1890"/>
            <a:chExt cx="5255" cy="316"/>
          </a:xfrm>
        </p:grpSpPr>
        <p:sp>
          <p:nvSpPr>
            <p:cNvPr id="6" name="Rectangle 34"/>
            <p:cNvSpPr>
              <a:spLocks noChangeArrowheads="1"/>
            </p:cNvSpPr>
            <p:nvPr/>
          </p:nvSpPr>
          <p:spPr bwMode="gray">
            <a:xfrm>
              <a:off x="1020" y="1933"/>
              <a:ext cx="4498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0" bIns="46800"/>
            <a:lstStyle/>
            <a:p>
              <a:pPr>
                <a:defRPr/>
              </a:pPr>
              <a:r>
                <a:rPr lang="fr-FR" dirty="0" smtClean="0">
                  <a:latin typeface="Arial" pitchFamily="34" charset="0"/>
                  <a:cs typeface="Arial" pitchFamily="34" charset="0"/>
                </a:rPr>
                <a:t>Qu’est ce que le module de supervision</a:t>
              </a:r>
              <a:endParaRPr lang="fr-F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35"/>
            <p:cNvSpPr>
              <a:spLocks noChangeArrowheads="1"/>
            </p:cNvSpPr>
            <p:nvPr/>
          </p:nvSpPr>
          <p:spPr bwMode="gray">
            <a:xfrm>
              <a:off x="263" y="1935"/>
              <a:ext cx="576" cy="22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8" name="Oval 37"/>
            <p:cNvSpPr>
              <a:spLocks noChangeArrowheads="1"/>
            </p:cNvSpPr>
            <p:nvPr/>
          </p:nvSpPr>
          <p:spPr bwMode="gray">
            <a:xfrm>
              <a:off x="702" y="1890"/>
              <a:ext cx="318" cy="31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GB" b="1">
                <a:latin typeface="+mj-lt"/>
              </a:endParaRPr>
            </a:p>
          </p:txBody>
        </p:sp>
        <p:sp>
          <p:nvSpPr>
            <p:cNvPr id="9" name="Oval 38"/>
            <p:cNvSpPr>
              <a:spLocks noChangeArrowheads="1"/>
            </p:cNvSpPr>
            <p:nvPr/>
          </p:nvSpPr>
          <p:spPr bwMode="gray">
            <a:xfrm>
              <a:off x="749" y="1935"/>
              <a:ext cx="226" cy="227"/>
            </a:xfrm>
            <a:prstGeom prst="ellipse">
              <a:avLst/>
            </a:prstGeom>
            <a:solidFill>
              <a:schemeClr val="tx2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de-DE" b="1" dirty="0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1677136" y="2188451"/>
            <a:ext cx="7199312" cy="501650"/>
            <a:chOff x="263" y="1890"/>
            <a:chExt cx="5255" cy="316"/>
          </a:xfrm>
        </p:grpSpPr>
        <p:sp>
          <p:nvSpPr>
            <p:cNvPr id="11" name="Rectangle 34"/>
            <p:cNvSpPr>
              <a:spLocks noChangeArrowheads="1"/>
            </p:cNvSpPr>
            <p:nvPr/>
          </p:nvSpPr>
          <p:spPr bwMode="gray">
            <a:xfrm>
              <a:off x="1020" y="1933"/>
              <a:ext cx="4498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0" bIns="46800"/>
            <a:lstStyle/>
            <a:p>
              <a:pPr>
                <a:defRPr/>
              </a:pPr>
              <a:r>
                <a:rPr lang="fr-FR" dirty="0" smtClean="0">
                  <a:latin typeface="Arial" pitchFamily="34" charset="0"/>
                  <a:cs typeface="Arial" pitchFamily="34" charset="0"/>
                </a:rPr>
                <a:t>Principes </a:t>
              </a:r>
              <a:r>
                <a:rPr lang="fr-FR" dirty="0" smtClean="0">
                  <a:latin typeface="Arial" pitchFamily="34" charset="0"/>
                  <a:cs typeface="Arial" pitchFamily="34" charset="0"/>
                </a:rPr>
                <a:t>de </a:t>
              </a:r>
              <a:r>
                <a:rPr lang="fr-FR" dirty="0" smtClean="0">
                  <a:latin typeface="Arial" pitchFamily="34" charset="0"/>
                  <a:cs typeface="Arial" pitchFamily="34" charset="0"/>
                </a:rPr>
                <a:t>la solution</a:t>
              </a:r>
              <a:endParaRPr lang="fr-F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35"/>
            <p:cNvSpPr>
              <a:spLocks noChangeArrowheads="1"/>
            </p:cNvSpPr>
            <p:nvPr/>
          </p:nvSpPr>
          <p:spPr bwMode="gray">
            <a:xfrm>
              <a:off x="263" y="1935"/>
              <a:ext cx="576" cy="22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13" name="Oval 37"/>
            <p:cNvSpPr>
              <a:spLocks noChangeArrowheads="1"/>
            </p:cNvSpPr>
            <p:nvPr/>
          </p:nvSpPr>
          <p:spPr bwMode="gray">
            <a:xfrm>
              <a:off x="702" y="1890"/>
              <a:ext cx="318" cy="31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GB" b="1">
                <a:latin typeface="+mj-lt"/>
              </a:endParaRPr>
            </a:p>
          </p:txBody>
        </p:sp>
        <p:sp>
          <p:nvSpPr>
            <p:cNvPr id="14" name="Oval 38"/>
            <p:cNvSpPr>
              <a:spLocks noChangeArrowheads="1"/>
            </p:cNvSpPr>
            <p:nvPr/>
          </p:nvSpPr>
          <p:spPr bwMode="gray">
            <a:xfrm>
              <a:off x="749" y="1935"/>
              <a:ext cx="226" cy="227"/>
            </a:xfrm>
            <a:prstGeom prst="ellipse">
              <a:avLst/>
            </a:prstGeom>
            <a:solidFill>
              <a:schemeClr val="tx2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de-DE" b="1" dirty="0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</p:grpSp>
      <p:grpSp>
        <p:nvGrpSpPr>
          <p:cNvPr id="10" name="Group 68"/>
          <p:cNvGrpSpPr>
            <a:grpSpLocks/>
          </p:cNvGrpSpPr>
          <p:nvPr/>
        </p:nvGrpSpPr>
        <p:grpSpPr bwMode="auto">
          <a:xfrm>
            <a:off x="1677136" y="2699626"/>
            <a:ext cx="7199312" cy="501650"/>
            <a:chOff x="263" y="1890"/>
            <a:chExt cx="5255" cy="316"/>
          </a:xfrm>
        </p:grpSpPr>
        <p:sp>
          <p:nvSpPr>
            <p:cNvPr id="16" name="Rectangle 34"/>
            <p:cNvSpPr>
              <a:spLocks noChangeArrowheads="1"/>
            </p:cNvSpPr>
            <p:nvPr/>
          </p:nvSpPr>
          <p:spPr bwMode="gray">
            <a:xfrm>
              <a:off x="1020" y="1933"/>
              <a:ext cx="4498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0" bIns="46800"/>
            <a:lstStyle/>
            <a:p>
              <a:pPr>
                <a:defRPr/>
              </a:pPr>
              <a:r>
                <a:rPr lang="fr-FR" dirty="0" smtClean="0"/>
                <a:t>Démo et cas d’usages</a:t>
              </a:r>
              <a:endParaRPr lang="fr-FR" dirty="0"/>
            </a:p>
          </p:txBody>
        </p:sp>
        <p:sp>
          <p:nvSpPr>
            <p:cNvPr id="17" name="Rectangle 35"/>
            <p:cNvSpPr>
              <a:spLocks noChangeArrowheads="1"/>
            </p:cNvSpPr>
            <p:nvPr/>
          </p:nvSpPr>
          <p:spPr bwMode="gray">
            <a:xfrm>
              <a:off x="263" y="1935"/>
              <a:ext cx="576" cy="22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18" name="Oval 37"/>
            <p:cNvSpPr>
              <a:spLocks noChangeArrowheads="1"/>
            </p:cNvSpPr>
            <p:nvPr/>
          </p:nvSpPr>
          <p:spPr bwMode="gray">
            <a:xfrm>
              <a:off x="702" y="1890"/>
              <a:ext cx="318" cy="31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GB" b="1">
                <a:latin typeface="+mj-lt"/>
              </a:endParaRPr>
            </a:p>
          </p:txBody>
        </p:sp>
        <p:sp>
          <p:nvSpPr>
            <p:cNvPr id="19" name="Oval 38"/>
            <p:cNvSpPr>
              <a:spLocks noChangeArrowheads="1"/>
            </p:cNvSpPr>
            <p:nvPr/>
          </p:nvSpPr>
          <p:spPr bwMode="gray">
            <a:xfrm>
              <a:off x="749" y="1935"/>
              <a:ext cx="226" cy="227"/>
            </a:xfrm>
            <a:prstGeom prst="ellipse">
              <a:avLst/>
            </a:prstGeom>
            <a:solidFill>
              <a:schemeClr val="tx2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de-DE" b="1" dirty="0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</p:grpSp>
      <p:grpSp>
        <p:nvGrpSpPr>
          <p:cNvPr id="15" name="Group 68"/>
          <p:cNvGrpSpPr>
            <a:grpSpLocks/>
          </p:cNvGrpSpPr>
          <p:nvPr/>
        </p:nvGrpSpPr>
        <p:grpSpPr bwMode="auto">
          <a:xfrm>
            <a:off x="1677136" y="3201276"/>
            <a:ext cx="7199312" cy="501650"/>
            <a:chOff x="263" y="1890"/>
            <a:chExt cx="5255" cy="316"/>
          </a:xfrm>
        </p:grpSpPr>
        <p:sp>
          <p:nvSpPr>
            <p:cNvPr id="21" name="Rectangle 34"/>
            <p:cNvSpPr>
              <a:spLocks noChangeArrowheads="1"/>
            </p:cNvSpPr>
            <p:nvPr/>
          </p:nvSpPr>
          <p:spPr bwMode="gray">
            <a:xfrm>
              <a:off x="1020" y="1933"/>
              <a:ext cx="4498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0" bIns="46800"/>
            <a:lstStyle/>
            <a:p>
              <a:pPr>
                <a:defRPr/>
              </a:pPr>
              <a:r>
                <a:rPr lang="fr-FR" dirty="0" smtClean="0"/>
                <a:t>Architecture logicielle</a:t>
              </a:r>
              <a:endParaRPr lang="fr-FR" dirty="0"/>
            </a:p>
          </p:txBody>
        </p:sp>
        <p:sp>
          <p:nvSpPr>
            <p:cNvPr id="22" name="Rectangle 35"/>
            <p:cNvSpPr>
              <a:spLocks noChangeArrowheads="1"/>
            </p:cNvSpPr>
            <p:nvPr/>
          </p:nvSpPr>
          <p:spPr bwMode="gray">
            <a:xfrm>
              <a:off x="263" y="1935"/>
              <a:ext cx="576" cy="22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23" name="Oval 37"/>
            <p:cNvSpPr>
              <a:spLocks noChangeArrowheads="1"/>
            </p:cNvSpPr>
            <p:nvPr/>
          </p:nvSpPr>
          <p:spPr bwMode="gray">
            <a:xfrm>
              <a:off x="702" y="1890"/>
              <a:ext cx="318" cy="31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GB" b="1">
                <a:latin typeface="+mj-lt"/>
              </a:endParaRPr>
            </a:p>
          </p:txBody>
        </p:sp>
        <p:sp>
          <p:nvSpPr>
            <p:cNvPr id="24" name="Oval 38"/>
            <p:cNvSpPr>
              <a:spLocks noChangeArrowheads="1"/>
            </p:cNvSpPr>
            <p:nvPr/>
          </p:nvSpPr>
          <p:spPr bwMode="gray">
            <a:xfrm>
              <a:off x="749" y="1935"/>
              <a:ext cx="226" cy="227"/>
            </a:xfrm>
            <a:prstGeom prst="ellipse">
              <a:avLst/>
            </a:prstGeom>
            <a:solidFill>
              <a:schemeClr val="tx2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de-DE" b="1" dirty="0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</p:grpSp>
      <p:grpSp>
        <p:nvGrpSpPr>
          <p:cNvPr id="20" name="Group 68"/>
          <p:cNvGrpSpPr>
            <a:grpSpLocks/>
          </p:cNvGrpSpPr>
          <p:nvPr/>
        </p:nvGrpSpPr>
        <p:grpSpPr bwMode="auto">
          <a:xfrm>
            <a:off x="1677136" y="3702926"/>
            <a:ext cx="7199312" cy="501650"/>
            <a:chOff x="263" y="1890"/>
            <a:chExt cx="5255" cy="316"/>
          </a:xfrm>
        </p:grpSpPr>
        <p:sp>
          <p:nvSpPr>
            <p:cNvPr id="26" name="Rectangle 34"/>
            <p:cNvSpPr>
              <a:spLocks noChangeArrowheads="1"/>
            </p:cNvSpPr>
            <p:nvPr/>
          </p:nvSpPr>
          <p:spPr bwMode="gray">
            <a:xfrm>
              <a:off x="1020" y="1933"/>
              <a:ext cx="4498" cy="2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0000" tIns="46800" rIns="0" bIns="46800"/>
            <a:lstStyle/>
            <a:p>
              <a:pPr>
                <a:defRPr/>
              </a:pPr>
              <a:r>
                <a:rPr lang="fr-FR" dirty="0" err="1" smtClean="0"/>
                <a:t>Roadmap</a:t>
              </a:r>
              <a:r>
                <a:rPr lang="fr-FR" dirty="0" smtClean="0"/>
                <a:t> et futurs versions</a:t>
              </a:r>
              <a:endParaRPr lang="fr-FR" dirty="0"/>
            </a:p>
          </p:txBody>
        </p:sp>
        <p:sp>
          <p:nvSpPr>
            <p:cNvPr id="27" name="Rectangle 35"/>
            <p:cNvSpPr>
              <a:spLocks noChangeArrowheads="1"/>
            </p:cNvSpPr>
            <p:nvPr/>
          </p:nvSpPr>
          <p:spPr bwMode="gray">
            <a:xfrm>
              <a:off x="263" y="1935"/>
              <a:ext cx="576" cy="2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28" name="Oval 37"/>
            <p:cNvSpPr>
              <a:spLocks noChangeArrowheads="1"/>
            </p:cNvSpPr>
            <p:nvPr/>
          </p:nvSpPr>
          <p:spPr bwMode="gray">
            <a:xfrm>
              <a:off x="702" y="1890"/>
              <a:ext cx="318" cy="31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>
                <a:defRPr/>
              </a:pPr>
              <a:endParaRPr lang="en-GB" b="1">
                <a:latin typeface="+mj-lt"/>
              </a:endParaRPr>
            </a:p>
          </p:txBody>
        </p:sp>
        <p:sp>
          <p:nvSpPr>
            <p:cNvPr id="29" name="Oval 38"/>
            <p:cNvSpPr>
              <a:spLocks noChangeArrowheads="1"/>
            </p:cNvSpPr>
            <p:nvPr/>
          </p:nvSpPr>
          <p:spPr bwMode="gray">
            <a:xfrm>
              <a:off x="749" y="1935"/>
              <a:ext cx="226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de-DE" b="1" dirty="0">
                  <a:solidFill>
                    <a:schemeClr val="bg1"/>
                  </a:solidFill>
                  <a:latin typeface="+mj-lt"/>
                </a:rPr>
                <a:t>5</a:t>
              </a:r>
            </a:p>
          </p:txBody>
        </p:sp>
      </p:grpSp>
      <p:grpSp>
        <p:nvGrpSpPr>
          <p:cNvPr id="25" name="Group 68"/>
          <p:cNvGrpSpPr>
            <a:grpSpLocks/>
          </p:cNvGrpSpPr>
          <p:nvPr/>
        </p:nvGrpSpPr>
        <p:grpSpPr bwMode="auto">
          <a:xfrm>
            <a:off x="1677136" y="4199913"/>
            <a:ext cx="7199312" cy="501650"/>
            <a:chOff x="263" y="1890"/>
            <a:chExt cx="5255" cy="316"/>
          </a:xfrm>
        </p:grpSpPr>
        <p:sp>
          <p:nvSpPr>
            <p:cNvPr id="31" name="Rectangle 34"/>
            <p:cNvSpPr>
              <a:spLocks noChangeArrowheads="1"/>
            </p:cNvSpPr>
            <p:nvPr/>
          </p:nvSpPr>
          <p:spPr bwMode="gray">
            <a:xfrm>
              <a:off x="1020" y="1933"/>
              <a:ext cx="4498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0" bIns="46800"/>
            <a:lstStyle/>
            <a:p>
              <a:r>
                <a:rPr lang="fr-FR" dirty="0" smtClean="0"/>
                <a:t>Notre démarche</a:t>
              </a:r>
              <a:endParaRPr lang="fr-FR" dirty="0"/>
            </a:p>
          </p:txBody>
        </p:sp>
        <p:sp>
          <p:nvSpPr>
            <p:cNvPr id="32" name="Rectangle 35"/>
            <p:cNvSpPr>
              <a:spLocks noChangeArrowheads="1"/>
            </p:cNvSpPr>
            <p:nvPr/>
          </p:nvSpPr>
          <p:spPr bwMode="gray">
            <a:xfrm>
              <a:off x="263" y="1935"/>
              <a:ext cx="576" cy="22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33" name="Oval 37"/>
            <p:cNvSpPr>
              <a:spLocks noChangeArrowheads="1"/>
            </p:cNvSpPr>
            <p:nvPr/>
          </p:nvSpPr>
          <p:spPr bwMode="gray">
            <a:xfrm>
              <a:off x="702" y="1890"/>
              <a:ext cx="318" cy="31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GB" b="1">
                <a:latin typeface="+mj-lt"/>
              </a:endParaRPr>
            </a:p>
          </p:txBody>
        </p:sp>
        <p:sp>
          <p:nvSpPr>
            <p:cNvPr id="34" name="Oval 38"/>
            <p:cNvSpPr>
              <a:spLocks noChangeArrowheads="1"/>
            </p:cNvSpPr>
            <p:nvPr/>
          </p:nvSpPr>
          <p:spPr bwMode="gray">
            <a:xfrm>
              <a:off x="749" y="1935"/>
              <a:ext cx="226" cy="227"/>
            </a:xfrm>
            <a:prstGeom prst="ellipse">
              <a:avLst/>
            </a:prstGeom>
            <a:solidFill>
              <a:schemeClr val="tx2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de-DE" b="1" dirty="0">
                  <a:solidFill>
                    <a:schemeClr val="bg1"/>
                  </a:solidFill>
                  <a:latin typeface="+mj-lt"/>
                </a:rPr>
                <a:t>6</a:t>
              </a:r>
            </a:p>
          </p:txBody>
        </p:sp>
      </p:grpSp>
      <p:pic>
        <p:nvPicPr>
          <p:cNvPr id="35" name="Picture 1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gray">
          <a:xfrm>
            <a:off x="4841530" y="3093917"/>
            <a:ext cx="2519362" cy="182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Roadmap</a:t>
            </a:r>
            <a:r>
              <a:rPr lang="fr-FR" dirty="0" smtClean="0"/>
              <a:t> : historique de la supervision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52" name="Flèche droite à entaille 51"/>
          <p:cNvSpPr/>
          <p:nvPr/>
        </p:nvSpPr>
        <p:spPr bwMode="gray">
          <a:xfrm rot="16200000">
            <a:off x="-1413672" y="2808132"/>
            <a:ext cx="5342106" cy="1707042"/>
          </a:xfrm>
          <a:prstGeom prst="notchedRightArrow">
            <a:avLst>
              <a:gd name="adj1" fmla="val 50000"/>
              <a:gd name="adj2" fmla="val 62077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oupe 62"/>
          <p:cNvGrpSpPr/>
          <p:nvPr/>
        </p:nvGrpSpPr>
        <p:grpSpPr>
          <a:xfrm>
            <a:off x="672424" y="1333770"/>
            <a:ext cx="1108953" cy="418289"/>
            <a:chOff x="680936" y="1400783"/>
            <a:chExt cx="1108953" cy="418289"/>
          </a:xfrm>
        </p:grpSpPr>
        <p:sp>
          <p:nvSpPr>
            <p:cNvPr id="62" name="Ellipse 61"/>
            <p:cNvSpPr/>
            <p:nvPr/>
          </p:nvSpPr>
          <p:spPr bwMode="gray">
            <a:xfrm>
              <a:off x="680936" y="1400783"/>
              <a:ext cx="1108953" cy="418289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fr-FR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3" name="ZoneTexte 52"/>
            <p:cNvSpPr txBox="1"/>
            <p:nvPr/>
          </p:nvSpPr>
          <p:spPr bwMode="auto">
            <a:xfrm>
              <a:off x="875490" y="1468877"/>
              <a:ext cx="719846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fr-FR" dirty="0" smtClean="0">
                  <a:cs typeface="Arial" pitchFamily="34" charset="0"/>
                </a:rPr>
                <a:t>V4</a:t>
              </a:r>
            </a:p>
          </p:txBody>
        </p:sp>
      </p:grpSp>
      <p:grpSp>
        <p:nvGrpSpPr>
          <p:cNvPr id="5" name="Groupe 63"/>
          <p:cNvGrpSpPr/>
          <p:nvPr/>
        </p:nvGrpSpPr>
        <p:grpSpPr>
          <a:xfrm>
            <a:off x="693176" y="2405974"/>
            <a:ext cx="1108953" cy="418289"/>
            <a:chOff x="680936" y="1400783"/>
            <a:chExt cx="1108953" cy="418289"/>
          </a:xfrm>
        </p:grpSpPr>
        <p:sp>
          <p:nvSpPr>
            <p:cNvPr id="68" name="Ellipse 67"/>
            <p:cNvSpPr/>
            <p:nvPr/>
          </p:nvSpPr>
          <p:spPr bwMode="gray">
            <a:xfrm>
              <a:off x="680936" y="1400783"/>
              <a:ext cx="1108953" cy="418289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fr-FR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8" name="ZoneTexte 77"/>
            <p:cNvSpPr txBox="1"/>
            <p:nvPr/>
          </p:nvSpPr>
          <p:spPr bwMode="auto">
            <a:xfrm>
              <a:off x="875490" y="1468877"/>
              <a:ext cx="719846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fr-FR" dirty="0" smtClean="0">
                  <a:cs typeface="Arial" pitchFamily="34" charset="0"/>
                </a:rPr>
                <a:t>V3</a:t>
              </a:r>
            </a:p>
          </p:txBody>
        </p:sp>
      </p:grpSp>
      <p:grpSp>
        <p:nvGrpSpPr>
          <p:cNvPr id="6" name="Groupe 78"/>
          <p:cNvGrpSpPr/>
          <p:nvPr/>
        </p:nvGrpSpPr>
        <p:grpSpPr>
          <a:xfrm>
            <a:off x="662696" y="3613713"/>
            <a:ext cx="1108953" cy="418289"/>
            <a:chOff x="680936" y="1532863"/>
            <a:chExt cx="1108953" cy="418289"/>
          </a:xfrm>
        </p:grpSpPr>
        <p:sp>
          <p:nvSpPr>
            <p:cNvPr id="80" name="Ellipse 79"/>
            <p:cNvSpPr/>
            <p:nvPr/>
          </p:nvSpPr>
          <p:spPr bwMode="gray">
            <a:xfrm>
              <a:off x="680936" y="1532863"/>
              <a:ext cx="1108953" cy="418289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fr-FR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1" name="ZoneTexte 80"/>
            <p:cNvSpPr txBox="1"/>
            <p:nvPr/>
          </p:nvSpPr>
          <p:spPr bwMode="auto">
            <a:xfrm>
              <a:off x="875490" y="1600957"/>
              <a:ext cx="719846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fr-FR" dirty="0" smtClean="0">
                  <a:cs typeface="Arial" pitchFamily="34" charset="0"/>
                </a:rPr>
                <a:t>V2.5</a:t>
              </a:r>
            </a:p>
          </p:txBody>
        </p:sp>
      </p:grpSp>
      <p:grpSp>
        <p:nvGrpSpPr>
          <p:cNvPr id="7" name="Groupe 81"/>
          <p:cNvGrpSpPr/>
          <p:nvPr/>
        </p:nvGrpSpPr>
        <p:grpSpPr>
          <a:xfrm>
            <a:off x="682584" y="5334438"/>
            <a:ext cx="1108953" cy="418289"/>
            <a:chOff x="680936" y="1400783"/>
            <a:chExt cx="1108953" cy="418289"/>
          </a:xfrm>
        </p:grpSpPr>
        <p:sp>
          <p:nvSpPr>
            <p:cNvPr id="83" name="Ellipse 82"/>
            <p:cNvSpPr/>
            <p:nvPr/>
          </p:nvSpPr>
          <p:spPr bwMode="gray">
            <a:xfrm>
              <a:off x="680936" y="1400783"/>
              <a:ext cx="1108953" cy="418289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fr-FR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4" name="ZoneTexte 83"/>
            <p:cNvSpPr txBox="1"/>
            <p:nvPr/>
          </p:nvSpPr>
          <p:spPr bwMode="auto">
            <a:xfrm>
              <a:off x="875490" y="1468877"/>
              <a:ext cx="719846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fr-FR" dirty="0" smtClean="0">
                  <a:cs typeface="Arial" pitchFamily="34" charset="0"/>
                </a:rPr>
                <a:t>V1</a:t>
              </a:r>
            </a:p>
          </p:txBody>
        </p:sp>
      </p:grpSp>
      <p:grpSp>
        <p:nvGrpSpPr>
          <p:cNvPr id="8" name="Groupe 84"/>
          <p:cNvGrpSpPr/>
          <p:nvPr/>
        </p:nvGrpSpPr>
        <p:grpSpPr>
          <a:xfrm>
            <a:off x="649726" y="4620858"/>
            <a:ext cx="1108953" cy="418289"/>
            <a:chOff x="680936" y="1400783"/>
            <a:chExt cx="1108953" cy="418289"/>
          </a:xfrm>
        </p:grpSpPr>
        <p:sp>
          <p:nvSpPr>
            <p:cNvPr id="86" name="Ellipse 85"/>
            <p:cNvSpPr/>
            <p:nvPr/>
          </p:nvSpPr>
          <p:spPr bwMode="gray">
            <a:xfrm>
              <a:off x="680936" y="1400783"/>
              <a:ext cx="1108953" cy="418289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fr-FR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7" name="ZoneTexte 86"/>
            <p:cNvSpPr txBox="1"/>
            <p:nvPr/>
          </p:nvSpPr>
          <p:spPr bwMode="auto">
            <a:xfrm>
              <a:off x="875490" y="1468877"/>
              <a:ext cx="719846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fr-FR" dirty="0" smtClean="0">
                  <a:cs typeface="Arial" pitchFamily="34" charset="0"/>
                </a:rPr>
                <a:t>V2</a:t>
              </a:r>
            </a:p>
          </p:txBody>
        </p:sp>
      </p:grpSp>
      <p:sp>
        <p:nvSpPr>
          <p:cNvPr id="89" name="ZoneTexte 88"/>
          <p:cNvSpPr txBox="1"/>
          <p:nvPr/>
        </p:nvSpPr>
        <p:spPr bwMode="auto">
          <a:xfrm>
            <a:off x="2532434" y="982926"/>
            <a:ext cx="3978613" cy="11079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b="1" dirty="0" smtClean="0">
                <a:cs typeface="Arial" pitchFamily="34" charset="0"/>
              </a:rPr>
              <a:t>2016</a:t>
            </a:r>
          </a:p>
          <a:p>
            <a:r>
              <a:rPr lang="fr-FR" dirty="0" smtClean="0">
                <a:cs typeface="Arial" pitchFamily="34" charset="0"/>
              </a:rPr>
              <a:t>Changement du socle technologique</a:t>
            </a:r>
          </a:p>
          <a:p>
            <a:r>
              <a:rPr lang="fr-FR" dirty="0" smtClean="0">
                <a:cs typeface="Arial" pitchFamily="34" charset="0"/>
              </a:rPr>
              <a:t>Changement du socle graphique</a:t>
            </a:r>
          </a:p>
          <a:p>
            <a:r>
              <a:rPr lang="fr-FR" dirty="0" smtClean="0">
                <a:cs typeface="Arial" pitchFamily="34" charset="0"/>
              </a:rPr>
              <a:t>Changement du modèle de </a:t>
            </a:r>
            <a:r>
              <a:rPr lang="fr-FR" dirty="0" smtClean="0">
                <a:cs typeface="Arial" pitchFamily="34" charset="0"/>
              </a:rPr>
              <a:t>données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90" name="ZoneTexte 89"/>
          <p:cNvSpPr txBox="1"/>
          <p:nvPr/>
        </p:nvSpPr>
        <p:spPr bwMode="auto">
          <a:xfrm>
            <a:off x="2519680" y="2194775"/>
            <a:ext cx="6069843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b="1" dirty="0" smtClean="0">
                <a:cs typeface="Arial" pitchFamily="34" charset="0"/>
              </a:rPr>
              <a:t>2015</a:t>
            </a:r>
          </a:p>
          <a:p>
            <a:r>
              <a:rPr lang="fr-FR" dirty="0" smtClean="0">
                <a:cs typeface="Arial" pitchFamily="34" charset="0"/>
              </a:rPr>
              <a:t>Optimisation performances SQL pour une absorption BDD</a:t>
            </a:r>
          </a:p>
          <a:p>
            <a:r>
              <a:rPr lang="fr-FR" dirty="0" smtClean="0">
                <a:cs typeface="Arial" pitchFamily="34" charset="0"/>
              </a:rPr>
              <a:t>Lissage de l’IHM </a:t>
            </a:r>
          </a:p>
        </p:txBody>
      </p:sp>
      <p:sp>
        <p:nvSpPr>
          <p:cNvPr id="91" name="ZoneTexte 90"/>
          <p:cNvSpPr txBox="1"/>
          <p:nvPr/>
        </p:nvSpPr>
        <p:spPr bwMode="auto">
          <a:xfrm>
            <a:off x="2540000" y="3119335"/>
            <a:ext cx="6069843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b="1" dirty="0" smtClean="0">
                <a:cs typeface="Arial" pitchFamily="34" charset="0"/>
              </a:rPr>
              <a:t>2012</a:t>
            </a:r>
          </a:p>
          <a:p>
            <a:r>
              <a:rPr lang="fr-FR" dirty="0" smtClean="0">
                <a:cs typeface="Arial" pitchFamily="34" charset="0"/>
              </a:rPr>
              <a:t>Multiplication des options de configurations du progiciel</a:t>
            </a:r>
          </a:p>
          <a:p>
            <a:r>
              <a:rPr lang="fr-FR" dirty="0" smtClean="0">
                <a:cs typeface="Arial" pitchFamily="34" charset="0"/>
              </a:rPr>
              <a:t>Implémentation sur de multiples contextes clients</a:t>
            </a:r>
          </a:p>
          <a:p>
            <a:r>
              <a:rPr lang="fr-FR" dirty="0" smtClean="0">
                <a:cs typeface="Arial" pitchFamily="34" charset="0"/>
              </a:rPr>
              <a:t>Ajout d’un module de transcodifications</a:t>
            </a:r>
          </a:p>
          <a:p>
            <a:r>
              <a:rPr lang="fr-FR" dirty="0" smtClean="0">
                <a:cs typeface="Arial" pitchFamily="34" charset="0"/>
              </a:rPr>
              <a:t>Bascule sur un mode IP</a:t>
            </a:r>
          </a:p>
        </p:txBody>
      </p:sp>
      <p:sp>
        <p:nvSpPr>
          <p:cNvPr id="92" name="ZoneTexte 91"/>
          <p:cNvSpPr txBox="1"/>
          <p:nvPr/>
        </p:nvSpPr>
        <p:spPr bwMode="auto">
          <a:xfrm>
            <a:off x="2540000" y="4551895"/>
            <a:ext cx="6069843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b="1" dirty="0" smtClean="0">
                <a:cs typeface="Arial" pitchFamily="34" charset="0"/>
              </a:rPr>
              <a:t>2009</a:t>
            </a:r>
          </a:p>
          <a:p>
            <a:r>
              <a:rPr lang="fr-FR" dirty="0" smtClean="0">
                <a:cs typeface="Arial" pitchFamily="34" charset="0"/>
              </a:rPr>
              <a:t>Démarche progiciel</a:t>
            </a:r>
          </a:p>
        </p:txBody>
      </p:sp>
      <p:sp>
        <p:nvSpPr>
          <p:cNvPr id="93" name="ZoneTexte 92"/>
          <p:cNvSpPr txBox="1"/>
          <p:nvPr/>
        </p:nvSpPr>
        <p:spPr bwMode="auto">
          <a:xfrm>
            <a:off x="2550160" y="5263095"/>
            <a:ext cx="6069843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b="1" dirty="0" smtClean="0">
                <a:cs typeface="Arial" pitchFamily="34" charset="0"/>
              </a:rPr>
              <a:t>2006</a:t>
            </a:r>
          </a:p>
          <a:p>
            <a:r>
              <a:rPr lang="fr-FR" dirty="0" smtClean="0">
                <a:cs typeface="Arial" pitchFamily="34" charset="0"/>
              </a:rPr>
              <a:t>Socle d’un </a:t>
            </a:r>
            <a:r>
              <a:rPr lang="fr-FR" dirty="0" err="1" smtClean="0">
                <a:cs typeface="Arial" pitchFamily="34" charset="0"/>
              </a:rPr>
              <a:t>framework</a:t>
            </a:r>
            <a:r>
              <a:rPr lang="fr-FR" dirty="0" smtClean="0">
                <a:cs typeface="Arial" pitchFamily="34" charset="0"/>
              </a:rPr>
              <a:t> </a:t>
            </a:r>
            <a:r>
              <a:rPr lang="fr-FR" dirty="0" smtClean="0">
                <a:cs typeface="Arial" pitchFamily="34" charset="0"/>
              </a:rPr>
              <a:t>SOA</a:t>
            </a:r>
          </a:p>
        </p:txBody>
      </p:sp>
      <p:cxnSp>
        <p:nvCxnSpPr>
          <p:cNvPr id="95" name="Connecteur droit avec flèche 94"/>
          <p:cNvCxnSpPr>
            <a:stCxn id="62" idx="6"/>
            <a:endCxn id="89" idx="1"/>
          </p:cNvCxnSpPr>
          <p:nvPr/>
        </p:nvCxnSpPr>
        <p:spPr bwMode="gray">
          <a:xfrm flipV="1">
            <a:off x="1781377" y="1536924"/>
            <a:ext cx="751057" cy="5991"/>
          </a:xfrm>
          <a:prstGeom prst="straightConnector1">
            <a:avLst/>
          </a:prstGeom>
          <a:ln>
            <a:headEnd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>
            <a:stCxn id="68" idx="6"/>
            <a:endCxn id="90" idx="1"/>
          </p:cNvCxnSpPr>
          <p:nvPr/>
        </p:nvCxnSpPr>
        <p:spPr bwMode="gray">
          <a:xfrm flipV="1">
            <a:off x="1802129" y="2610274"/>
            <a:ext cx="717551" cy="4845"/>
          </a:xfrm>
          <a:prstGeom prst="straightConnector1">
            <a:avLst/>
          </a:prstGeom>
          <a:ln>
            <a:headEnd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Connecteur droit avec flèche 98"/>
          <p:cNvCxnSpPr>
            <a:stCxn id="80" idx="6"/>
            <a:endCxn id="91" idx="1"/>
          </p:cNvCxnSpPr>
          <p:nvPr/>
        </p:nvCxnSpPr>
        <p:spPr bwMode="gray">
          <a:xfrm flipV="1">
            <a:off x="1771649" y="3811833"/>
            <a:ext cx="768351" cy="11025"/>
          </a:xfrm>
          <a:prstGeom prst="straightConnector1">
            <a:avLst/>
          </a:prstGeom>
          <a:ln>
            <a:headEnd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Connecteur droit avec flèche 108"/>
          <p:cNvCxnSpPr>
            <a:stCxn id="86" idx="6"/>
            <a:endCxn id="92" idx="1"/>
          </p:cNvCxnSpPr>
          <p:nvPr/>
        </p:nvCxnSpPr>
        <p:spPr bwMode="gray">
          <a:xfrm flipV="1">
            <a:off x="1758679" y="4828894"/>
            <a:ext cx="781321" cy="1109"/>
          </a:xfrm>
          <a:prstGeom prst="straightConnector1">
            <a:avLst/>
          </a:prstGeom>
          <a:ln>
            <a:headEnd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Connecteur droit avec flèche 111"/>
          <p:cNvCxnSpPr>
            <a:stCxn id="83" idx="6"/>
            <a:endCxn id="93" idx="1"/>
          </p:cNvCxnSpPr>
          <p:nvPr/>
        </p:nvCxnSpPr>
        <p:spPr bwMode="gray">
          <a:xfrm flipV="1">
            <a:off x="1791537" y="5540094"/>
            <a:ext cx="758623" cy="3489"/>
          </a:xfrm>
          <a:prstGeom prst="straightConnector1">
            <a:avLst/>
          </a:prstGeom>
          <a:ln>
            <a:headEnd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</a:t>
            </a:fld>
            <a:endParaRPr lang="en-GB" dirty="0"/>
          </a:p>
        </p:txBody>
      </p: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1677136" y="1688388"/>
            <a:ext cx="7199312" cy="501650"/>
            <a:chOff x="263" y="1890"/>
            <a:chExt cx="5255" cy="316"/>
          </a:xfrm>
        </p:grpSpPr>
        <p:sp>
          <p:nvSpPr>
            <p:cNvPr id="6" name="Rectangle 34"/>
            <p:cNvSpPr>
              <a:spLocks noChangeArrowheads="1"/>
            </p:cNvSpPr>
            <p:nvPr/>
          </p:nvSpPr>
          <p:spPr bwMode="gray">
            <a:xfrm>
              <a:off x="1020" y="1933"/>
              <a:ext cx="4498" cy="2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0000" tIns="46800" rIns="0" bIns="46800"/>
            <a:lstStyle/>
            <a:p>
              <a:pPr>
                <a:defRPr/>
              </a:pPr>
              <a:r>
                <a:rPr lang="fr-FR" dirty="0" smtClean="0">
                  <a:latin typeface="Arial" pitchFamily="34" charset="0"/>
                  <a:cs typeface="Arial" pitchFamily="34" charset="0"/>
                </a:rPr>
                <a:t>Qu’est ce que le module de supervision</a:t>
              </a:r>
              <a:endParaRPr lang="fr-F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35"/>
            <p:cNvSpPr>
              <a:spLocks noChangeArrowheads="1"/>
            </p:cNvSpPr>
            <p:nvPr/>
          </p:nvSpPr>
          <p:spPr bwMode="gray">
            <a:xfrm>
              <a:off x="263" y="1935"/>
              <a:ext cx="576" cy="2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8" name="Oval 37"/>
            <p:cNvSpPr>
              <a:spLocks noChangeArrowheads="1"/>
            </p:cNvSpPr>
            <p:nvPr/>
          </p:nvSpPr>
          <p:spPr bwMode="gray">
            <a:xfrm>
              <a:off x="702" y="1890"/>
              <a:ext cx="318" cy="31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>
                <a:defRPr/>
              </a:pPr>
              <a:endParaRPr lang="en-GB" b="1">
                <a:latin typeface="+mj-lt"/>
              </a:endParaRPr>
            </a:p>
          </p:txBody>
        </p:sp>
        <p:sp>
          <p:nvSpPr>
            <p:cNvPr id="9" name="Oval 38"/>
            <p:cNvSpPr>
              <a:spLocks noChangeArrowheads="1"/>
            </p:cNvSpPr>
            <p:nvPr/>
          </p:nvSpPr>
          <p:spPr bwMode="gray">
            <a:xfrm>
              <a:off x="749" y="1935"/>
              <a:ext cx="226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de-DE" b="1" dirty="0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1677136" y="2188451"/>
            <a:ext cx="7199312" cy="501650"/>
            <a:chOff x="263" y="1890"/>
            <a:chExt cx="5255" cy="316"/>
          </a:xfrm>
        </p:grpSpPr>
        <p:sp>
          <p:nvSpPr>
            <p:cNvPr id="11" name="Rectangle 34"/>
            <p:cNvSpPr>
              <a:spLocks noChangeArrowheads="1"/>
            </p:cNvSpPr>
            <p:nvPr/>
          </p:nvSpPr>
          <p:spPr bwMode="gray">
            <a:xfrm>
              <a:off x="1020" y="1933"/>
              <a:ext cx="4498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0" bIns="46800"/>
            <a:lstStyle/>
            <a:p>
              <a:pPr>
                <a:defRPr/>
              </a:pPr>
              <a:r>
                <a:rPr lang="fr-FR" dirty="0" smtClean="0">
                  <a:latin typeface="Arial" pitchFamily="34" charset="0"/>
                  <a:cs typeface="Arial" pitchFamily="34" charset="0"/>
                </a:rPr>
                <a:t>Principes </a:t>
              </a:r>
              <a:r>
                <a:rPr lang="fr-FR" dirty="0" smtClean="0">
                  <a:latin typeface="Arial" pitchFamily="34" charset="0"/>
                  <a:cs typeface="Arial" pitchFamily="34" charset="0"/>
                </a:rPr>
                <a:t>de </a:t>
              </a:r>
              <a:r>
                <a:rPr lang="fr-FR" dirty="0" smtClean="0">
                  <a:latin typeface="Arial" pitchFamily="34" charset="0"/>
                  <a:cs typeface="Arial" pitchFamily="34" charset="0"/>
                </a:rPr>
                <a:t>la solution</a:t>
              </a:r>
              <a:endParaRPr lang="fr-F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35"/>
            <p:cNvSpPr>
              <a:spLocks noChangeArrowheads="1"/>
            </p:cNvSpPr>
            <p:nvPr/>
          </p:nvSpPr>
          <p:spPr bwMode="gray">
            <a:xfrm>
              <a:off x="263" y="1935"/>
              <a:ext cx="576" cy="22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13" name="Oval 37"/>
            <p:cNvSpPr>
              <a:spLocks noChangeArrowheads="1"/>
            </p:cNvSpPr>
            <p:nvPr/>
          </p:nvSpPr>
          <p:spPr bwMode="gray">
            <a:xfrm>
              <a:off x="702" y="1890"/>
              <a:ext cx="318" cy="31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GB" b="1">
                <a:latin typeface="+mj-lt"/>
              </a:endParaRPr>
            </a:p>
          </p:txBody>
        </p:sp>
        <p:sp>
          <p:nvSpPr>
            <p:cNvPr id="14" name="Oval 38"/>
            <p:cNvSpPr>
              <a:spLocks noChangeArrowheads="1"/>
            </p:cNvSpPr>
            <p:nvPr/>
          </p:nvSpPr>
          <p:spPr bwMode="gray">
            <a:xfrm>
              <a:off x="749" y="1935"/>
              <a:ext cx="226" cy="227"/>
            </a:xfrm>
            <a:prstGeom prst="ellipse">
              <a:avLst/>
            </a:prstGeom>
            <a:solidFill>
              <a:schemeClr val="tx2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de-DE" b="1" dirty="0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</p:grpSp>
      <p:grpSp>
        <p:nvGrpSpPr>
          <p:cNvPr id="10" name="Group 68"/>
          <p:cNvGrpSpPr>
            <a:grpSpLocks/>
          </p:cNvGrpSpPr>
          <p:nvPr/>
        </p:nvGrpSpPr>
        <p:grpSpPr bwMode="auto">
          <a:xfrm>
            <a:off x="1677136" y="2699626"/>
            <a:ext cx="7199312" cy="501650"/>
            <a:chOff x="263" y="1890"/>
            <a:chExt cx="5255" cy="316"/>
          </a:xfrm>
        </p:grpSpPr>
        <p:sp>
          <p:nvSpPr>
            <p:cNvPr id="16" name="Rectangle 34"/>
            <p:cNvSpPr>
              <a:spLocks noChangeArrowheads="1"/>
            </p:cNvSpPr>
            <p:nvPr/>
          </p:nvSpPr>
          <p:spPr bwMode="gray">
            <a:xfrm>
              <a:off x="1020" y="1933"/>
              <a:ext cx="4498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0" bIns="46800"/>
            <a:lstStyle/>
            <a:p>
              <a:pPr>
                <a:defRPr/>
              </a:pPr>
              <a:r>
                <a:rPr lang="fr-FR" dirty="0" smtClean="0"/>
                <a:t>Démo et cas d’usages</a:t>
              </a:r>
              <a:endParaRPr lang="fr-FR" dirty="0"/>
            </a:p>
          </p:txBody>
        </p:sp>
        <p:sp>
          <p:nvSpPr>
            <p:cNvPr id="17" name="Rectangle 35"/>
            <p:cNvSpPr>
              <a:spLocks noChangeArrowheads="1"/>
            </p:cNvSpPr>
            <p:nvPr/>
          </p:nvSpPr>
          <p:spPr bwMode="gray">
            <a:xfrm>
              <a:off x="263" y="1935"/>
              <a:ext cx="576" cy="22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18" name="Oval 37"/>
            <p:cNvSpPr>
              <a:spLocks noChangeArrowheads="1"/>
            </p:cNvSpPr>
            <p:nvPr/>
          </p:nvSpPr>
          <p:spPr bwMode="gray">
            <a:xfrm>
              <a:off x="702" y="1890"/>
              <a:ext cx="318" cy="31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GB" b="1">
                <a:latin typeface="+mj-lt"/>
              </a:endParaRPr>
            </a:p>
          </p:txBody>
        </p:sp>
        <p:sp>
          <p:nvSpPr>
            <p:cNvPr id="19" name="Oval 38"/>
            <p:cNvSpPr>
              <a:spLocks noChangeArrowheads="1"/>
            </p:cNvSpPr>
            <p:nvPr/>
          </p:nvSpPr>
          <p:spPr bwMode="gray">
            <a:xfrm>
              <a:off x="749" y="1935"/>
              <a:ext cx="226" cy="227"/>
            </a:xfrm>
            <a:prstGeom prst="ellipse">
              <a:avLst/>
            </a:prstGeom>
            <a:solidFill>
              <a:schemeClr val="tx2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de-DE" b="1" dirty="0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</p:grpSp>
      <p:grpSp>
        <p:nvGrpSpPr>
          <p:cNvPr id="15" name="Group 68"/>
          <p:cNvGrpSpPr>
            <a:grpSpLocks/>
          </p:cNvGrpSpPr>
          <p:nvPr/>
        </p:nvGrpSpPr>
        <p:grpSpPr bwMode="auto">
          <a:xfrm>
            <a:off x="1677136" y="3201276"/>
            <a:ext cx="7199312" cy="501650"/>
            <a:chOff x="263" y="1890"/>
            <a:chExt cx="5255" cy="316"/>
          </a:xfrm>
        </p:grpSpPr>
        <p:sp>
          <p:nvSpPr>
            <p:cNvPr id="21" name="Rectangle 34"/>
            <p:cNvSpPr>
              <a:spLocks noChangeArrowheads="1"/>
            </p:cNvSpPr>
            <p:nvPr/>
          </p:nvSpPr>
          <p:spPr bwMode="gray">
            <a:xfrm>
              <a:off x="1020" y="1933"/>
              <a:ext cx="4498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0" bIns="46800"/>
            <a:lstStyle/>
            <a:p>
              <a:pPr>
                <a:defRPr/>
              </a:pPr>
              <a:r>
                <a:rPr lang="fr-FR" dirty="0" smtClean="0"/>
                <a:t>Architecture logicielle</a:t>
              </a:r>
              <a:endParaRPr lang="fr-FR" dirty="0"/>
            </a:p>
          </p:txBody>
        </p:sp>
        <p:sp>
          <p:nvSpPr>
            <p:cNvPr id="22" name="Rectangle 35"/>
            <p:cNvSpPr>
              <a:spLocks noChangeArrowheads="1"/>
            </p:cNvSpPr>
            <p:nvPr/>
          </p:nvSpPr>
          <p:spPr bwMode="gray">
            <a:xfrm>
              <a:off x="263" y="1935"/>
              <a:ext cx="576" cy="22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23" name="Oval 37"/>
            <p:cNvSpPr>
              <a:spLocks noChangeArrowheads="1"/>
            </p:cNvSpPr>
            <p:nvPr/>
          </p:nvSpPr>
          <p:spPr bwMode="gray">
            <a:xfrm>
              <a:off x="702" y="1890"/>
              <a:ext cx="318" cy="31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GB" b="1">
                <a:latin typeface="+mj-lt"/>
              </a:endParaRPr>
            </a:p>
          </p:txBody>
        </p:sp>
        <p:sp>
          <p:nvSpPr>
            <p:cNvPr id="24" name="Oval 38"/>
            <p:cNvSpPr>
              <a:spLocks noChangeArrowheads="1"/>
            </p:cNvSpPr>
            <p:nvPr/>
          </p:nvSpPr>
          <p:spPr bwMode="gray">
            <a:xfrm>
              <a:off x="749" y="1935"/>
              <a:ext cx="226" cy="227"/>
            </a:xfrm>
            <a:prstGeom prst="ellipse">
              <a:avLst/>
            </a:prstGeom>
            <a:solidFill>
              <a:schemeClr val="tx2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de-DE" b="1" dirty="0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</p:grpSp>
      <p:grpSp>
        <p:nvGrpSpPr>
          <p:cNvPr id="20" name="Group 68"/>
          <p:cNvGrpSpPr>
            <a:grpSpLocks/>
          </p:cNvGrpSpPr>
          <p:nvPr/>
        </p:nvGrpSpPr>
        <p:grpSpPr bwMode="auto">
          <a:xfrm>
            <a:off x="1677136" y="3702926"/>
            <a:ext cx="7199312" cy="501650"/>
            <a:chOff x="263" y="1890"/>
            <a:chExt cx="5255" cy="316"/>
          </a:xfrm>
        </p:grpSpPr>
        <p:sp>
          <p:nvSpPr>
            <p:cNvPr id="26" name="Rectangle 34"/>
            <p:cNvSpPr>
              <a:spLocks noChangeArrowheads="1"/>
            </p:cNvSpPr>
            <p:nvPr/>
          </p:nvSpPr>
          <p:spPr bwMode="gray">
            <a:xfrm>
              <a:off x="1020" y="1933"/>
              <a:ext cx="4498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0" bIns="46800"/>
            <a:lstStyle/>
            <a:p>
              <a:pPr>
                <a:defRPr/>
              </a:pPr>
              <a:r>
                <a:rPr lang="fr-FR" dirty="0" err="1" smtClean="0"/>
                <a:t>Roadmap</a:t>
              </a:r>
              <a:r>
                <a:rPr lang="fr-FR" dirty="0" smtClean="0"/>
                <a:t> et futurs versions</a:t>
              </a:r>
              <a:endParaRPr lang="fr-FR" dirty="0"/>
            </a:p>
          </p:txBody>
        </p:sp>
        <p:sp>
          <p:nvSpPr>
            <p:cNvPr id="27" name="Rectangle 35"/>
            <p:cNvSpPr>
              <a:spLocks noChangeArrowheads="1"/>
            </p:cNvSpPr>
            <p:nvPr/>
          </p:nvSpPr>
          <p:spPr bwMode="gray">
            <a:xfrm>
              <a:off x="263" y="1935"/>
              <a:ext cx="576" cy="22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28" name="Oval 37"/>
            <p:cNvSpPr>
              <a:spLocks noChangeArrowheads="1"/>
            </p:cNvSpPr>
            <p:nvPr/>
          </p:nvSpPr>
          <p:spPr bwMode="gray">
            <a:xfrm>
              <a:off x="702" y="1890"/>
              <a:ext cx="318" cy="31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GB" b="1">
                <a:latin typeface="+mj-lt"/>
              </a:endParaRPr>
            </a:p>
          </p:txBody>
        </p:sp>
        <p:sp>
          <p:nvSpPr>
            <p:cNvPr id="29" name="Oval 38"/>
            <p:cNvSpPr>
              <a:spLocks noChangeArrowheads="1"/>
            </p:cNvSpPr>
            <p:nvPr/>
          </p:nvSpPr>
          <p:spPr bwMode="gray">
            <a:xfrm>
              <a:off x="749" y="1935"/>
              <a:ext cx="226" cy="227"/>
            </a:xfrm>
            <a:prstGeom prst="ellipse">
              <a:avLst/>
            </a:prstGeom>
            <a:solidFill>
              <a:schemeClr val="tx2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de-DE" b="1" dirty="0">
                  <a:solidFill>
                    <a:schemeClr val="bg1"/>
                  </a:solidFill>
                  <a:latin typeface="+mj-lt"/>
                </a:rPr>
                <a:t>5</a:t>
              </a:r>
            </a:p>
          </p:txBody>
        </p:sp>
      </p:grpSp>
      <p:grpSp>
        <p:nvGrpSpPr>
          <p:cNvPr id="25" name="Group 68"/>
          <p:cNvGrpSpPr>
            <a:grpSpLocks/>
          </p:cNvGrpSpPr>
          <p:nvPr/>
        </p:nvGrpSpPr>
        <p:grpSpPr bwMode="auto">
          <a:xfrm>
            <a:off x="1677136" y="4199913"/>
            <a:ext cx="7199312" cy="501650"/>
            <a:chOff x="263" y="1890"/>
            <a:chExt cx="5255" cy="316"/>
          </a:xfrm>
        </p:grpSpPr>
        <p:sp>
          <p:nvSpPr>
            <p:cNvPr id="31" name="Rectangle 34"/>
            <p:cNvSpPr>
              <a:spLocks noChangeArrowheads="1"/>
            </p:cNvSpPr>
            <p:nvPr/>
          </p:nvSpPr>
          <p:spPr bwMode="gray">
            <a:xfrm>
              <a:off x="1020" y="1933"/>
              <a:ext cx="4498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0" bIns="46800"/>
            <a:lstStyle/>
            <a:p>
              <a:r>
                <a:rPr lang="fr-FR" dirty="0" smtClean="0"/>
                <a:t>Notre démarche</a:t>
              </a:r>
              <a:endParaRPr lang="fr-FR" dirty="0"/>
            </a:p>
          </p:txBody>
        </p:sp>
        <p:sp>
          <p:nvSpPr>
            <p:cNvPr id="32" name="Rectangle 35"/>
            <p:cNvSpPr>
              <a:spLocks noChangeArrowheads="1"/>
            </p:cNvSpPr>
            <p:nvPr/>
          </p:nvSpPr>
          <p:spPr bwMode="gray">
            <a:xfrm>
              <a:off x="263" y="1935"/>
              <a:ext cx="576" cy="22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33" name="Oval 37"/>
            <p:cNvSpPr>
              <a:spLocks noChangeArrowheads="1"/>
            </p:cNvSpPr>
            <p:nvPr/>
          </p:nvSpPr>
          <p:spPr bwMode="gray">
            <a:xfrm>
              <a:off x="702" y="1890"/>
              <a:ext cx="318" cy="31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GB" b="1">
                <a:latin typeface="+mj-lt"/>
              </a:endParaRPr>
            </a:p>
          </p:txBody>
        </p:sp>
        <p:sp>
          <p:nvSpPr>
            <p:cNvPr id="34" name="Oval 38"/>
            <p:cNvSpPr>
              <a:spLocks noChangeArrowheads="1"/>
            </p:cNvSpPr>
            <p:nvPr/>
          </p:nvSpPr>
          <p:spPr bwMode="gray">
            <a:xfrm>
              <a:off x="749" y="1935"/>
              <a:ext cx="226" cy="227"/>
            </a:xfrm>
            <a:prstGeom prst="ellipse">
              <a:avLst/>
            </a:prstGeom>
            <a:solidFill>
              <a:schemeClr val="tx2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de-DE" b="1" dirty="0">
                  <a:solidFill>
                    <a:schemeClr val="bg1"/>
                  </a:solidFill>
                  <a:latin typeface="+mj-lt"/>
                </a:rPr>
                <a:t>6</a:t>
              </a:r>
            </a:p>
          </p:txBody>
        </p:sp>
      </p:grpSp>
      <p:pic>
        <p:nvPicPr>
          <p:cNvPr id="35" name="Picture 1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gray">
          <a:xfrm>
            <a:off x="4841530" y="3093917"/>
            <a:ext cx="2519362" cy="182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à coins arrondis 20"/>
          <p:cNvSpPr/>
          <p:nvPr/>
        </p:nvSpPr>
        <p:spPr bwMode="gray">
          <a:xfrm>
            <a:off x="41674" y="1966121"/>
            <a:ext cx="4079630" cy="344658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Supervision v4 : Nouveau </a:t>
            </a:r>
            <a:r>
              <a:rPr lang="fr-FR" dirty="0" smtClean="0"/>
              <a:t>packaging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30</a:t>
            </a:fld>
            <a:endParaRPr lang="en-GB" dirty="0"/>
          </a:p>
        </p:txBody>
      </p:sp>
      <p:pic>
        <p:nvPicPr>
          <p:cNvPr id="6" name="Picture 6" descr="https://www.unlimitedgb.com/data/images/jav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072" y="2416454"/>
            <a:ext cx="3317199" cy="1097027"/>
          </a:xfrm>
          <a:prstGeom prst="rect">
            <a:avLst/>
          </a:prstGeom>
          <a:noFill/>
        </p:spPr>
      </p:pic>
      <p:pic>
        <p:nvPicPr>
          <p:cNvPr id="5" name="Picture 4" descr="https://cdn2.iconfinder.com/data/icons/file-system-vol-2-programming/531/file-format-java-web-archive-war-5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1401" y="3323999"/>
            <a:ext cx="1420306" cy="1420306"/>
          </a:xfrm>
          <a:prstGeom prst="rect">
            <a:avLst/>
          </a:prstGeom>
          <a:noFill/>
        </p:spPr>
      </p:pic>
      <p:pic>
        <p:nvPicPr>
          <p:cNvPr id="7" name="Picture 8" descr="Afficher l'image d'origin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3987" y="3461400"/>
            <a:ext cx="1344802" cy="1344802"/>
          </a:xfrm>
          <a:prstGeom prst="rect">
            <a:avLst/>
          </a:prstGeom>
          <a:noFill/>
        </p:spPr>
      </p:pic>
      <p:sp>
        <p:nvSpPr>
          <p:cNvPr id="22" name="ZoneTexte 21"/>
          <p:cNvSpPr txBox="1"/>
          <p:nvPr/>
        </p:nvSpPr>
        <p:spPr bwMode="auto">
          <a:xfrm>
            <a:off x="1155436" y="5049040"/>
            <a:ext cx="2130251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Java WAR Package</a:t>
            </a:r>
          </a:p>
        </p:txBody>
      </p:sp>
      <p:sp>
        <p:nvSpPr>
          <p:cNvPr id="33794" name="AutoShape 2" descr="https://cgi.it-toolbox.fr/redmine/attachments/download/4732/07bparametre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3062" y="1718552"/>
            <a:ext cx="4800938" cy="390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lèche droite 14"/>
          <p:cNvSpPr/>
          <p:nvPr/>
        </p:nvSpPr>
        <p:spPr bwMode="gray">
          <a:xfrm>
            <a:off x="3501958" y="3459804"/>
            <a:ext cx="3696510" cy="729575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 bwMode="auto">
          <a:xfrm>
            <a:off x="3657601" y="3683539"/>
            <a:ext cx="321055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fr-FR" dirty="0" smtClean="0">
                <a:cs typeface="Arial" pitchFamily="34" charset="0"/>
              </a:rPr>
              <a:t>Paramétrage via l’IHM</a:t>
            </a:r>
          </a:p>
        </p:txBody>
      </p:sp>
      <p:sp>
        <p:nvSpPr>
          <p:cNvPr id="17" name="ZoneTexte 16"/>
          <p:cNvSpPr txBox="1"/>
          <p:nvPr/>
        </p:nvSpPr>
        <p:spPr bwMode="auto">
          <a:xfrm>
            <a:off x="457200" y="1108954"/>
            <a:ext cx="555449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Configuration de l’instance éditable via l’IHM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Ellipse 55"/>
          <p:cNvSpPr/>
          <p:nvPr/>
        </p:nvSpPr>
        <p:spPr bwMode="gray">
          <a:xfrm>
            <a:off x="4367710" y="1926077"/>
            <a:ext cx="4688732" cy="3044757"/>
          </a:xfrm>
          <a:prstGeom prst="ellipse">
            <a:avLst/>
          </a:prstGeom>
          <a:ln>
            <a:prstDash val="sysDash"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4" name="Ellipse 53"/>
          <p:cNvSpPr/>
          <p:nvPr/>
        </p:nvSpPr>
        <p:spPr bwMode="gray">
          <a:xfrm>
            <a:off x="4591446" y="2393004"/>
            <a:ext cx="4289898" cy="247082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Ellipse 52"/>
          <p:cNvSpPr/>
          <p:nvPr/>
        </p:nvSpPr>
        <p:spPr bwMode="gray">
          <a:xfrm>
            <a:off x="4970824" y="2830748"/>
            <a:ext cx="3550596" cy="196498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Ellipse 51"/>
          <p:cNvSpPr/>
          <p:nvPr/>
        </p:nvSpPr>
        <p:spPr bwMode="gray">
          <a:xfrm>
            <a:off x="5583667" y="3317131"/>
            <a:ext cx="2324910" cy="136187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Supervision v4 : Nouvelle </a:t>
            </a:r>
            <a:r>
              <a:rPr lang="fr-FR" dirty="0" smtClean="0"/>
              <a:t>structure de descriptifs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31</a:t>
            </a:fld>
            <a:endParaRPr lang="en-GB" dirty="0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0" y="1680165"/>
            <a:ext cx="4085112" cy="4061359"/>
            <a:chOff x="2856" y="1771"/>
            <a:chExt cx="1815" cy="1368"/>
          </a:xfrm>
        </p:grpSpPr>
        <p:sp>
          <p:nvSpPr>
            <p:cNvPr id="20" name="Freeform 18">
              <a:hlinkClick r:id="" action="ppaction://noaction"/>
            </p:cNvPr>
            <p:cNvSpPr>
              <a:spLocks/>
            </p:cNvSpPr>
            <p:nvPr/>
          </p:nvSpPr>
          <p:spPr bwMode="auto">
            <a:xfrm>
              <a:off x="3461" y="1771"/>
              <a:ext cx="302" cy="516"/>
            </a:xfrm>
            <a:custGeom>
              <a:avLst/>
              <a:gdLst>
                <a:gd name="T0" fmla="*/ 0 w 348"/>
                <a:gd name="T1" fmla="*/ 349 h 604"/>
                <a:gd name="T2" fmla="*/ 302 w 348"/>
                <a:gd name="T3" fmla="*/ 465 h 604"/>
                <a:gd name="T4" fmla="*/ 302 w 348"/>
                <a:gd name="T5" fmla="*/ 0 h 604"/>
                <a:gd name="T6" fmla="*/ 0 w 348"/>
                <a:gd name="T7" fmla="*/ 349 h 6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8"/>
                <a:gd name="T13" fmla="*/ 0 h 604"/>
                <a:gd name="T14" fmla="*/ 348 w 348"/>
                <a:gd name="T15" fmla="*/ 604 h 6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8" h="604">
                  <a:moveTo>
                    <a:pt x="0" y="453"/>
                  </a:moveTo>
                  <a:lnTo>
                    <a:pt x="348" y="604"/>
                  </a:lnTo>
                  <a:lnTo>
                    <a:pt x="348" y="0"/>
                  </a:lnTo>
                  <a:lnTo>
                    <a:pt x="0" y="453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50000"/>
              </a:schemeClr>
            </a:solidFill>
            <a:ln w="28575" cmpd="sng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19">
              <a:hlinkClick r:id="" action="ppaction://noaction"/>
            </p:cNvPr>
            <p:cNvSpPr>
              <a:spLocks/>
            </p:cNvSpPr>
            <p:nvPr/>
          </p:nvSpPr>
          <p:spPr bwMode="auto">
            <a:xfrm>
              <a:off x="3761" y="1771"/>
              <a:ext cx="303" cy="516"/>
            </a:xfrm>
            <a:custGeom>
              <a:avLst/>
              <a:gdLst>
                <a:gd name="T0" fmla="*/ 0 w 349"/>
                <a:gd name="T1" fmla="*/ 465 h 604"/>
                <a:gd name="T2" fmla="*/ 303 w 349"/>
                <a:gd name="T3" fmla="*/ 349 h 604"/>
                <a:gd name="T4" fmla="*/ 0 w 349"/>
                <a:gd name="T5" fmla="*/ 0 h 604"/>
                <a:gd name="T6" fmla="*/ 0 w 349"/>
                <a:gd name="T7" fmla="*/ 465 h 6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9"/>
                <a:gd name="T13" fmla="*/ 0 h 604"/>
                <a:gd name="T14" fmla="*/ 349 w 349"/>
                <a:gd name="T15" fmla="*/ 604 h 6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9" h="604">
                  <a:moveTo>
                    <a:pt x="0" y="604"/>
                  </a:moveTo>
                  <a:lnTo>
                    <a:pt x="349" y="453"/>
                  </a:lnTo>
                  <a:lnTo>
                    <a:pt x="0" y="0"/>
                  </a:lnTo>
                  <a:lnTo>
                    <a:pt x="0" y="604"/>
                  </a:lnTo>
                  <a:close/>
                </a:path>
              </a:pathLst>
            </a:custGeom>
            <a:solidFill>
              <a:schemeClr val="accent6"/>
            </a:solidFill>
            <a:ln w="28575" cmpd="sng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20">
              <a:hlinkClick r:id="" action="ppaction://noaction"/>
            </p:cNvPr>
            <p:cNvSpPr>
              <a:spLocks/>
            </p:cNvSpPr>
            <p:nvPr/>
          </p:nvSpPr>
          <p:spPr bwMode="auto">
            <a:xfrm>
              <a:off x="3158" y="2155"/>
              <a:ext cx="605" cy="535"/>
            </a:xfrm>
            <a:custGeom>
              <a:avLst/>
              <a:gdLst>
                <a:gd name="T0" fmla="*/ 0 w 697"/>
                <a:gd name="T1" fmla="*/ 349 h 755"/>
                <a:gd name="T2" fmla="*/ 605 w 697"/>
                <a:gd name="T3" fmla="*/ 582 h 755"/>
                <a:gd name="T4" fmla="*/ 605 w 697"/>
                <a:gd name="T5" fmla="*/ 116 h 755"/>
                <a:gd name="T6" fmla="*/ 303 w 697"/>
                <a:gd name="T7" fmla="*/ 0 h 755"/>
                <a:gd name="T8" fmla="*/ 0 w 697"/>
                <a:gd name="T9" fmla="*/ 349 h 7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7"/>
                <a:gd name="T16" fmla="*/ 0 h 755"/>
                <a:gd name="T17" fmla="*/ 697 w 697"/>
                <a:gd name="T18" fmla="*/ 755 h 7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7" h="755">
                  <a:moveTo>
                    <a:pt x="0" y="453"/>
                  </a:moveTo>
                  <a:lnTo>
                    <a:pt x="697" y="755"/>
                  </a:lnTo>
                  <a:lnTo>
                    <a:pt x="697" y="151"/>
                  </a:lnTo>
                  <a:lnTo>
                    <a:pt x="349" y="0"/>
                  </a:lnTo>
                  <a:lnTo>
                    <a:pt x="0" y="453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28575" cmpd="sng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21">
              <a:hlinkClick r:id="" action="ppaction://noaction"/>
            </p:cNvPr>
            <p:cNvSpPr>
              <a:spLocks/>
            </p:cNvSpPr>
            <p:nvPr/>
          </p:nvSpPr>
          <p:spPr bwMode="auto">
            <a:xfrm>
              <a:off x="3763" y="2155"/>
              <a:ext cx="605" cy="535"/>
            </a:xfrm>
            <a:custGeom>
              <a:avLst/>
              <a:gdLst>
                <a:gd name="T0" fmla="*/ 0 w 697"/>
                <a:gd name="T1" fmla="*/ 582 h 755"/>
                <a:gd name="T2" fmla="*/ 605 w 697"/>
                <a:gd name="T3" fmla="*/ 349 h 755"/>
                <a:gd name="T4" fmla="*/ 303 w 697"/>
                <a:gd name="T5" fmla="*/ 0 h 755"/>
                <a:gd name="T6" fmla="*/ 0 w 697"/>
                <a:gd name="T7" fmla="*/ 116 h 755"/>
                <a:gd name="T8" fmla="*/ 0 w 697"/>
                <a:gd name="T9" fmla="*/ 582 h 7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7"/>
                <a:gd name="T16" fmla="*/ 0 h 755"/>
                <a:gd name="T17" fmla="*/ 697 w 697"/>
                <a:gd name="T18" fmla="*/ 755 h 7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7" h="755">
                  <a:moveTo>
                    <a:pt x="0" y="755"/>
                  </a:moveTo>
                  <a:lnTo>
                    <a:pt x="697" y="453"/>
                  </a:lnTo>
                  <a:lnTo>
                    <a:pt x="349" y="0"/>
                  </a:lnTo>
                  <a:lnTo>
                    <a:pt x="0" y="151"/>
                  </a:lnTo>
                  <a:lnTo>
                    <a:pt x="0" y="755"/>
                  </a:lnTo>
                  <a:close/>
                </a:path>
              </a:pathLst>
            </a:custGeom>
            <a:solidFill>
              <a:schemeClr val="accent1"/>
            </a:solidFill>
            <a:ln w="28575" cmpd="sng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22">
              <a:hlinkClick r:id="" action="ppaction://noaction"/>
            </p:cNvPr>
            <p:cNvSpPr>
              <a:spLocks/>
            </p:cNvSpPr>
            <p:nvPr/>
          </p:nvSpPr>
          <p:spPr bwMode="auto">
            <a:xfrm>
              <a:off x="2856" y="2477"/>
              <a:ext cx="907" cy="662"/>
            </a:xfrm>
            <a:custGeom>
              <a:avLst/>
              <a:gdLst>
                <a:gd name="T0" fmla="*/ 0 w 1045"/>
                <a:gd name="T1" fmla="*/ 349 h 906"/>
                <a:gd name="T2" fmla="*/ 907 w 1045"/>
                <a:gd name="T3" fmla="*/ 698 h 906"/>
                <a:gd name="T4" fmla="*/ 907 w 1045"/>
                <a:gd name="T5" fmla="*/ 233 h 906"/>
                <a:gd name="T6" fmla="*/ 302 w 1045"/>
                <a:gd name="T7" fmla="*/ 0 h 906"/>
                <a:gd name="T8" fmla="*/ 0 w 1045"/>
                <a:gd name="T9" fmla="*/ 349 h 9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5"/>
                <a:gd name="T16" fmla="*/ 0 h 906"/>
                <a:gd name="T17" fmla="*/ 1045 w 1045"/>
                <a:gd name="T18" fmla="*/ 906 h 9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5" h="906">
                  <a:moveTo>
                    <a:pt x="0" y="453"/>
                  </a:moveTo>
                  <a:lnTo>
                    <a:pt x="1045" y="906"/>
                  </a:lnTo>
                  <a:lnTo>
                    <a:pt x="1045" y="302"/>
                  </a:lnTo>
                  <a:lnTo>
                    <a:pt x="348" y="0"/>
                  </a:lnTo>
                  <a:lnTo>
                    <a:pt x="0" y="453"/>
                  </a:ln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 w="28575" cmpd="sng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23">
              <a:hlinkClick r:id="" action="ppaction://noaction"/>
            </p:cNvPr>
            <p:cNvSpPr>
              <a:spLocks/>
            </p:cNvSpPr>
            <p:nvPr/>
          </p:nvSpPr>
          <p:spPr bwMode="auto">
            <a:xfrm>
              <a:off x="3763" y="2477"/>
              <a:ext cx="908" cy="662"/>
            </a:xfrm>
            <a:custGeom>
              <a:avLst/>
              <a:gdLst>
                <a:gd name="T0" fmla="*/ 0 w 1046"/>
                <a:gd name="T1" fmla="*/ 698 h 906"/>
                <a:gd name="T2" fmla="*/ 908 w 1046"/>
                <a:gd name="T3" fmla="*/ 349 h 906"/>
                <a:gd name="T4" fmla="*/ 605 w 1046"/>
                <a:gd name="T5" fmla="*/ 0 h 906"/>
                <a:gd name="T6" fmla="*/ 0 w 1046"/>
                <a:gd name="T7" fmla="*/ 233 h 906"/>
                <a:gd name="T8" fmla="*/ 0 w 1046"/>
                <a:gd name="T9" fmla="*/ 698 h 9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6"/>
                <a:gd name="T16" fmla="*/ 0 h 906"/>
                <a:gd name="T17" fmla="*/ 1046 w 1046"/>
                <a:gd name="T18" fmla="*/ 906 h 9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6" h="906">
                  <a:moveTo>
                    <a:pt x="0" y="906"/>
                  </a:moveTo>
                  <a:lnTo>
                    <a:pt x="1046" y="453"/>
                  </a:lnTo>
                  <a:lnTo>
                    <a:pt x="697" y="0"/>
                  </a:lnTo>
                  <a:lnTo>
                    <a:pt x="0" y="302"/>
                  </a:lnTo>
                  <a:lnTo>
                    <a:pt x="0" y="906"/>
                  </a:lnTo>
                  <a:close/>
                </a:path>
              </a:pathLst>
            </a:custGeom>
            <a:solidFill>
              <a:schemeClr val="tx2"/>
            </a:solidFill>
            <a:ln w="28575" cmpd="sng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1528474" y="2480821"/>
            <a:ext cx="10903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fr-FR" sz="1400" b="1" dirty="0" smtClean="0">
                <a:latin typeface="Arial" pitchFamily="34" charset="0"/>
                <a:cs typeface="Arial" pitchFamily="34" charset="0"/>
              </a:rPr>
              <a:t>Processus</a:t>
            </a:r>
            <a:endParaRPr lang="fr-FR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38587" y="3476501"/>
            <a:ext cx="1029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fr-FR" sz="1400" b="1" dirty="0" smtClean="0">
                <a:latin typeface="Arial" pitchFamily="34" charset="0"/>
                <a:cs typeface="Arial" pitchFamily="34" charset="0"/>
              </a:rPr>
              <a:t>Echanges</a:t>
            </a:r>
            <a:endParaRPr lang="fr-FR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91009" y="4583941"/>
            <a:ext cx="1018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fr-FR" sz="1400" b="1" dirty="0" smtClean="0">
                <a:latin typeface="Arial" pitchFamily="34" charset="0"/>
                <a:cs typeface="Arial" pitchFamily="34" charset="0"/>
              </a:rPr>
              <a:t>Médiation</a:t>
            </a:r>
            <a:endParaRPr lang="fr-FR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11947" y="5030981"/>
            <a:ext cx="1157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fr-FR" sz="1400" b="1" dirty="0" smtClean="0">
                <a:latin typeface="Arial" pitchFamily="34" charset="0"/>
                <a:cs typeface="Arial" pitchFamily="34" charset="0"/>
              </a:rPr>
              <a:t>Application</a:t>
            </a:r>
            <a:endParaRPr lang="fr-FR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168279" y="4583941"/>
            <a:ext cx="7248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fr-FR" sz="1400" b="1" dirty="0" smtClean="0">
                <a:latin typeface="Arial" pitchFamily="34" charset="0"/>
                <a:cs typeface="Arial" pitchFamily="34" charset="0"/>
              </a:rPr>
              <a:t>Erreur</a:t>
            </a:r>
            <a:endParaRPr lang="fr-FR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Flèche droite 37"/>
          <p:cNvSpPr/>
          <p:nvPr/>
        </p:nvSpPr>
        <p:spPr bwMode="gray">
          <a:xfrm>
            <a:off x="3151763" y="2986391"/>
            <a:ext cx="924128" cy="418289"/>
          </a:xfrm>
          <a:prstGeom prst="rightArrow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62593" y="2934777"/>
            <a:ext cx="10903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fr-FR" sz="1400" b="1" dirty="0" smtClean="0">
                <a:latin typeface="Arial" pitchFamily="34" charset="0"/>
                <a:cs typeface="Arial" pitchFamily="34" charset="0"/>
              </a:rPr>
              <a:t>Processus</a:t>
            </a:r>
            <a:endParaRPr lang="fr-FR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390285" y="3462016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fr-FR" sz="1400" b="1" dirty="0" smtClean="0">
                <a:latin typeface="Arial" pitchFamily="34" charset="0"/>
                <a:cs typeface="Arial" pitchFamily="34" charset="0"/>
              </a:rPr>
              <a:t>Etapes</a:t>
            </a:r>
            <a:endParaRPr lang="fr-FR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664360" y="3977150"/>
            <a:ext cx="1157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fr-FR" sz="1400" b="1" dirty="0" smtClean="0">
                <a:latin typeface="Arial" pitchFamily="34" charset="0"/>
                <a:cs typeface="Arial" pitchFamily="34" charset="0"/>
              </a:rPr>
              <a:t>Application</a:t>
            </a:r>
            <a:endParaRPr lang="fr-FR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910183" y="3948400"/>
            <a:ext cx="7248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fr-FR" sz="1400" b="1" dirty="0" smtClean="0">
                <a:latin typeface="Arial" pitchFamily="34" charset="0"/>
                <a:cs typeface="Arial" pitchFamily="34" charset="0"/>
              </a:rPr>
              <a:t>Erreur</a:t>
            </a:r>
            <a:endParaRPr lang="fr-FR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909136" y="2474313"/>
            <a:ext cx="1717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400" b="1" dirty="0" smtClean="0">
                <a:latin typeface="Arial" pitchFamily="34" charset="0"/>
                <a:cs typeface="Arial" pitchFamily="34" charset="0"/>
              </a:rPr>
              <a:t>Processus parent</a:t>
            </a:r>
            <a:endParaRPr lang="fr-FR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866979" y="2033326"/>
            <a:ext cx="1717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Processus parent</a:t>
            </a:r>
            <a:endParaRPr lang="fr-FR" sz="1400" dirty="0" smtClean="0">
              <a:solidFill>
                <a:schemeClr val="accent6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ZoneTexte 57"/>
          <p:cNvSpPr txBox="1"/>
          <p:nvPr/>
        </p:nvSpPr>
        <p:spPr bwMode="auto">
          <a:xfrm>
            <a:off x="457200" y="1108954"/>
            <a:ext cx="555449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Encapsulation de processus non </a:t>
            </a:r>
            <a:r>
              <a:rPr lang="fr-FR" dirty="0" smtClean="0">
                <a:cs typeface="Arial" pitchFamily="34" charset="0"/>
              </a:rPr>
              <a:t>bornée </a:t>
            </a:r>
            <a:r>
              <a:rPr lang="fr-FR" dirty="0" smtClean="0">
                <a:cs typeface="Arial" pitchFamily="34" charset="0"/>
              </a:rPr>
              <a:t>à 3 niveaux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Ellipse 55"/>
          <p:cNvSpPr/>
          <p:nvPr/>
        </p:nvSpPr>
        <p:spPr bwMode="gray">
          <a:xfrm>
            <a:off x="126431" y="1955260"/>
            <a:ext cx="4688732" cy="3044757"/>
          </a:xfrm>
          <a:prstGeom prst="ellipse">
            <a:avLst/>
          </a:prstGeom>
          <a:ln>
            <a:prstDash val="sysDash"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4" name="Ellipse 53"/>
          <p:cNvSpPr/>
          <p:nvPr/>
        </p:nvSpPr>
        <p:spPr bwMode="gray">
          <a:xfrm>
            <a:off x="350167" y="2422187"/>
            <a:ext cx="4289898" cy="247082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Ellipse 52"/>
          <p:cNvSpPr/>
          <p:nvPr/>
        </p:nvSpPr>
        <p:spPr bwMode="gray">
          <a:xfrm>
            <a:off x="729545" y="2859931"/>
            <a:ext cx="3550596" cy="196498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Ellipse 51"/>
          <p:cNvSpPr/>
          <p:nvPr/>
        </p:nvSpPr>
        <p:spPr bwMode="gray">
          <a:xfrm>
            <a:off x="1342388" y="3346314"/>
            <a:ext cx="2324910" cy="136187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Supervision v4 : Nouvelle </a:t>
            </a:r>
            <a:r>
              <a:rPr lang="fr-FR" dirty="0" smtClean="0"/>
              <a:t>structure de descriptifs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32</a:t>
            </a:fld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2021314" y="2963960"/>
            <a:ext cx="10903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fr-FR" sz="1400" b="1" dirty="0" smtClean="0">
                <a:latin typeface="Arial" pitchFamily="34" charset="0"/>
                <a:cs typeface="Arial" pitchFamily="34" charset="0"/>
              </a:rPr>
              <a:t>Processus</a:t>
            </a:r>
            <a:endParaRPr lang="fr-FR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149006" y="3491199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fr-FR" sz="1400" b="1" dirty="0" smtClean="0">
                <a:latin typeface="Arial" pitchFamily="34" charset="0"/>
                <a:cs typeface="Arial" pitchFamily="34" charset="0"/>
              </a:rPr>
              <a:t>Etapes</a:t>
            </a:r>
            <a:endParaRPr lang="fr-FR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443401" y="3965693"/>
            <a:ext cx="1157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fr-FR" sz="1400" b="1" dirty="0" smtClean="0">
                <a:latin typeface="Arial" pitchFamily="34" charset="0"/>
                <a:cs typeface="Arial" pitchFamily="34" charset="0"/>
              </a:rPr>
              <a:t>Application</a:t>
            </a:r>
            <a:endParaRPr lang="fr-FR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668904" y="3977583"/>
            <a:ext cx="7248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fr-FR" sz="1400" b="1" dirty="0" smtClean="0">
                <a:latin typeface="Arial" pitchFamily="34" charset="0"/>
                <a:cs typeface="Arial" pitchFamily="34" charset="0"/>
              </a:rPr>
              <a:t>Erreur</a:t>
            </a:r>
            <a:endParaRPr lang="fr-FR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667857" y="2503496"/>
            <a:ext cx="1717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400" b="1" dirty="0" smtClean="0">
                <a:latin typeface="Arial" pitchFamily="34" charset="0"/>
                <a:cs typeface="Arial" pitchFamily="34" charset="0"/>
              </a:rPr>
              <a:t>Processus parent</a:t>
            </a:r>
            <a:endParaRPr lang="fr-FR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625700" y="2062509"/>
            <a:ext cx="1717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Processus parent</a:t>
            </a:r>
            <a:endParaRPr lang="fr-FR" sz="1400" dirty="0" smtClean="0">
              <a:solidFill>
                <a:schemeClr val="accent6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ZoneTexte 57"/>
          <p:cNvSpPr txBox="1"/>
          <p:nvPr/>
        </p:nvSpPr>
        <p:spPr bwMode="auto">
          <a:xfrm>
            <a:off x="457200" y="1108954"/>
            <a:ext cx="555449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Définition de notions de processus </a:t>
            </a:r>
            <a:r>
              <a:rPr lang="fr-FR" dirty="0" smtClean="0">
                <a:cs typeface="Arial" pitchFamily="34" charset="0"/>
              </a:rPr>
              <a:t>personnalisées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34818" name="AutoShape 2" descr="https://cgi.it-toolbox.fr/redmine/attachments/download/4740/01accueilref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820" name="AutoShape 4" descr="https://cgi.it-toolbox.fr/redmine/attachments/download/4740/01accueilref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822" name="AutoShape 6" descr="https://cgi.it-toolbox.fr/redmine/attachments/download/4740/01accueilref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824" name="AutoShape 8" descr="https://cgi.it-toolbox.fr/redmine/attachments/download/4740/01accueilref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4826" name="Picture 10"/>
          <p:cNvPicPr>
            <a:picLocks noChangeAspect="1" noChangeArrowheads="1"/>
          </p:cNvPicPr>
          <p:nvPr/>
        </p:nvPicPr>
        <p:blipFill>
          <a:blip r:embed="rId2" cstate="print"/>
          <a:srcRect r="47199"/>
          <a:stretch>
            <a:fillRect/>
          </a:stretch>
        </p:blipFill>
        <p:spPr bwMode="auto">
          <a:xfrm>
            <a:off x="5870575" y="965199"/>
            <a:ext cx="3273425" cy="5044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9" name="Connecteur droit avec flèche 38"/>
          <p:cNvCxnSpPr/>
          <p:nvPr/>
        </p:nvCxnSpPr>
        <p:spPr bwMode="gray">
          <a:xfrm>
            <a:off x="3251200" y="2651760"/>
            <a:ext cx="2783840" cy="28448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arrow"/>
          </a:ln>
          <a:effectLst/>
        </p:spPr>
      </p:cxnSp>
      <p:cxnSp>
        <p:nvCxnSpPr>
          <p:cNvPr id="41" name="Connecteur droit avec flèche 40"/>
          <p:cNvCxnSpPr>
            <a:stCxn id="46" idx="3"/>
          </p:cNvCxnSpPr>
          <p:nvPr/>
        </p:nvCxnSpPr>
        <p:spPr bwMode="gray">
          <a:xfrm>
            <a:off x="3111676" y="3117849"/>
            <a:ext cx="2933524" cy="41911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arrow"/>
          </a:ln>
          <a:effectLst/>
        </p:spPr>
      </p:cxnSp>
      <p:cxnSp>
        <p:nvCxnSpPr>
          <p:cNvPr id="43" name="Connecteur droit avec flèche 42"/>
          <p:cNvCxnSpPr>
            <a:stCxn id="48" idx="3"/>
          </p:cNvCxnSpPr>
          <p:nvPr/>
        </p:nvCxnSpPr>
        <p:spPr bwMode="gray">
          <a:xfrm flipV="1">
            <a:off x="2920371" y="3413760"/>
            <a:ext cx="3094349" cy="231328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arrow"/>
          </a:ln>
          <a:effectLst/>
        </p:spPr>
      </p:cxnSp>
      <p:cxnSp>
        <p:nvCxnSpPr>
          <p:cNvPr id="59" name="Connecteur droit avec flèche 58"/>
          <p:cNvCxnSpPr>
            <a:stCxn id="48" idx="3"/>
          </p:cNvCxnSpPr>
          <p:nvPr/>
        </p:nvCxnSpPr>
        <p:spPr bwMode="gray">
          <a:xfrm>
            <a:off x="2920371" y="3645088"/>
            <a:ext cx="3084189" cy="22672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arrow"/>
          </a:ln>
          <a:effectLst/>
        </p:spPr>
      </p:cxnSp>
      <p:sp>
        <p:nvSpPr>
          <p:cNvPr id="60" name="Ellipse 59"/>
          <p:cNvSpPr/>
          <p:nvPr/>
        </p:nvSpPr>
        <p:spPr bwMode="gray">
          <a:xfrm>
            <a:off x="5943600" y="4216400"/>
            <a:ext cx="1229360" cy="386080"/>
          </a:xfrm>
          <a:prstGeom prst="ellipse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Supervision v4 : Nouvelles </a:t>
            </a:r>
            <a:r>
              <a:rPr lang="fr-FR" dirty="0" smtClean="0"/>
              <a:t>sondes</a:t>
            </a:r>
            <a:endParaRPr lang="fr-FR" dirty="0"/>
          </a:p>
        </p:txBody>
      </p:sp>
      <p:sp>
        <p:nvSpPr>
          <p:cNvPr id="31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fr-FR" dirty="0" smtClean="0"/>
              <a:t>Nouvelles spécifications permettant :</a:t>
            </a:r>
          </a:p>
          <a:p>
            <a:endParaRPr lang="fr-FR" dirty="0" smtClean="0"/>
          </a:p>
          <a:p>
            <a:pPr>
              <a:buFont typeface="Arial" charset="0"/>
              <a:buChar char="•"/>
            </a:pPr>
            <a:r>
              <a:rPr lang="fr-FR" dirty="0" smtClean="0"/>
              <a:t> Attacher un processus quelconque à une étape ou sous processus</a:t>
            </a:r>
          </a:p>
          <a:p>
            <a:endParaRPr lang="fr-FR" dirty="0" smtClean="0"/>
          </a:p>
          <a:p>
            <a:pPr>
              <a:buFont typeface="Arial" charset="0"/>
              <a:buChar char="•"/>
            </a:pPr>
            <a:r>
              <a:rPr lang="fr-FR" dirty="0" smtClean="0"/>
              <a:t> Créer en mode apprentissage permanant des descriptifs</a:t>
            </a:r>
          </a:p>
          <a:p>
            <a:pPr>
              <a:buFont typeface="Arial" charset="0"/>
              <a:buChar char="•"/>
            </a:pPr>
            <a:endParaRPr lang="fr-FR" dirty="0" smtClean="0"/>
          </a:p>
          <a:p>
            <a:pPr>
              <a:buFont typeface="Arial" charset="0"/>
              <a:buChar char="•"/>
            </a:pPr>
            <a:r>
              <a:rPr lang="fr-FR" dirty="0" smtClean="0"/>
              <a:t> Gérer une liste </a:t>
            </a:r>
            <a:r>
              <a:rPr lang="fr-FR" dirty="0" smtClean="0"/>
              <a:t>d’applications </a:t>
            </a:r>
            <a:r>
              <a:rPr lang="fr-FR" dirty="0" smtClean="0"/>
              <a:t>fournisseurs et clientes du flux</a:t>
            </a:r>
          </a:p>
          <a:p>
            <a:pPr>
              <a:buFont typeface="Arial" charset="0"/>
              <a:buChar char="•"/>
            </a:pPr>
            <a:endParaRPr lang="fr-FR" dirty="0" smtClean="0"/>
          </a:p>
          <a:p>
            <a:pPr>
              <a:buFont typeface="Arial" charset="0"/>
              <a:buChar char="•"/>
            </a:pPr>
            <a:r>
              <a:rPr lang="fr-FR" dirty="0" smtClean="0"/>
              <a:t> Associer des champs </a:t>
            </a:r>
            <a:r>
              <a:rPr lang="fr-FR" dirty="0" smtClean="0"/>
              <a:t>métiers </a:t>
            </a:r>
            <a:r>
              <a:rPr lang="fr-FR" dirty="0" smtClean="0"/>
              <a:t>directement à partir des sondes</a:t>
            </a:r>
          </a:p>
          <a:p>
            <a:pPr>
              <a:buFont typeface="Arial" charset="0"/>
              <a:buChar char="•"/>
            </a:pPr>
            <a:endParaRPr lang="fr-FR" dirty="0" smtClean="0"/>
          </a:p>
          <a:p>
            <a:pPr>
              <a:buFont typeface="Arial" charset="0"/>
              <a:buChar char="•"/>
            </a:pPr>
            <a:r>
              <a:rPr lang="fr-FR" dirty="0" smtClean="0"/>
              <a:t> Format des données </a:t>
            </a:r>
            <a:r>
              <a:rPr lang="fr-FR" dirty="0" smtClean="0"/>
              <a:t>compatible </a:t>
            </a:r>
            <a:r>
              <a:rPr lang="fr-FR" dirty="0" smtClean="0"/>
              <a:t>avec le JSON, CSV et fichier plat en plus du XML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33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Supervision v4 : Nouvelle </a:t>
            </a:r>
            <a:r>
              <a:rPr lang="fr-FR" dirty="0" smtClean="0"/>
              <a:t>interface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sz="quarter" idx="17"/>
          </p:nvPr>
        </p:nvSpPr>
        <p:spPr>
          <a:xfrm>
            <a:off x="388303" y="877328"/>
            <a:ext cx="8250237" cy="4889742"/>
          </a:xfrm>
        </p:spPr>
        <p:txBody>
          <a:bodyPr/>
          <a:lstStyle/>
          <a:p>
            <a:r>
              <a:rPr lang="fr-FR" dirty="0" smtClean="0"/>
              <a:t>Supervision via </a:t>
            </a:r>
            <a:r>
              <a:rPr lang="fr-FR" dirty="0" smtClean="0"/>
              <a:t>statistiques </a:t>
            </a:r>
            <a:r>
              <a:rPr lang="fr-FR" dirty="0" smtClean="0"/>
              <a:t>et </a:t>
            </a:r>
            <a:r>
              <a:rPr lang="fr-FR" dirty="0" err="1" smtClean="0"/>
              <a:t>dashboard</a:t>
            </a:r>
            <a:r>
              <a:rPr lang="fr-FR" dirty="0" smtClean="0"/>
              <a:t> personnalisable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34</a:t>
            </a:fld>
            <a:endParaRPr lang="en-GB" dirty="0"/>
          </a:p>
        </p:txBody>
      </p:sp>
      <p:sp>
        <p:nvSpPr>
          <p:cNvPr id="7170" name="AutoShape 2" descr="https://cgi.it-toolbox.fr/redmine/attachments/download/4739/00-recherch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880" y="1188720"/>
            <a:ext cx="8202092" cy="502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Supervision v4 : Nouvelle </a:t>
            </a:r>
            <a:r>
              <a:rPr lang="fr-FR" dirty="0" smtClean="0"/>
              <a:t>interface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sz="quarter" idx="17"/>
          </p:nvPr>
        </p:nvSpPr>
        <p:spPr>
          <a:xfrm>
            <a:off x="388303" y="877328"/>
            <a:ext cx="8250237" cy="4889742"/>
          </a:xfrm>
        </p:spPr>
        <p:txBody>
          <a:bodyPr/>
          <a:lstStyle/>
          <a:p>
            <a:r>
              <a:rPr lang="fr-FR" dirty="0" smtClean="0"/>
              <a:t>Requêtes aux </a:t>
            </a:r>
            <a:r>
              <a:rPr lang="fr-FR" dirty="0" smtClean="0"/>
              <a:t>filtres dynamiques </a:t>
            </a:r>
            <a:r>
              <a:rPr lang="fr-FR" dirty="0" smtClean="0"/>
              <a:t>et modernisation de l’interface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35</a:t>
            </a:fld>
            <a:endParaRPr lang="en-GB" dirty="0"/>
          </a:p>
        </p:txBody>
      </p:sp>
      <p:sp>
        <p:nvSpPr>
          <p:cNvPr id="7170" name="AutoShape 2" descr="https://cgi.it-toolbox.fr/redmine/attachments/download/4739/00-recherch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4080" y="1290320"/>
            <a:ext cx="7621560" cy="4668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Supervision </a:t>
            </a:r>
            <a:r>
              <a:rPr lang="fr-FR" dirty="0" smtClean="0"/>
              <a:t>v4 : </a:t>
            </a:r>
            <a:r>
              <a:rPr lang="fr-FR" dirty="0" smtClean="0"/>
              <a:t>Nouvelle </a:t>
            </a:r>
            <a:r>
              <a:rPr lang="fr-FR" dirty="0" smtClean="0"/>
              <a:t>interface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fr-FR" dirty="0" smtClean="0"/>
              <a:t> Représentation graphique d’un </a:t>
            </a:r>
            <a:r>
              <a:rPr lang="fr-FR" dirty="0" err="1" smtClean="0"/>
              <a:t>workflow</a:t>
            </a:r>
            <a:r>
              <a:rPr lang="fr-FR" dirty="0" smtClean="0"/>
              <a:t> d’un message</a:t>
            </a:r>
          </a:p>
          <a:p>
            <a:pPr>
              <a:buFont typeface="Arial" charset="0"/>
              <a:buChar char="•"/>
            </a:pPr>
            <a:endParaRPr lang="fr-FR" dirty="0" smtClean="0"/>
          </a:p>
          <a:p>
            <a:pPr>
              <a:buFont typeface="Arial" charset="0"/>
              <a:buChar char="•"/>
            </a:pPr>
            <a:r>
              <a:rPr lang="fr-FR" dirty="0" smtClean="0"/>
              <a:t> Chaque champ métier dispose de son formatage</a:t>
            </a:r>
          </a:p>
          <a:p>
            <a:pPr>
              <a:buFont typeface="Arial" charset="0"/>
              <a:buChar char="•"/>
            </a:pPr>
            <a:endParaRPr lang="fr-FR" dirty="0" smtClean="0"/>
          </a:p>
          <a:p>
            <a:pPr>
              <a:buFont typeface="Arial" charset="0"/>
              <a:buChar char="•"/>
            </a:pPr>
            <a:r>
              <a:rPr lang="fr-FR" dirty="0" smtClean="0"/>
              <a:t> Drill down d’une instance et de ses détails simplifiés</a:t>
            </a:r>
          </a:p>
          <a:p>
            <a:pPr>
              <a:buFont typeface="Arial" charset="0"/>
              <a:buChar char="•"/>
            </a:pPr>
            <a:endParaRPr lang="fr-FR" dirty="0" smtClean="0"/>
          </a:p>
          <a:p>
            <a:pPr>
              <a:buFont typeface="Arial" charset="0"/>
              <a:buChar char="•"/>
            </a:pPr>
            <a:r>
              <a:rPr lang="fr-FR" dirty="0" smtClean="0"/>
              <a:t> Coloration syntaxique des </a:t>
            </a:r>
            <a:r>
              <a:rPr lang="fr-FR" dirty="0" smtClean="0"/>
              <a:t>contenus </a:t>
            </a:r>
            <a:r>
              <a:rPr lang="fr-FR" dirty="0" smtClean="0"/>
              <a:t>métiers</a:t>
            </a:r>
          </a:p>
          <a:p>
            <a:pPr>
              <a:buFont typeface="Arial" charset="0"/>
              <a:buChar char="•"/>
            </a:pPr>
            <a:endParaRPr lang="fr-FR" dirty="0" smtClean="0"/>
          </a:p>
          <a:p>
            <a:pPr>
              <a:buFont typeface="Arial" charset="0"/>
              <a:buChar char="•"/>
            </a:pPr>
            <a:r>
              <a:rPr lang="fr-FR" dirty="0" smtClean="0"/>
              <a:t> Unification de l’interface avec les solutions iT-Toolbox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36</a:t>
            </a:fld>
            <a:endParaRPr lang="en-GB" dirty="0"/>
          </a:p>
        </p:txBody>
      </p:sp>
      <p:sp>
        <p:nvSpPr>
          <p:cNvPr id="7170" name="AutoShape 2" descr="https://cgi.it-toolbox.fr/redmine/attachments/download/4739/00-recherch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Supervision v4 </a:t>
            </a:r>
            <a:r>
              <a:rPr lang="fr-FR" dirty="0" smtClean="0"/>
              <a:t>: </a:t>
            </a:r>
            <a:r>
              <a:rPr lang="fr-FR" dirty="0" smtClean="0"/>
              <a:t>Meilleurs </a:t>
            </a:r>
            <a:r>
              <a:rPr lang="fr-FR" dirty="0" smtClean="0"/>
              <a:t>performances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8496617" cy="4889742"/>
          </a:xfrm>
        </p:spPr>
        <p:txBody>
          <a:bodyPr>
            <a:normAutofit/>
          </a:bodyPr>
          <a:lstStyle/>
          <a:p>
            <a:r>
              <a:rPr lang="fr-FR" dirty="0" smtClean="0"/>
              <a:t>Nouveau socle technologique:</a:t>
            </a:r>
          </a:p>
          <a:p>
            <a:endParaRPr lang="fr-FR" dirty="0" smtClean="0"/>
          </a:p>
          <a:p>
            <a:pPr>
              <a:buFont typeface="Arial" charset="0"/>
              <a:buChar char="•"/>
            </a:pPr>
            <a:r>
              <a:rPr lang="fr-FR" dirty="0" smtClean="0"/>
              <a:t> Base </a:t>
            </a:r>
            <a:r>
              <a:rPr lang="fr-FR" dirty="0" err="1" smtClean="0"/>
              <a:t>NoSQL</a:t>
            </a:r>
            <a:r>
              <a:rPr lang="fr-FR" dirty="0" smtClean="0"/>
              <a:t> axée sur la rapidité de recherche</a:t>
            </a:r>
          </a:p>
          <a:p>
            <a:pPr lvl="2">
              <a:buFont typeface="Symbol"/>
              <a:buChar char="Þ"/>
            </a:pPr>
            <a:r>
              <a:rPr lang="fr-FR" dirty="0" smtClean="0"/>
              <a:t>Performance de recherche en dessous des 0.1 secondes en moyenne</a:t>
            </a:r>
          </a:p>
          <a:p>
            <a:endParaRPr lang="fr-FR" dirty="0" smtClean="0"/>
          </a:p>
          <a:p>
            <a:pPr>
              <a:buFont typeface="Arial" charset="0"/>
              <a:buChar char="•"/>
            </a:pPr>
            <a:r>
              <a:rPr lang="fr-FR" dirty="0" smtClean="0"/>
              <a:t> Modèle de </a:t>
            </a:r>
            <a:r>
              <a:rPr lang="fr-FR" dirty="0" smtClean="0"/>
              <a:t>données </a:t>
            </a:r>
            <a:r>
              <a:rPr lang="fr-FR" dirty="0" smtClean="0"/>
              <a:t>optimisé pour gérer du multithreading de la collecte</a:t>
            </a:r>
          </a:p>
          <a:p>
            <a:pPr lvl="2">
              <a:buFont typeface="Symbol"/>
              <a:buChar char="Þ"/>
            </a:pPr>
            <a:r>
              <a:rPr lang="fr-FR" dirty="0" smtClean="0"/>
              <a:t>Performance de collecte multipliée par 4 en moyenne</a:t>
            </a:r>
          </a:p>
          <a:p>
            <a:pPr>
              <a:buFont typeface="Arial" charset="0"/>
              <a:buChar char="•"/>
            </a:pPr>
            <a:endParaRPr lang="fr-FR" dirty="0" smtClean="0"/>
          </a:p>
          <a:p>
            <a:pPr>
              <a:buFont typeface="Arial" charset="0"/>
              <a:buChar char="•"/>
            </a:pPr>
            <a:r>
              <a:rPr lang="fr-FR" dirty="0" smtClean="0"/>
              <a:t> IHM basée sur du </a:t>
            </a:r>
            <a:r>
              <a:rPr lang="fr-FR" dirty="0" err="1" smtClean="0"/>
              <a:t>AngularJS</a:t>
            </a:r>
            <a:r>
              <a:rPr lang="fr-FR" dirty="0" smtClean="0"/>
              <a:t> et HTML5 pour des appels serveur minimes</a:t>
            </a:r>
          </a:p>
          <a:p>
            <a:pPr lvl="2">
              <a:buFont typeface="Symbol"/>
              <a:buChar char="Þ"/>
            </a:pPr>
            <a:r>
              <a:rPr lang="fr-FR" dirty="0" smtClean="0"/>
              <a:t>Appel dynamique HTML sans rechargement de page</a:t>
            </a:r>
          </a:p>
          <a:p>
            <a:endParaRPr lang="fr-FR" dirty="0" smtClean="0"/>
          </a:p>
          <a:p>
            <a:pPr>
              <a:buFont typeface="Arial" charset="0"/>
              <a:buChar char="•"/>
            </a:pPr>
            <a:r>
              <a:rPr lang="fr-FR" dirty="0" smtClean="0"/>
              <a:t> Moteur de gestion des routines internes optimisé</a:t>
            </a:r>
          </a:p>
          <a:p>
            <a:pPr lvl="2">
              <a:buFont typeface="Symbol"/>
              <a:buChar char="Þ"/>
            </a:pPr>
            <a:r>
              <a:rPr lang="fr-FR" dirty="0" smtClean="0"/>
              <a:t>Capacité a gérer 50 threads de collecte</a:t>
            </a:r>
          </a:p>
          <a:p>
            <a:pPr marL="0" lvl="2" indent="0">
              <a:buFont typeface="Symbol"/>
              <a:buChar char="Þ"/>
            </a:pPr>
            <a:endParaRPr lang="fr-FR" dirty="0" smtClean="0"/>
          </a:p>
          <a:p>
            <a:pPr>
              <a:buFont typeface="Arial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37</a:t>
            </a:fld>
            <a:endParaRPr lang="en-GB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Supervision </a:t>
            </a:r>
            <a:r>
              <a:rPr lang="fr-FR" dirty="0" smtClean="0"/>
              <a:t>v4 : </a:t>
            </a:r>
            <a:r>
              <a:rPr lang="fr-FR" dirty="0" smtClean="0"/>
              <a:t>Rétrocompatibilité </a:t>
            </a:r>
            <a:r>
              <a:rPr lang="fr-FR" dirty="0" smtClean="0"/>
              <a:t>et adaptation</a:t>
            </a:r>
            <a:endParaRPr lang="fr-FR" dirty="0"/>
          </a:p>
        </p:txBody>
      </p:sp>
      <p:sp>
        <p:nvSpPr>
          <p:cNvPr id="18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fr-FR" dirty="0" smtClean="0"/>
              <a:t> Format des sondes OFv3 compatible avec OFv4</a:t>
            </a:r>
          </a:p>
          <a:p>
            <a:endParaRPr lang="fr-FR" dirty="0" smtClean="0"/>
          </a:p>
          <a:p>
            <a:pPr>
              <a:buFont typeface="Arial" charset="0"/>
              <a:buChar char="•"/>
            </a:pPr>
            <a:r>
              <a:rPr lang="fr-FR" dirty="0" smtClean="0"/>
              <a:t> Script d’import des données d’instances réalisable</a:t>
            </a:r>
          </a:p>
          <a:p>
            <a:pPr>
              <a:buFont typeface="Arial" charset="0"/>
              <a:buChar char="•"/>
            </a:pPr>
            <a:endParaRPr lang="fr-FR" dirty="0" smtClean="0"/>
          </a:p>
          <a:p>
            <a:pPr>
              <a:buFont typeface="Arial" charset="0"/>
              <a:buChar char="•"/>
            </a:pPr>
            <a:r>
              <a:rPr lang="fr-FR" dirty="0" smtClean="0"/>
              <a:t> Intégration sur OF v3.2.0 d’une </a:t>
            </a:r>
            <a:r>
              <a:rPr lang="fr-FR" dirty="0" err="1" smtClean="0"/>
              <a:t>preview</a:t>
            </a:r>
            <a:r>
              <a:rPr lang="fr-FR" dirty="0" smtClean="0"/>
              <a:t> de OFv4</a:t>
            </a:r>
          </a:p>
          <a:p>
            <a:pPr>
              <a:buFont typeface="Arial" charset="0"/>
              <a:buChar char="•"/>
            </a:pPr>
            <a:endParaRPr lang="fr-FR" dirty="0" smtClean="0"/>
          </a:p>
          <a:p>
            <a:pPr>
              <a:buFont typeface="Arial" charset="0"/>
              <a:buChar char="•"/>
            </a:pPr>
            <a:r>
              <a:rPr lang="fr-FR" dirty="0" smtClean="0"/>
              <a:t> Approche de l’IHM plus simple, ergonomie et intuitive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38</a:t>
            </a:fld>
            <a:endParaRPr lang="en-GB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Roadmap</a:t>
            </a:r>
            <a:r>
              <a:rPr lang="fr-FR" dirty="0" smtClean="0"/>
              <a:t> : Calendrier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39</a:t>
            </a:fld>
            <a:endParaRPr lang="en-GB" dirty="0"/>
          </a:p>
        </p:txBody>
      </p:sp>
      <p:grpSp>
        <p:nvGrpSpPr>
          <p:cNvPr id="3" name="Groupe 77"/>
          <p:cNvGrpSpPr/>
          <p:nvPr/>
        </p:nvGrpSpPr>
        <p:grpSpPr>
          <a:xfrm>
            <a:off x="182880" y="1778744"/>
            <a:ext cx="9626362" cy="2569736"/>
            <a:chOff x="371258" y="1778744"/>
            <a:chExt cx="9255104" cy="2475165"/>
          </a:xfrm>
        </p:grpSpPr>
        <p:grpSp>
          <p:nvGrpSpPr>
            <p:cNvPr id="5" name="Groupe 67"/>
            <p:cNvGrpSpPr/>
            <p:nvPr/>
          </p:nvGrpSpPr>
          <p:grpSpPr>
            <a:xfrm>
              <a:off x="371258" y="1799064"/>
              <a:ext cx="8102182" cy="2295416"/>
              <a:chOff x="909738" y="1738104"/>
              <a:chExt cx="6607113" cy="1899082"/>
            </a:xfrm>
          </p:grpSpPr>
          <p:grpSp>
            <p:nvGrpSpPr>
              <p:cNvPr id="6" name="Gruppe 64"/>
              <p:cNvGrpSpPr>
                <a:grpSpLocks/>
              </p:cNvGrpSpPr>
              <p:nvPr/>
            </p:nvGrpSpPr>
            <p:grpSpPr bwMode="auto">
              <a:xfrm>
                <a:off x="909738" y="2378300"/>
                <a:ext cx="6607113" cy="1258886"/>
                <a:chOff x="1231838" y="3954780"/>
                <a:chExt cx="6606602" cy="777240"/>
              </a:xfrm>
            </p:grpSpPr>
            <p:grpSp>
              <p:nvGrpSpPr>
                <p:cNvPr id="7" name="Gruppe 178"/>
                <p:cNvGrpSpPr>
                  <a:grpSpLocks/>
                </p:cNvGrpSpPr>
                <p:nvPr/>
              </p:nvGrpSpPr>
              <p:grpSpPr bwMode="auto">
                <a:xfrm>
                  <a:off x="1247140" y="4351020"/>
                  <a:ext cx="6591300" cy="381000"/>
                  <a:chOff x="1384300" y="3771900"/>
                  <a:chExt cx="6591300" cy="381000"/>
                </a:xfrm>
              </p:grpSpPr>
              <p:sp>
                <p:nvSpPr>
                  <p:cNvPr id="44" name="Billedforklaring med højrepil 169"/>
                  <p:cNvSpPr/>
                  <p:nvPr/>
                </p:nvSpPr>
                <p:spPr>
                  <a:xfrm>
                    <a:off x="6997700" y="3771900"/>
                    <a:ext cx="977900" cy="381000"/>
                  </a:xfrm>
                  <a:prstGeom prst="rightArrowCallout">
                    <a:avLst>
                      <a:gd name="adj1" fmla="val 25000"/>
                      <a:gd name="adj2" fmla="val 25000"/>
                      <a:gd name="adj3" fmla="val 25000"/>
                      <a:gd name="adj4" fmla="val 78230"/>
                    </a:avLst>
                  </a:prstGeom>
                  <a:gradFill flip="none" rotWithShape="1">
                    <a:gsLst>
                      <a:gs pos="0">
                        <a:srgbClr val="020000">
                          <a:alpha val="24000"/>
                        </a:srgbClr>
                      </a:gs>
                      <a:gs pos="51000">
                        <a:srgbClr val="FFFFFF">
                          <a:alpha val="0"/>
                        </a:srgbClr>
                      </a:gs>
                      <a:gs pos="60000">
                        <a:srgbClr val="FFFFFF"/>
                      </a:gs>
                    </a:gsLst>
                    <a:lin ang="5400000" scaled="1"/>
                    <a:tileRect/>
                  </a:gra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>
                    <a:defPPr>
                      <a:defRPr lang="da-DK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1200" noProof="1">
                      <a:solidFill>
                        <a:srgbClr val="FFFFFF"/>
                      </a:solidFill>
                      <a:latin typeface="Calibri" pitchFamily="-65" charset="0"/>
                      <a:ea typeface="ＭＳ Ｐゴシック" pitchFamily="-65" charset="-128"/>
                    </a:endParaRPr>
                  </a:p>
                </p:txBody>
              </p:sp>
              <p:sp>
                <p:nvSpPr>
                  <p:cNvPr id="45" name="Billedforklaring med højrepil 170"/>
                  <p:cNvSpPr/>
                  <p:nvPr/>
                </p:nvSpPr>
                <p:spPr>
                  <a:xfrm>
                    <a:off x="6197600" y="3771900"/>
                    <a:ext cx="977900" cy="381000"/>
                  </a:xfrm>
                  <a:prstGeom prst="rightArrowCallout">
                    <a:avLst>
                      <a:gd name="adj1" fmla="val 25000"/>
                      <a:gd name="adj2" fmla="val 25000"/>
                      <a:gd name="adj3" fmla="val 25000"/>
                      <a:gd name="adj4" fmla="val 78230"/>
                    </a:avLst>
                  </a:prstGeom>
                  <a:gradFill flip="none" rotWithShape="1">
                    <a:gsLst>
                      <a:gs pos="0">
                        <a:srgbClr val="020000">
                          <a:alpha val="24000"/>
                        </a:srgbClr>
                      </a:gs>
                      <a:gs pos="51000">
                        <a:srgbClr val="FFFFFF">
                          <a:alpha val="0"/>
                        </a:srgbClr>
                      </a:gs>
                      <a:gs pos="60000">
                        <a:srgbClr val="FFFFFF"/>
                      </a:gs>
                    </a:gsLst>
                    <a:lin ang="5400000" scaled="1"/>
                    <a:tileRect/>
                  </a:gra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>
                    <a:defPPr>
                      <a:defRPr lang="da-DK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1200" noProof="1">
                      <a:solidFill>
                        <a:srgbClr val="FFFFFF"/>
                      </a:solidFill>
                      <a:latin typeface="Calibri" pitchFamily="-65" charset="0"/>
                      <a:ea typeface="ＭＳ Ｐゴシック" pitchFamily="-65" charset="-128"/>
                    </a:endParaRPr>
                  </a:p>
                </p:txBody>
              </p:sp>
              <p:sp>
                <p:nvSpPr>
                  <p:cNvPr id="46" name="Billedforklaring med højrepil 171"/>
                  <p:cNvSpPr/>
                  <p:nvPr/>
                </p:nvSpPr>
                <p:spPr>
                  <a:xfrm>
                    <a:off x="5397500" y="3771900"/>
                    <a:ext cx="977900" cy="381000"/>
                  </a:xfrm>
                  <a:prstGeom prst="rightArrowCallout">
                    <a:avLst>
                      <a:gd name="adj1" fmla="val 25000"/>
                      <a:gd name="adj2" fmla="val 25000"/>
                      <a:gd name="adj3" fmla="val 25000"/>
                      <a:gd name="adj4" fmla="val 78230"/>
                    </a:avLst>
                  </a:prstGeom>
                  <a:gradFill flip="none" rotWithShape="1">
                    <a:gsLst>
                      <a:gs pos="0">
                        <a:srgbClr val="020000">
                          <a:alpha val="24000"/>
                        </a:srgbClr>
                      </a:gs>
                      <a:gs pos="51000">
                        <a:srgbClr val="FFFFFF">
                          <a:alpha val="0"/>
                        </a:srgbClr>
                      </a:gs>
                      <a:gs pos="60000">
                        <a:srgbClr val="FFFFFF"/>
                      </a:gs>
                    </a:gsLst>
                    <a:lin ang="5400000" scaled="1"/>
                    <a:tileRect/>
                  </a:gra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>
                    <a:defPPr>
                      <a:defRPr lang="da-DK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1200" noProof="1">
                      <a:solidFill>
                        <a:srgbClr val="FFFFFF"/>
                      </a:solidFill>
                      <a:latin typeface="Calibri" pitchFamily="-65" charset="0"/>
                      <a:ea typeface="ＭＳ Ｐゴシック" pitchFamily="-65" charset="-128"/>
                    </a:endParaRPr>
                  </a:p>
                </p:txBody>
              </p:sp>
              <p:sp>
                <p:nvSpPr>
                  <p:cNvPr id="47" name="Billedforklaring med højrepil 172"/>
                  <p:cNvSpPr/>
                  <p:nvPr/>
                </p:nvSpPr>
                <p:spPr>
                  <a:xfrm>
                    <a:off x="4597400" y="3771900"/>
                    <a:ext cx="977900" cy="381000"/>
                  </a:xfrm>
                  <a:prstGeom prst="rightArrowCallout">
                    <a:avLst>
                      <a:gd name="adj1" fmla="val 25000"/>
                      <a:gd name="adj2" fmla="val 25000"/>
                      <a:gd name="adj3" fmla="val 25000"/>
                      <a:gd name="adj4" fmla="val 78230"/>
                    </a:avLst>
                  </a:prstGeom>
                  <a:gradFill flip="none" rotWithShape="1">
                    <a:gsLst>
                      <a:gs pos="0">
                        <a:srgbClr val="020000">
                          <a:alpha val="24000"/>
                        </a:srgbClr>
                      </a:gs>
                      <a:gs pos="51000">
                        <a:srgbClr val="FFFFFF">
                          <a:alpha val="0"/>
                        </a:srgbClr>
                      </a:gs>
                      <a:gs pos="60000">
                        <a:srgbClr val="FFFFFF"/>
                      </a:gs>
                    </a:gsLst>
                    <a:lin ang="5400000" scaled="1"/>
                    <a:tileRect/>
                  </a:gra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>
                    <a:defPPr>
                      <a:defRPr lang="da-DK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1200" noProof="1">
                      <a:solidFill>
                        <a:srgbClr val="FFFFFF"/>
                      </a:solidFill>
                      <a:latin typeface="Calibri" pitchFamily="-65" charset="0"/>
                      <a:ea typeface="ＭＳ Ｐゴシック" pitchFamily="-65" charset="-128"/>
                    </a:endParaRPr>
                  </a:p>
                </p:txBody>
              </p:sp>
              <p:sp>
                <p:nvSpPr>
                  <p:cNvPr id="48" name="Billedforklaring med højrepil 173"/>
                  <p:cNvSpPr/>
                  <p:nvPr/>
                </p:nvSpPr>
                <p:spPr>
                  <a:xfrm>
                    <a:off x="3797300" y="3771900"/>
                    <a:ext cx="977900" cy="381000"/>
                  </a:xfrm>
                  <a:prstGeom prst="rightArrowCallout">
                    <a:avLst>
                      <a:gd name="adj1" fmla="val 25000"/>
                      <a:gd name="adj2" fmla="val 25000"/>
                      <a:gd name="adj3" fmla="val 25000"/>
                      <a:gd name="adj4" fmla="val 78230"/>
                    </a:avLst>
                  </a:prstGeom>
                  <a:gradFill flip="none" rotWithShape="1">
                    <a:gsLst>
                      <a:gs pos="0">
                        <a:srgbClr val="020000">
                          <a:alpha val="24000"/>
                        </a:srgbClr>
                      </a:gs>
                      <a:gs pos="51000">
                        <a:srgbClr val="FFFFFF">
                          <a:alpha val="0"/>
                        </a:srgbClr>
                      </a:gs>
                      <a:gs pos="60000">
                        <a:srgbClr val="FFFFFF"/>
                      </a:gs>
                    </a:gsLst>
                    <a:lin ang="5400000" scaled="1"/>
                    <a:tileRect/>
                  </a:gra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>
                    <a:defPPr>
                      <a:defRPr lang="da-DK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1200" noProof="1">
                      <a:solidFill>
                        <a:srgbClr val="FFFFFF"/>
                      </a:solidFill>
                      <a:latin typeface="Calibri" pitchFamily="-65" charset="0"/>
                      <a:ea typeface="ＭＳ Ｐゴシック" pitchFamily="-65" charset="-128"/>
                    </a:endParaRPr>
                  </a:p>
                </p:txBody>
              </p:sp>
              <p:sp>
                <p:nvSpPr>
                  <p:cNvPr id="49" name="Billedforklaring med højrepil 174"/>
                  <p:cNvSpPr/>
                  <p:nvPr/>
                </p:nvSpPr>
                <p:spPr>
                  <a:xfrm>
                    <a:off x="2984500" y="3771900"/>
                    <a:ext cx="977900" cy="381000"/>
                  </a:xfrm>
                  <a:prstGeom prst="rightArrowCallout">
                    <a:avLst>
                      <a:gd name="adj1" fmla="val 25000"/>
                      <a:gd name="adj2" fmla="val 25000"/>
                      <a:gd name="adj3" fmla="val 25000"/>
                      <a:gd name="adj4" fmla="val 78230"/>
                    </a:avLst>
                  </a:prstGeom>
                  <a:gradFill flip="none" rotWithShape="1">
                    <a:gsLst>
                      <a:gs pos="0">
                        <a:srgbClr val="020000">
                          <a:alpha val="24000"/>
                        </a:srgbClr>
                      </a:gs>
                      <a:gs pos="51000">
                        <a:srgbClr val="FFFFFF">
                          <a:alpha val="0"/>
                        </a:srgbClr>
                      </a:gs>
                      <a:gs pos="60000">
                        <a:srgbClr val="FFFFFF"/>
                      </a:gs>
                    </a:gsLst>
                    <a:lin ang="5400000" scaled="1"/>
                    <a:tileRect/>
                  </a:gra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>
                    <a:defPPr>
                      <a:defRPr lang="da-DK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1200" noProof="1">
                      <a:solidFill>
                        <a:srgbClr val="FFFFFF"/>
                      </a:solidFill>
                      <a:latin typeface="Calibri" pitchFamily="-65" charset="0"/>
                      <a:ea typeface="ＭＳ Ｐゴシック" pitchFamily="-65" charset="-128"/>
                    </a:endParaRPr>
                  </a:p>
                </p:txBody>
              </p:sp>
              <p:sp>
                <p:nvSpPr>
                  <p:cNvPr id="50" name="Billedforklaring med højrepil 175"/>
                  <p:cNvSpPr/>
                  <p:nvPr/>
                </p:nvSpPr>
                <p:spPr>
                  <a:xfrm>
                    <a:off x="2184400" y="3771900"/>
                    <a:ext cx="977900" cy="381000"/>
                  </a:xfrm>
                  <a:prstGeom prst="rightArrowCallout">
                    <a:avLst>
                      <a:gd name="adj1" fmla="val 25000"/>
                      <a:gd name="adj2" fmla="val 25000"/>
                      <a:gd name="adj3" fmla="val 25000"/>
                      <a:gd name="adj4" fmla="val 78230"/>
                    </a:avLst>
                  </a:prstGeom>
                  <a:gradFill flip="none" rotWithShape="1">
                    <a:gsLst>
                      <a:gs pos="0">
                        <a:srgbClr val="020000">
                          <a:alpha val="24000"/>
                        </a:srgbClr>
                      </a:gs>
                      <a:gs pos="51000">
                        <a:srgbClr val="FFFFFF">
                          <a:alpha val="0"/>
                        </a:srgbClr>
                      </a:gs>
                      <a:gs pos="60000">
                        <a:srgbClr val="FFFFFF"/>
                      </a:gs>
                    </a:gsLst>
                    <a:lin ang="5400000" scaled="1"/>
                    <a:tileRect/>
                  </a:gra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>
                    <a:defPPr>
                      <a:defRPr lang="da-DK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1200" noProof="1">
                      <a:solidFill>
                        <a:srgbClr val="FFFFFF"/>
                      </a:solidFill>
                      <a:latin typeface="Calibri" pitchFamily="-65" charset="0"/>
                      <a:ea typeface="ＭＳ Ｐゴシック" pitchFamily="-65" charset="-128"/>
                    </a:endParaRPr>
                  </a:p>
                </p:txBody>
              </p:sp>
              <p:sp>
                <p:nvSpPr>
                  <p:cNvPr id="51" name="Billedforklaring med højrepil 176"/>
                  <p:cNvSpPr/>
                  <p:nvPr/>
                </p:nvSpPr>
                <p:spPr>
                  <a:xfrm>
                    <a:off x="1384300" y="3771900"/>
                    <a:ext cx="977900" cy="381000"/>
                  </a:xfrm>
                  <a:prstGeom prst="rightArrowCallout">
                    <a:avLst>
                      <a:gd name="adj1" fmla="val 25000"/>
                      <a:gd name="adj2" fmla="val 25000"/>
                      <a:gd name="adj3" fmla="val 25000"/>
                      <a:gd name="adj4" fmla="val 78230"/>
                    </a:avLst>
                  </a:prstGeom>
                  <a:gradFill flip="none" rotWithShape="1">
                    <a:gsLst>
                      <a:gs pos="0">
                        <a:srgbClr val="020000">
                          <a:alpha val="24000"/>
                        </a:srgbClr>
                      </a:gs>
                      <a:gs pos="51000">
                        <a:srgbClr val="FFFFFF">
                          <a:alpha val="0"/>
                        </a:srgbClr>
                      </a:gs>
                      <a:gs pos="60000">
                        <a:srgbClr val="FFFFFF"/>
                      </a:gs>
                    </a:gsLst>
                    <a:lin ang="5400000" scaled="1"/>
                    <a:tileRect/>
                  </a:gra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>
                    <a:defPPr>
                      <a:defRPr lang="da-DK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1200" noProof="1">
                      <a:solidFill>
                        <a:srgbClr val="FFFFFF"/>
                      </a:solidFill>
                      <a:latin typeface="Calibri" pitchFamily="-65" charset="0"/>
                      <a:ea typeface="ＭＳ Ｐゴシック" pitchFamily="-65" charset="-128"/>
                    </a:endParaRPr>
                  </a:p>
                </p:txBody>
              </p:sp>
            </p:grpSp>
            <p:sp>
              <p:nvSpPr>
                <p:cNvPr id="34" name="Billedforklaring med højrepil 101"/>
                <p:cNvSpPr>
                  <a:spLocks noChangeArrowheads="1"/>
                </p:cNvSpPr>
                <p:nvPr/>
              </p:nvSpPr>
              <p:spPr bwMode="auto">
                <a:xfrm>
                  <a:off x="6844804" y="3954780"/>
                  <a:ext cx="977824" cy="381269"/>
                </a:xfrm>
                <a:prstGeom prst="rightArrowCallout">
                  <a:avLst>
                    <a:gd name="adj1" fmla="val 25000"/>
                    <a:gd name="adj2" fmla="val 25000"/>
                    <a:gd name="adj3" fmla="val 25001"/>
                    <a:gd name="adj4" fmla="val 78231"/>
                  </a:avLst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>
                  <a:outerShdw dist="38100" dir="2700000" algn="tl" rotWithShape="0">
                    <a:srgbClr val="808080">
                      <a:alpha val="39999"/>
                    </a:srgbClr>
                  </a:outerShdw>
                </a:effectLst>
              </p:spPr>
              <p:txBody>
                <a:bodyPr anchor="ctr"/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1200">
                    <a:solidFill>
                      <a:srgbClr val="FFFFFF"/>
                    </a:solidFill>
                    <a:latin typeface="Calibri" pitchFamily="-65" charset="0"/>
                    <a:ea typeface="ＭＳ Ｐゴシック" pitchFamily="-65" charset="-128"/>
                  </a:endParaRPr>
                </a:p>
              </p:txBody>
            </p:sp>
            <p:sp>
              <p:nvSpPr>
                <p:cNvPr id="35" name="Billedforklaring med højrepil 110"/>
                <p:cNvSpPr>
                  <a:spLocks noChangeArrowheads="1"/>
                </p:cNvSpPr>
                <p:nvPr/>
              </p:nvSpPr>
              <p:spPr bwMode="auto">
                <a:xfrm>
                  <a:off x="6044766" y="3954780"/>
                  <a:ext cx="977824" cy="381269"/>
                </a:xfrm>
                <a:prstGeom prst="rightArrowCallout">
                  <a:avLst>
                    <a:gd name="adj1" fmla="val 25000"/>
                    <a:gd name="adj2" fmla="val 25000"/>
                    <a:gd name="adj3" fmla="val 25001"/>
                    <a:gd name="adj4" fmla="val 78231"/>
                  </a:avLst>
                </a:prstGeom>
                <a:gradFill rotWithShape="1">
                  <a:gsLst>
                    <a:gs pos="0">
                      <a:srgbClr val="F3F3F3"/>
                    </a:gs>
                    <a:gs pos="100000">
                      <a:srgbClr val="E6E6E6"/>
                    </a:gs>
                  </a:gsLst>
                  <a:lin ang="5400000"/>
                </a:gradFill>
                <a:ln w="9525">
                  <a:solidFill>
                    <a:srgbClr val="BFBFBF"/>
                  </a:solidFill>
                  <a:miter lim="800000"/>
                  <a:headEnd/>
                  <a:tailEnd/>
                </a:ln>
                <a:effectLst>
                  <a:outerShdw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1200">
                    <a:solidFill>
                      <a:srgbClr val="FFFFFF"/>
                    </a:solidFill>
                    <a:latin typeface="Calibri" pitchFamily="-65" charset="0"/>
                    <a:ea typeface="ＭＳ Ｐゴシック" pitchFamily="-65" charset="-128"/>
                  </a:endParaRPr>
                </a:p>
              </p:txBody>
            </p:sp>
            <p:sp>
              <p:nvSpPr>
                <p:cNvPr id="36" name="Billedforklaring med højrepil 112"/>
                <p:cNvSpPr>
                  <a:spLocks noChangeArrowheads="1"/>
                </p:cNvSpPr>
                <p:nvPr/>
              </p:nvSpPr>
              <p:spPr bwMode="auto">
                <a:xfrm>
                  <a:off x="5244728" y="3954780"/>
                  <a:ext cx="977824" cy="381269"/>
                </a:xfrm>
                <a:prstGeom prst="rightArrowCallout">
                  <a:avLst>
                    <a:gd name="adj1" fmla="val 25000"/>
                    <a:gd name="adj2" fmla="val 25000"/>
                    <a:gd name="adj3" fmla="val 25001"/>
                    <a:gd name="adj4" fmla="val 78231"/>
                  </a:avLst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>
                  <a:outerShdw dist="38100" dir="2700000" algn="tl" rotWithShape="0">
                    <a:srgbClr val="808080">
                      <a:alpha val="39999"/>
                    </a:srgbClr>
                  </a:outerShdw>
                </a:effectLst>
              </p:spPr>
              <p:txBody>
                <a:bodyPr anchor="ctr"/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1200">
                    <a:solidFill>
                      <a:srgbClr val="FFFFFF"/>
                    </a:solidFill>
                    <a:latin typeface="Calibri" pitchFamily="-65" charset="0"/>
                    <a:ea typeface="ＭＳ Ｐゴシック" pitchFamily="-65" charset="-128"/>
                  </a:endParaRPr>
                </a:p>
              </p:txBody>
            </p:sp>
            <p:sp>
              <p:nvSpPr>
                <p:cNvPr id="37" name="Billedforklaring med højrepil 124"/>
                <p:cNvSpPr>
                  <a:spLocks noChangeArrowheads="1"/>
                </p:cNvSpPr>
                <p:nvPr/>
              </p:nvSpPr>
              <p:spPr bwMode="auto">
                <a:xfrm>
                  <a:off x="4444690" y="3954780"/>
                  <a:ext cx="977824" cy="381269"/>
                </a:xfrm>
                <a:prstGeom prst="rightArrowCallout">
                  <a:avLst>
                    <a:gd name="adj1" fmla="val 25000"/>
                    <a:gd name="adj2" fmla="val 25000"/>
                    <a:gd name="adj3" fmla="val 25001"/>
                    <a:gd name="adj4" fmla="val 78231"/>
                  </a:avLst>
                </a:prstGeom>
                <a:gradFill rotWithShape="1">
                  <a:gsLst>
                    <a:gs pos="0">
                      <a:srgbClr val="F3F3F3"/>
                    </a:gs>
                    <a:gs pos="100000">
                      <a:srgbClr val="E6E6E6"/>
                    </a:gs>
                  </a:gsLst>
                  <a:lin ang="5400000"/>
                </a:gradFill>
                <a:ln w="9525">
                  <a:solidFill>
                    <a:srgbClr val="BFBFBF"/>
                  </a:solidFill>
                  <a:miter lim="800000"/>
                  <a:headEnd/>
                  <a:tailEnd/>
                </a:ln>
                <a:effectLst>
                  <a:outerShdw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1200">
                    <a:solidFill>
                      <a:srgbClr val="FFFFFF"/>
                    </a:solidFill>
                    <a:latin typeface="Calibri" pitchFamily="-65" charset="0"/>
                    <a:ea typeface="ＭＳ Ｐゴシック" pitchFamily="-65" charset="-128"/>
                  </a:endParaRPr>
                </a:p>
              </p:txBody>
            </p:sp>
            <p:sp>
              <p:nvSpPr>
                <p:cNvPr id="38" name="Billedforklaring med højrepil 126"/>
                <p:cNvSpPr>
                  <a:spLocks noChangeArrowheads="1"/>
                </p:cNvSpPr>
                <p:nvPr/>
              </p:nvSpPr>
              <p:spPr bwMode="auto">
                <a:xfrm>
                  <a:off x="3644651" y="3954780"/>
                  <a:ext cx="977824" cy="381269"/>
                </a:xfrm>
                <a:prstGeom prst="rightArrowCallout">
                  <a:avLst>
                    <a:gd name="adj1" fmla="val 25000"/>
                    <a:gd name="adj2" fmla="val 25000"/>
                    <a:gd name="adj3" fmla="val 25001"/>
                    <a:gd name="adj4" fmla="val 78231"/>
                  </a:avLst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>
                  <a:outerShdw dist="38100" dir="2700000" algn="tl" rotWithShape="0">
                    <a:srgbClr val="808080">
                      <a:alpha val="39999"/>
                    </a:srgbClr>
                  </a:outerShdw>
                </a:effectLst>
              </p:spPr>
              <p:txBody>
                <a:bodyPr anchor="ctr"/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1200">
                    <a:solidFill>
                      <a:srgbClr val="FFFFFF"/>
                    </a:solidFill>
                    <a:latin typeface="Calibri" pitchFamily="-65" charset="0"/>
                    <a:ea typeface="ＭＳ Ｐゴシック" pitchFamily="-65" charset="-128"/>
                  </a:endParaRPr>
                </a:p>
              </p:txBody>
            </p:sp>
            <p:sp>
              <p:nvSpPr>
                <p:cNvPr id="39" name="Billedforklaring med højrepil 128"/>
                <p:cNvSpPr>
                  <a:spLocks noChangeArrowheads="1"/>
                </p:cNvSpPr>
                <p:nvPr/>
              </p:nvSpPr>
              <p:spPr bwMode="auto">
                <a:xfrm>
                  <a:off x="2831914" y="3954780"/>
                  <a:ext cx="977824" cy="381269"/>
                </a:xfrm>
                <a:prstGeom prst="rightArrowCallout">
                  <a:avLst>
                    <a:gd name="adj1" fmla="val 25000"/>
                    <a:gd name="adj2" fmla="val 25000"/>
                    <a:gd name="adj3" fmla="val 25001"/>
                    <a:gd name="adj4" fmla="val 78231"/>
                  </a:avLst>
                </a:prstGeom>
                <a:gradFill rotWithShape="1">
                  <a:gsLst>
                    <a:gs pos="0">
                      <a:srgbClr val="F3F3F3"/>
                    </a:gs>
                    <a:gs pos="100000">
                      <a:srgbClr val="E6E6E6"/>
                    </a:gs>
                  </a:gsLst>
                  <a:lin ang="5400000"/>
                </a:gradFill>
                <a:ln w="9525">
                  <a:solidFill>
                    <a:srgbClr val="BFBFBF"/>
                  </a:solidFill>
                  <a:miter lim="800000"/>
                  <a:headEnd/>
                  <a:tailEnd/>
                </a:ln>
                <a:effectLst>
                  <a:outerShdw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1200">
                    <a:solidFill>
                      <a:srgbClr val="FFFFFF"/>
                    </a:solidFill>
                    <a:latin typeface="Calibri" pitchFamily="-65" charset="0"/>
                    <a:ea typeface="ＭＳ Ｐゴシック" pitchFamily="-65" charset="-128"/>
                  </a:endParaRPr>
                </a:p>
              </p:txBody>
            </p:sp>
            <p:sp>
              <p:nvSpPr>
                <p:cNvPr id="40" name="Billedforklaring med højrepil 129"/>
                <p:cNvSpPr>
                  <a:spLocks noChangeArrowheads="1"/>
                </p:cNvSpPr>
                <p:nvPr/>
              </p:nvSpPr>
              <p:spPr bwMode="auto">
                <a:xfrm>
                  <a:off x="2031876" y="3954780"/>
                  <a:ext cx="977824" cy="381269"/>
                </a:xfrm>
                <a:prstGeom prst="rightArrowCallout">
                  <a:avLst>
                    <a:gd name="adj1" fmla="val 25000"/>
                    <a:gd name="adj2" fmla="val 25000"/>
                    <a:gd name="adj3" fmla="val 25001"/>
                    <a:gd name="adj4" fmla="val 78231"/>
                  </a:avLst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>
                  <a:outerShdw dist="38100" dir="2700000" algn="tl" rotWithShape="0">
                    <a:srgbClr val="808080">
                      <a:alpha val="39999"/>
                    </a:srgbClr>
                  </a:outerShdw>
                </a:effectLst>
              </p:spPr>
              <p:txBody>
                <a:bodyPr anchor="ctr"/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1200">
                    <a:solidFill>
                      <a:srgbClr val="FFFFFF"/>
                    </a:solidFill>
                    <a:latin typeface="Calibri" pitchFamily="-65" charset="0"/>
                    <a:ea typeface="ＭＳ Ｐゴシック" pitchFamily="-65" charset="-128"/>
                  </a:endParaRPr>
                </a:p>
              </p:txBody>
            </p:sp>
            <p:sp>
              <p:nvSpPr>
                <p:cNvPr id="41" name="Billedforklaring med højrepil 132"/>
                <p:cNvSpPr>
                  <a:spLocks noChangeArrowheads="1"/>
                </p:cNvSpPr>
                <p:nvPr/>
              </p:nvSpPr>
              <p:spPr bwMode="auto">
                <a:xfrm>
                  <a:off x="1231838" y="3954780"/>
                  <a:ext cx="977824" cy="381269"/>
                </a:xfrm>
                <a:prstGeom prst="rightArrowCallout">
                  <a:avLst>
                    <a:gd name="adj1" fmla="val 25000"/>
                    <a:gd name="adj2" fmla="val 25000"/>
                    <a:gd name="adj3" fmla="val 25001"/>
                    <a:gd name="adj4" fmla="val 78231"/>
                  </a:avLst>
                </a:prstGeom>
                <a:gradFill rotWithShape="1">
                  <a:gsLst>
                    <a:gs pos="0">
                      <a:srgbClr val="F3F3F3"/>
                    </a:gs>
                    <a:gs pos="100000">
                      <a:srgbClr val="E6E6E6"/>
                    </a:gs>
                  </a:gsLst>
                  <a:lin ang="5400000"/>
                </a:gradFill>
                <a:ln w="9525">
                  <a:solidFill>
                    <a:srgbClr val="BFBFBF"/>
                  </a:solidFill>
                  <a:miter lim="800000"/>
                  <a:headEnd/>
                  <a:tailEnd/>
                </a:ln>
                <a:effectLst>
                  <a:outerShdw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1200">
                    <a:solidFill>
                      <a:srgbClr val="FFFFFF"/>
                    </a:solidFill>
                    <a:latin typeface="Calibri" pitchFamily="-65" charset="0"/>
                    <a:ea typeface="ＭＳ Ｐゴシック" pitchFamily="-65" charset="-128"/>
                  </a:endParaRPr>
                </a:p>
              </p:txBody>
            </p:sp>
          </p:grpSp>
          <p:sp>
            <p:nvSpPr>
              <p:cNvPr id="54" name="Tekstboks 106"/>
              <p:cNvSpPr txBox="1">
                <a:spLocks noChangeArrowheads="1"/>
              </p:cNvSpPr>
              <p:nvPr/>
            </p:nvSpPr>
            <p:spPr bwMode="auto">
              <a:xfrm>
                <a:off x="6675538" y="2548167"/>
                <a:ext cx="48045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9pPr>
              </a:lstStyle>
              <a:p>
                <a:pPr eaLnBrk="1" hangingPunct="1"/>
                <a:r>
                  <a:rPr lang="da-DK" altLang="fr-FR" sz="12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Janv.</a:t>
                </a:r>
                <a:endParaRPr lang="da-DK" altLang="fr-FR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5" name="Tekstboks 111"/>
              <p:cNvSpPr txBox="1">
                <a:spLocks noChangeArrowheads="1"/>
              </p:cNvSpPr>
              <p:nvPr/>
            </p:nvSpPr>
            <p:spPr bwMode="auto">
              <a:xfrm>
                <a:off x="5900838" y="2548167"/>
                <a:ext cx="42191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9pPr>
              </a:lstStyle>
              <a:p>
                <a:pPr eaLnBrk="1" hangingPunct="1"/>
                <a:r>
                  <a:rPr lang="da-DK" altLang="fr-FR" sz="1200" dirty="0" smtClean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Déc</a:t>
                </a:r>
                <a:endParaRPr lang="da-DK" altLang="fr-FR" sz="1200" dirty="0">
                  <a:solidFill>
                    <a:srgbClr val="7F7F7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6" name="Tekstboks 113"/>
              <p:cNvSpPr txBox="1">
                <a:spLocks noChangeArrowheads="1"/>
              </p:cNvSpPr>
              <p:nvPr/>
            </p:nvSpPr>
            <p:spPr bwMode="auto">
              <a:xfrm>
                <a:off x="5080843" y="2548167"/>
                <a:ext cx="459869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9pPr>
              </a:lstStyle>
              <a:p>
                <a:pPr eaLnBrk="1" hangingPunct="1"/>
                <a:r>
                  <a:rPr lang="da-DK" altLang="fr-FR" sz="12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Nov.</a:t>
                </a:r>
                <a:endParaRPr lang="da-DK" altLang="fr-FR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7" name="Tekstboks 125"/>
              <p:cNvSpPr txBox="1">
                <a:spLocks noChangeArrowheads="1"/>
              </p:cNvSpPr>
              <p:nvPr/>
            </p:nvSpPr>
            <p:spPr bwMode="auto">
              <a:xfrm>
                <a:off x="4300638" y="2548167"/>
                <a:ext cx="44275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9pPr>
              </a:lstStyle>
              <a:p>
                <a:pPr eaLnBrk="1" hangingPunct="1"/>
                <a:r>
                  <a:rPr lang="da-DK" altLang="fr-FR" sz="1200" dirty="0" smtClean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Oct.</a:t>
                </a:r>
                <a:endParaRPr lang="da-DK" altLang="fr-FR" sz="1200" dirty="0">
                  <a:solidFill>
                    <a:srgbClr val="7F7F7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8" name="Tekstboks 127"/>
              <p:cNvSpPr txBox="1">
                <a:spLocks noChangeArrowheads="1"/>
              </p:cNvSpPr>
              <p:nvPr/>
            </p:nvSpPr>
            <p:spPr bwMode="auto">
              <a:xfrm>
                <a:off x="3449738" y="2548167"/>
                <a:ext cx="50135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9pPr>
              </a:lstStyle>
              <a:p>
                <a:pPr eaLnBrk="1" hangingPunct="1"/>
                <a:r>
                  <a:rPr lang="da-DK" altLang="fr-FR" sz="12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Sept.</a:t>
                </a:r>
                <a:endParaRPr lang="da-DK" altLang="fr-FR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9" name="Tekstboks 130"/>
              <p:cNvSpPr txBox="1">
                <a:spLocks noChangeArrowheads="1"/>
              </p:cNvSpPr>
              <p:nvPr/>
            </p:nvSpPr>
            <p:spPr bwMode="auto">
              <a:xfrm>
                <a:off x="2687738" y="2548167"/>
                <a:ext cx="48763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9pPr>
              </a:lstStyle>
              <a:p>
                <a:pPr eaLnBrk="1" hangingPunct="1"/>
                <a:r>
                  <a:rPr lang="da-DK" altLang="fr-FR" sz="1200" dirty="0" smtClean="0">
                    <a:solidFill>
                      <a:schemeClr val="accent1"/>
                    </a:solidFill>
                    <a:latin typeface="Calibri" panose="020F0502020204030204" pitchFamily="34" charset="0"/>
                  </a:rPr>
                  <a:t>Août</a:t>
                </a:r>
                <a:endParaRPr lang="da-DK" altLang="fr-FR" sz="1200" dirty="0">
                  <a:solidFill>
                    <a:schemeClr val="accent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60" name="Tekstboks 131"/>
              <p:cNvSpPr txBox="1">
                <a:spLocks noChangeArrowheads="1"/>
              </p:cNvSpPr>
              <p:nvPr/>
            </p:nvSpPr>
            <p:spPr bwMode="auto">
              <a:xfrm>
                <a:off x="1862238" y="2548167"/>
                <a:ext cx="54771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9pPr>
              </a:lstStyle>
              <a:p>
                <a:pPr eaLnBrk="1" hangingPunct="1"/>
                <a:r>
                  <a:rPr lang="da-DK" altLang="fr-FR" sz="12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Juillet</a:t>
                </a:r>
                <a:endParaRPr lang="da-DK" altLang="fr-FR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61" name="Tekstboks 133"/>
              <p:cNvSpPr txBox="1">
                <a:spLocks noChangeArrowheads="1"/>
              </p:cNvSpPr>
              <p:nvPr/>
            </p:nvSpPr>
            <p:spPr bwMode="auto">
              <a:xfrm>
                <a:off x="1087538" y="2548167"/>
                <a:ext cx="42992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9pPr>
              </a:lstStyle>
              <a:p>
                <a:pPr eaLnBrk="1" hangingPunct="1"/>
                <a:r>
                  <a:rPr lang="da-DK" altLang="fr-FR" sz="1200" dirty="0" smtClean="0">
                    <a:solidFill>
                      <a:schemeClr val="accent1"/>
                    </a:solidFill>
                    <a:latin typeface="Calibri" panose="020F0502020204030204" pitchFamily="34" charset="0"/>
                  </a:rPr>
                  <a:t>Juin</a:t>
                </a:r>
                <a:endParaRPr lang="da-DK" altLang="fr-FR" sz="1200" dirty="0">
                  <a:solidFill>
                    <a:schemeClr val="accent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65" name="Rektangel 143"/>
              <p:cNvSpPr>
                <a:spLocks noChangeArrowheads="1"/>
              </p:cNvSpPr>
              <p:nvPr/>
            </p:nvSpPr>
            <p:spPr bwMode="auto">
              <a:xfrm>
                <a:off x="1487178" y="1738104"/>
                <a:ext cx="2434927" cy="196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fr-FR" altLang="fr-FR" sz="1000" b="1" noProof="1" smtClean="0">
                    <a:solidFill>
                      <a:srgbClr val="080808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28/06/2016 </a:t>
                </a:r>
                <a:r>
                  <a:rPr lang="fr-FR" altLang="fr-FR" sz="1000" b="1" u="sng" noProof="1" smtClean="0">
                    <a:solidFill>
                      <a:srgbClr val="080808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v3.1.12</a:t>
                </a:r>
                <a:r>
                  <a:rPr lang="fr-FR" altLang="fr-FR" sz="1000" b="1" noProof="1" smtClean="0">
                    <a:solidFill>
                      <a:srgbClr val="080808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 : version mineur</a:t>
                </a:r>
                <a:endParaRPr lang="fr-FR" altLang="fr-FR" sz="1000" b="1" noProof="1">
                  <a:solidFill>
                    <a:srgbClr val="080808"/>
                  </a:solidFill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Rektangel 159"/>
              <p:cNvSpPr>
                <a:spLocks noChangeArrowheads="1"/>
              </p:cNvSpPr>
              <p:nvPr/>
            </p:nvSpPr>
            <p:spPr bwMode="auto">
              <a:xfrm>
                <a:off x="1515074" y="1907971"/>
                <a:ext cx="268335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fr-FR" altLang="fr-FR" sz="1000" noProof="1" smtClean="0">
                    <a:solidFill>
                      <a:srgbClr val="080808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Corrections et évolutions mineurs</a:t>
                </a:r>
                <a:endParaRPr lang="fr-FR" altLang="fr-FR" sz="1000" noProof="1">
                  <a:solidFill>
                    <a:srgbClr val="080808"/>
                  </a:solidFill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Line 33"/>
              <p:cNvSpPr>
                <a:spLocks noChangeShapeType="1"/>
              </p:cNvSpPr>
              <p:nvPr/>
            </p:nvSpPr>
            <p:spPr bwMode="auto">
              <a:xfrm flipV="1">
                <a:off x="1515074" y="2016968"/>
                <a:ext cx="0" cy="358775"/>
              </a:xfrm>
              <a:prstGeom prst="line">
                <a:avLst/>
              </a:prstGeom>
              <a:noFill/>
              <a:ln w="12700">
                <a:solidFill>
                  <a:srgbClr val="D7D8D9">
                    <a:lumMod val="25000"/>
                  </a:srgbClr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sz="1200" kern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</p:grpSp>
        <p:sp>
          <p:nvSpPr>
            <p:cNvPr id="69" name="Rektangel 143"/>
            <p:cNvSpPr>
              <a:spLocks noChangeArrowheads="1"/>
            </p:cNvSpPr>
            <p:nvPr/>
          </p:nvSpPr>
          <p:spPr bwMode="auto">
            <a:xfrm>
              <a:off x="2379842" y="3638024"/>
              <a:ext cx="298590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fr-FR" altLang="fr-FR" sz="1000" b="1" noProof="1" smtClean="0">
                  <a:solidFill>
                    <a:srgbClr val="080808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01/08/2016 </a:t>
              </a:r>
              <a:r>
                <a:rPr lang="fr-FR" altLang="fr-FR" sz="1000" b="1" u="sng" noProof="1" smtClean="0">
                  <a:solidFill>
                    <a:srgbClr val="080808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v3.2.0 </a:t>
              </a:r>
              <a:r>
                <a:rPr lang="fr-FR" altLang="fr-FR" sz="1000" b="1" noProof="1" smtClean="0">
                  <a:solidFill>
                    <a:srgbClr val="080808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: revue du packaging</a:t>
              </a:r>
              <a:endParaRPr lang="fr-FR" altLang="fr-FR" sz="1000" b="1" noProof="1">
                <a:solidFill>
                  <a:srgbClr val="080808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ktangel 159"/>
            <p:cNvSpPr>
              <a:spLocks noChangeArrowheads="1"/>
            </p:cNvSpPr>
            <p:nvPr/>
          </p:nvSpPr>
          <p:spPr bwMode="auto">
            <a:xfrm>
              <a:off x="2414050" y="3843342"/>
              <a:ext cx="329055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fr-FR" altLang="fr-FR" sz="1000" noProof="1" smtClean="0">
                  <a:solidFill>
                    <a:srgbClr val="080808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Intégration d’une béta OF v4.0.0 dans la version v3.2.0 </a:t>
              </a:r>
              <a:endParaRPr lang="fr-FR" altLang="fr-FR" sz="1000" noProof="1">
                <a:solidFill>
                  <a:srgbClr val="080808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Line 33"/>
            <p:cNvSpPr>
              <a:spLocks noChangeShapeType="1"/>
            </p:cNvSpPr>
            <p:nvPr/>
          </p:nvSpPr>
          <p:spPr bwMode="auto">
            <a:xfrm flipV="1">
              <a:off x="2414050" y="3345166"/>
              <a:ext cx="0" cy="433651"/>
            </a:xfrm>
            <a:prstGeom prst="line">
              <a:avLst/>
            </a:prstGeom>
            <a:noFill/>
            <a:ln w="12700">
              <a:solidFill>
                <a:srgbClr val="D7D8D9">
                  <a:lumMod val="25000"/>
                </a:srgbClr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sz="1200" kern="0">
                <a:solidFill>
                  <a:sysClr val="windowText" lastClr="000000"/>
                </a:solidFill>
                <a:ea typeface="+mn-ea"/>
              </a:endParaRPr>
            </a:p>
          </p:txBody>
        </p:sp>
        <p:sp>
          <p:nvSpPr>
            <p:cNvPr id="72" name="Rektangel 143"/>
            <p:cNvSpPr>
              <a:spLocks noChangeArrowheads="1"/>
            </p:cNvSpPr>
            <p:nvPr/>
          </p:nvSpPr>
          <p:spPr bwMode="auto">
            <a:xfrm>
              <a:off x="3720962" y="1778744"/>
              <a:ext cx="298590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fr-FR" altLang="fr-FR" sz="1000" b="1" noProof="1" smtClean="0">
                  <a:solidFill>
                    <a:srgbClr val="080808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09/09/2016 </a:t>
              </a:r>
              <a:r>
                <a:rPr lang="fr-FR" altLang="fr-FR" sz="1000" b="1" u="sng" noProof="1" smtClean="0">
                  <a:solidFill>
                    <a:srgbClr val="080808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v4.0.0</a:t>
              </a:r>
              <a:r>
                <a:rPr lang="fr-FR" altLang="fr-FR" sz="1000" b="1" noProof="1" smtClean="0">
                  <a:solidFill>
                    <a:srgbClr val="080808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 : revue du packaging</a:t>
              </a:r>
              <a:endParaRPr lang="fr-FR" altLang="fr-FR" sz="1000" b="1" noProof="1">
                <a:solidFill>
                  <a:srgbClr val="080808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ktangel 159"/>
            <p:cNvSpPr>
              <a:spLocks noChangeArrowheads="1"/>
            </p:cNvSpPr>
            <p:nvPr/>
          </p:nvSpPr>
          <p:spPr bwMode="auto">
            <a:xfrm>
              <a:off x="3755170" y="1984062"/>
              <a:ext cx="329055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fr-FR" altLang="fr-FR" sz="1000" noProof="1" smtClean="0">
                  <a:solidFill>
                    <a:srgbClr val="080808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Premiere release de la v4.0.0 en stand alone</a:t>
              </a:r>
              <a:endParaRPr lang="fr-FR" altLang="fr-FR" sz="1000" noProof="1">
                <a:solidFill>
                  <a:srgbClr val="080808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Line 33"/>
            <p:cNvSpPr>
              <a:spLocks noChangeShapeType="1"/>
            </p:cNvSpPr>
            <p:nvPr/>
          </p:nvSpPr>
          <p:spPr bwMode="auto">
            <a:xfrm flipV="1">
              <a:off x="3755170" y="2115806"/>
              <a:ext cx="0" cy="433651"/>
            </a:xfrm>
            <a:prstGeom prst="line">
              <a:avLst/>
            </a:prstGeom>
            <a:noFill/>
            <a:ln w="12700">
              <a:solidFill>
                <a:srgbClr val="D7D8D9">
                  <a:lumMod val="25000"/>
                </a:srgbClr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sz="1200" kern="0">
                <a:solidFill>
                  <a:sysClr val="windowText" lastClr="000000"/>
                </a:solidFill>
                <a:ea typeface="+mn-ea"/>
              </a:endParaRPr>
            </a:p>
          </p:txBody>
        </p:sp>
        <p:sp>
          <p:nvSpPr>
            <p:cNvPr id="75" name="Rektangel 143"/>
            <p:cNvSpPr>
              <a:spLocks noChangeArrowheads="1"/>
            </p:cNvSpPr>
            <p:nvPr/>
          </p:nvSpPr>
          <p:spPr bwMode="auto">
            <a:xfrm>
              <a:off x="6301602" y="3617704"/>
              <a:ext cx="298590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fr-FR" altLang="fr-FR" sz="1000" b="1" noProof="1" smtClean="0">
                  <a:solidFill>
                    <a:srgbClr val="080808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Fin d’année 2016 </a:t>
              </a:r>
              <a:r>
                <a:rPr lang="fr-FR" altLang="fr-FR" sz="1000" b="1" u="sng" noProof="1" smtClean="0">
                  <a:solidFill>
                    <a:srgbClr val="080808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v4.1.0 </a:t>
              </a:r>
              <a:r>
                <a:rPr lang="fr-FR" altLang="fr-FR" sz="1000" b="1" noProof="1" smtClean="0">
                  <a:solidFill>
                    <a:srgbClr val="080808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: Ajout de fonctionnalités</a:t>
              </a:r>
              <a:endParaRPr lang="fr-FR" altLang="fr-FR" sz="1000" b="1" noProof="1">
                <a:solidFill>
                  <a:srgbClr val="080808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ktangel 159"/>
            <p:cNvSpPr>
              <a:spLocks noChangeArrowheads="1"/>
            </p:cNvSpPr>
            <p:nvPr/>
          </p:nvSpPr>
          <p:spPr bwMode="auto">
            <a:xfrm>
              <a:off x="6335810" y="3823022"/>
              <a:ext cx="329055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fr-FR" altLang="fr-FR" sz="1000" noProof="1" smtClean="0">
                  <a:solidFill>
                    <a:srgbClr val="080808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Ajout de nouvelles fonctionnalités améliorant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fr-FR" altLang="fr-FR" sz="1000" noProof="1" smtClean="0">
                  <a:solidFill>
                    <a:srgbClr val="080808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l’experience</a:t>
              </a:r>
              <a:endParaRPr lang="fr-FR" altLang="fr-FR" sz="1000" noProof="1">
                <a:solidFill>
                  <a:srgbClr val="080808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Line 33"/>
            <p:cNvSpPr>
              <a:spLocks noChangeShapeType="1"/>
            </p:cNvSpPr>
            <p:nvPr/>
          </p:nvSpPr>
          <p:spPr bwMode="auto">
            <a:xfrm flipV="1">
              <a:off x="6366290" y="3324846"/>
              <a:ext cx="0" cy="433651"/>
            </a:xfrm>
            <a:prstGeom prst="line">
              <a:avLst/>
            </a:prstGeom>
            <a:noFill/>
            <a:ln w="12700">
              <a:solidFill>
                <a:srgbClr val="D7D8D9">
                  <a:lumMod val="25000"/>
                </a:srgbClr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sz="1200" kern="0">
                <a:solidFill>
                  <a:sysClr val="windowText" lastClr="000000"/>
                </a:solidFill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DATA\Sans titre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3379" y="2198704"/>
            <a:ext cx="2170621" cy="217531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>
                <a:cs typeface="Arial" pitchFamily="34" charset="0"/>
              </a:rPr>
              <a:t>Qu’est ce que le module de supervision ?</a:t>
            </a:r>
            <a:endParaRPr lang="fr-FR" dirty="0"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>
          <a:xfrm>
            <a:off x="449263" y="1080533"/>
            <a:ext cx="7442407" cy="4889742"/>
          </a:xfrm>
        </p:spPr>
        <p:txBody>
          <a:bodyPr>
            <a:normAutofit fontScale="77500" lnSpcReduction="20000"/>
          </a:bodyPr>
          <a:lstStyle/>
          <a:p>
            <a:pPr marL="177800" indent="-177800" algn="just">
              <a:buFont typeface="Arial" pitchFamily="34" charset="0"/>
              <a:buChar char="•"/>
            </a:pPr>
            <a:r>
              <a:rPr lang="fr-FR" dirty="0" smtClean="0"/>
              <a:t>Quelle </a:t>
            </a:r>
            <a:r>
              <a:rPr lang="fr-FR" b="1" dirty="0" smtClean="0"/>
              <a:t>quantité de données</a:t>
            </a:r>
            <a:r>
              <a:rPr lang="fr-FR" dirty="0" smtClean="0"/>
              <a:t> </a:t>
            </a:r>
            <a:r>
              <a:rPr lang="fr-FR" dirty="0" smtClean="0"/>
              <a:t>traverse </a:t>
            </a:r>
            <a:r>
              <a:rPr lang="fr-FR" dirty="0" smtClean="0"/>
              <a:t>mon SI ?</a:t>
            </a:r>
          </a:p>
          <a:p>
            <a:pPr marL="441325" lvl="1" indent="-177800" algn="just">
              <a:buFont typeface="Symbol"/>
              <a:buChar char="Þ"/>
            </a:pPr>
            <a:r>
              <a:rPr lang="fr-FR" sz="2100" dirty="0" smtClean="0"/>
              <a:t> Une </a:t>
            </a:r>
            <a:r>
              <a:rPr lang="fr-FR" sz="2100" u="sng" dirty="0" smtClean="0"/>
              <a:t>vision globale</a:t>
            </a:r>
            <a:r>
              <a:rPr lang="fr-FR" sz="2100" dirty="0" smtClean="0"/>
              <a:t> </a:t>
            </a:r>
            <a:r>
              <a:rPr lang="fr-FR" sz="2100" dirty="0" err="1" smtClean="0"/>
              <a:t>contextualisée</a:t>
            </a:r>
            <a:r>
              <a:rPr lang="fr-FR" sz="2100" dirty="0" smtClean="0"/>
              <a:t> </a:t>
            </a:r>
            <a:r>
              <a:rPr lang="fr-FR" sz="2100" dirty="0" smtClean="0"/>
              <a:t>aux </a:t>
            </a:r>
            <a:r>
              <a:rPr lang="fr-FR" sz="2100" dirty="0" smtClean="0"/>
              <a:t>domaines </a:t>
            </a:r>
            <a:r>
              <a:rPr lang="fr-FR" sz="2100" dirty="0" smtClean="0"/>
              <a:t>fonctionnels appliqués</a:t>
            </a:r>
          </a:p>
          <a:p>
            <a:pPr marL="177800" indent="-177800" algn="just">
              <a:buFont typeface="Symbol"/>
              <a:buChar char="Þ"/>
            </a:pPr>
            <a:endParaRPr lang="fr-FR" dirty="0" smtClean="0"/>
          </a:p>
          <a:p>
            <a:pPr marL="177800" indent="-177800" algn="just">
              <a:buFont typeface="Arial" pitchFamily="34" charset="0"/>
              <a:buChar char="•"/>
            </a:pPr>
            <a:r>
              <a:rPr lang="fr-FR" b="1" dirty="0" smtClean="0"/>
              <a:t>Quelles applications</a:t>
            </a:r>
            <a:r>
              <a:rPr lang="fr-FR" dirty="0" smtClean="0"/>
              <a:t> </a:t>
            </a:r>
            <a:r>
              <a:rPr lang="fr-FR" dirty="0" smtClean="0"/>
              <a:t>sollicitent </a:t>
            </a:r>
            <a:r>
              <a:rPr lang="fr-FR" dirty="0" smtClean="0"/>
              <a:t>le plus ma plateforme d’échange ?</a:t>
            </a:r>
          </a:p>
          <a:p>
            <a:pPr marL="441325" lvl="1" indent="-177800" algn="just">
              <a:buFont typeface="Symbol"/>
              <a:buChar char="Þ"/>
            </a:pPr>
            <a:r>
              <a:rPr lang="fr-FR" dirty="0" smtClean="0"/>
              <a:t> Un monitoring des échanges </a:t>
            </a:r>
            <a:r>
              <a:rPr lang="fr-FR" u="sng" dirty="0" smtClean="0"/>
              <a:t>par </a:t>
            </a:r>
            <a:r>
              <a:rPr lang="fr-FR" u="sng" dirty="0" smtClean="0"/>
              <a:t>applications</a:t>
            </a:r>
            <a:r>
              <a:rPr lang="fr-FR" dirty="0" smtClean="0"/>
              <a:t> clientes </a:t>
            </a:r>
            <a:r>
              <a:rPr lang="fr-FR" dirty="0" smtClean="0"/>
              <a:t>et </a:t>
            </a:r>
            <a:r>
              <a:rPr lang="fr-FR" dirty="0" smtClean="0"/>
              <a:t>fournisseurs</a:t>
            </a:r>
            <a:endParaRPr lang="fr-FR" dirty="0" smtClean="0"/>
          </a:p>
          <a:p>
            <a:pPr marL="177800" indent="-177800" algn="just">
              <a:buFont typeface="Symbol"/>
              <a:buChar char="Þ"/>
            </a:pPr>
            <a:endParaRPr lang="fr-FR" dirty="0" smtClean="0"/>
          </a:p>
          <a:p>
            <a:pPr marL="177800" indent="-177800" algn="just">
              <a:buFont typeface="Arial" pitchFamily="34" charset="0"/>
              <a:buChar char="•"/>
            </a:pPr>
            <a:r>
              <a:rPr lang="fr-FR" b="1" dirty="0" smtClean="0"/>
              <a:t>Par </a:t>
            </a:r>
            <a:r>
              <a:rPr lang="fr-FR" b="1" dirty="0" smtClean="0"/>
              <a:t>quelles </a:t>
            </a:r>
            <a:r>
              <a:rPr lang="fr-FR" b="1" dirty="0" smtClean="0"/>
              <a:t>étapes</a:t>
            </a:r>
            <a:r>
              <a:rPr lang="fr-FR" dirty="0" smtClean="0"/>
              <a:t> passe l’information </a:t>
            </a:r>
            <a:r>
              <a:rPr lang="fr-FR" dirty="0" smtClean="0"/>
              <a:t>métier </a:t>
            </a:r>
            <a:r>
              <a:rPr lang="fr-FR" dirty="0" smtClean="0"/>
              <a:t>?</a:t>
            </a:r>
          </a:p>
          <a:p>
            <a:pPr marL="441325" lvl="1" indent="-177800" algn="just">
              <a:buFont typeface="Symbol"/>
              <a:buChar char="Þ"/>
            </a:pPr>
            <a:r>
              <a:rPr lang="fr-FR" dirty="0" smtClean="0"/>
              <a:t> Un </a:t>
            </a:r>
            <a:r>
              <a:rPr lang="fr-FR" u="sng" dirty="0" smtClean="0"/>
              <a:t>suivi détaillé</a:t>
            </a:r>
            <a:r>
              <a:rPr lang="fr-FR" b="1" dirty="0" smtClean="0"/>
              <a:t> </a:t>
            </a:r>
            <a:r>
              <a:rPr lang="fr-FR" dirty="0" smtClean="0"/>
              <a:t>d’une instance d’échange cross technologique</a:t>
            </a:r>
          </a:p>
          <a:p>
            <a:pPr marL="177800" indent="-177800" algn="just">
              <a:buFont typeface="Symbol"/>
              <a:buChar char="Þ"/>
            </a:pPr>
            <a:endParaRPr lang="fr-FR" dirty="0" smtClean="0"/>
          </a:p>
          <a:p>
            <a:pPr marL="177800" indent="-177800" algn="just">
              <a:buFont typeface="Arial" pitchFamily="34" charset="0"/>
              <a:buChar char="•"/>
            </a:pPr>
            <a:r>
              <a:rPr lang="fr-FR" dirty="0" smtClean="0"/>
              <a:t>Comment </a:t>
            </a:r>
            <a:r>
              <a:rPr lang="fr-FR" b="1" dirty="0" smtClean="0"/>
              <a:t>être alerté</a:t>
            </a:r>
            <a:r>
              <a:rPr lang="fr-FR" dirty="0" smtClean="0"/>
              <a:t> au plus tôt d’un problème bloquant ?</a:t>
            </a:r>
          </a:p>
          <a:p>
            <a:pPr marL="441325" lvl="1" indent="-177800" algn="just">
              <a:buFont typeface="Symbol"/>
              <a:buChar char="Þ"/>
            </a:pPr>
            <a:r>
              <a:rPr lang="fr-FR" dirty="0" smtClean="0"/>
              <a:t> </a:t>
            </a:r>
            <a:r>
              <a:rPr lang="fr-FR" u="sng" dirty="0" smtClean="0"/>
              <a:t>Des notifications</a:t>
            </a:r>
            <a:r>
              <a:rPr lang="fr-FR" dirty="0" smtClean="0"/>
              <a:t> sur de multiples canaux d’événements</a:t>
            </a:r>
          </a:p>
          <a:p>
            <a:pPr marL="177800" indent="-177800" algn="just">
              <a:buFont typeface="Symbol"/>
              <a:buChar char="Þ"/>
            </a:pPr>
            <a:endParaRPr lang="fr-FR" dirty="0" smtClean="0"/>
          </a:p>
          <a:p>
            <a:pPr marL="177800" indent="-177800" algn="just">
              <a:buFont typeface="Arial" pitchFamily="34" charset="0"/>
              <a:buChar char="•"/>
            </a:pPr>
            <a:r>
              <a:rPr lang="fr-FR" dirty="0" smtClean="0"/>
              <a:t>Comment puis-je </a:t>
            </a:r>
            <a:r>
              <a:rPr lang="fr-FR" b="1" dirty="0" smtClean="0"/>
              <a:t>retrouver la cinématique</a:t>
            </a:r>
            <a:r>
              <a:rPr lang="fr-FR" dirty="0" smtClean="0"/>
              <a:t> de mon </a:t>
            </a:r>
            <a:r>
              <a:rPr lang="fr-FR" dirty="0" err="1" smtClean="0"/>
              <a:t>process</a:t>
            </a:r>
            <a:r>
              <a:rPr lang="fr-FR" dirty="0" smtClean="0"/>
              <a:t> batch jusqu’au appels web services ?</a:t>
            </a:r>
          </a:p>
          <a:p>
            <a:pPr marL="441325" lvl="1" indent="-177800" algn="just">
              <a:buFont typeface="Symbol"/>
              <a:buChar char="Þ"/>
            </a:pPr>
            <a:r>
              <a:rPr lang="fr-FR" dirty="0" smtClean="0"/>
              <a:t> Protocole de monitoring compatible de manière </a:t>
            </a:r>
            <a:r>
              <a:rPr lang="fr-FR" u="sng" dirty="0" smtClean="0"/>
              <a:t>cross technologique</a:t>
            </a:r>
          </a:p>
          <a:p>
            <a:pPr marL="177800" indent="-177800" algn="just">
              <a:buFont typeface="Symbol"/>
              <a:buChar char="Þ"/>
            </a:pPr>
            <a:endParaRPr lang="fr-FR" dirty="0" smtClean="0"/>
          </a:p>
          <a:p>
            <a:pPr marL="177800" indent="-177800" algn="just">
              <a:buFont typeface="Arial" pitchFamily="34" charset="0"/>
              <a:buChar char="•"/>
            </a:pPr>
            <a:r>
              <a:rPr lang="fr-FR" dirty="0" smtClean="0"/>
              <a:t>Comment </a:t>
            </a:r>
            <a:r>
              <a:rPr lang="fr-FR" b="1" dirty="0" smtClean="0"/>
              <a:t>anticiper</a:t>
            </a:r>
            <a:r>
              <a:rPr lang="fr-FR" dirty="0" smtClean="0"/>
              <a:t> au mieux </a:t>
            </a:r>
            <a:r>
              <a:rPr lang="fr-FR" dirty="0" smtClean="0"/>
              <a:t>sur les problématiques </a:t>
            </a:r>
            <a:r>
              <a:rPr lang="fr-FR" dirty="0" smtClean="0"/>
              <a:t>d’échange </a:t>
            </a:r>
            <a:r>
              <a:rPr lang="fr-FR" dirty="0" smtClean="0"/>
              <a:t>?</a:t>
            </a:r>
          </a:p>
          <a:p>
            <a:pPr marL="441325" lvl="1" indent="-177800" algn="just">
              <a:buFont typeface="Symbol"/>
              <a:buChar char="Þ"/>
            </a:pPr>
            <a:r>
              <a:rPr lang="fr-FR" dirty="0" smtClean="0"/>
              <a:t> Solution bénéficiant de </a:t>
            </a:r>
            <a:r>
              <a:rPr lang="fr-FR" u="sng" dirty="0" smtClean="0"/>
              <a:t>plus d’une dizaine </a:t>
            </a:r>
            <a:r>
              <a:rPr lang="fr-FR" u="sng" dirty="0" smtClean="0"/>
              <a:t>d’années</a:t>
            </a:r>
            <a:r>
              <a:rPr lang="fr-FR" dirty="0" smtClean="0"/>
              <a:t> </a:t>
            </a:r>
            <a:r>
              <a:rPr lang="fr-FR" dirty="0" smtClean="0"/>
              <a:t>de </a:t>
            </a:r>
            <a:r>
              <a:rPr lang="fr-FR" dirty="0" err="1" smtClean="0"/>
              <a:t>contextualisation</a:t>
            </a:r>
            <a:r>
              <a:rPr lang="fr-FR" dirty="0" smtClean="0"/>
              <a:t> et d’évolution au sein de </a:t>
            </a:r>
            <a:r>
              <a:rPr lang="fr-FR" dirty="0" smtClean="0"/>
              <a:t>divers </a:t>
            </a:r>
            <a:r>
              <a:rPr lang="fr-FR" dirty="0" smtClean="0"/>
              <a:t>clients</a:t>
            </a:r>
          </a:p>
          <a:p>
            <a:pPr marL="177800" indent="-177800" algn="just">
              <a:buFont typeface="Symbol"/>
              <a:buChar char="Þ"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4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40</a:t>
            </a:fld>
            <a:endParaRPr lang="en-GB" dirty="0"/>
          </a:p>
        </p:txBody>
      </p: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1677136" y="1688388"/>
            <a:ext cx="7199312" cy="501650"/>
            <a:chOff x="263" y="1890"/>
            <a:chExt cx="5255" cy="316"/>
          </a:xfrm>
        </p:grpSpPr>
        <p:sp>
          <p:nvSpPr>
            <p:cNvPr id="6" name="Rectangle 34"/>
            <p:cNvSpPr>
              <a:spLocks noChangeArrowheads="1"/>
            </p:cNvSpPr>
            <p:nvPr/>
          </p:nvSpPr>
          <p:spPr bwMode="gray">
            <a:xfrm>
              <a:off x="1020" y="1933"/>
              <a:ext cx="4498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0" bIns="46800"/>
            <a:lstStyle/>
            <a:p>
              <a:pPr>
                <a:defRPr/>
              </a:pPr>
              <a:r>
                <a:rPr lang="fr-FR" dirty="0" smtClean="0">
                  <a:latin typeface="Arial" pitchFamily="34" charset="0"/>
                  <a:cs typeface="Arial" pitchFamily="34" charset="0"/>
                </a:rPr>
                <a:t>Qu’est ce que le module de supervision</a:t>
              </a:r>
              <a:endParaRPr lang="fr-F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35"/>
            <p:cNvSpPr>
              <a:spLocks noChangeArrowheads="1"/>
            </p:cNvSpPr>
            <p:nvPr/>
          </p:nvSpPr>
          <p:spPr bwMode="gray">
            <a:xfrm>
              <a:off x="263" y="1935"/>
              <a:ext cx="576" cy="22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8" name="Oval 37"/>
            <p:cNvSpPr>
              <a:spLocks noChangeArrowheads="1"/>
            </p:cNvSpPr>
            <p:nvPr/>
          </p:nvSpPr>
          <p:spPr bwMode="gray">
            <a:xfrm>
              <a:off x="702" y="1890"/>
              <a:ext cx="318" cy="31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GB" b="1">
                <a:latin typeface="+mj-lt"/>
              </a:endParaRPr>
            </a:p>
          </p:txBody>
        </p:sp>
        <p:sp>
          <p:nvSpPr>
            <p:cNvPr id="9" name="Oval 38"/>
            <p:cNvSpPr>
              <a:spLocks noChangeArrowheads="1"/>
            </p:cNvSpPr>
            <p:nvPr/>
          </p:nvSpPr>
          <p:spPr bwMode="gray">
            <a:xfrm>
              <a:off x="749" y="1935"/>
              <a:ext cx="226" cy="227"/>
            </a:xfrm>
            <a:prstGeom prst="ellipse">
              <a:avLst/>
            </a:prstGeom>
            <a:solidFill>
              <a:schemeClr val="tx2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de-DE" b="1" dirty="0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1677136" y="2188451"/>
            <a:ext cx="7199312" cy="501650"/>
            <a:chOff x="263" y="1890"/>
            <a:chExt cx="5255" cy="316"/>
          </a:xfrm>
        </p:grpSpPr>
        <p:sp>
          <p:nvSpPr>
            <p:cNvPr id="11" name="Rectangle 34"/>
            <p:cNvSpPr>
              <a:spLocks noChangeArrowheads="1"/>
            </p:cNvSpPr>
            <p:nvPr/>
          </p:nvSpPr>
          <p:spPr bwMode="gray">
            <a:xfrm>
              <a:off x="1020" y="1933"/>
              <a:ext cx="4498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0" bIns="46800"/>
            <a:lstStyle/>
            <a:p>
              <a:pPr>
                <a:defRPr/>
              </a:pPr>
              <a:r>
                <a:rPr lang="fr-FR" dirty="0" smtClean="0">
                  <a:latin typeface="Arial" pitchFamily="34" charset="0"/>
                  <a:cs typeface="Arial" pitchFamily="34" charset="0"/>
                </a:rPr>
                <a:t>Principes </a:t>
              </a:r>
              <a:r>
                <a:rPr lang="fr-FR" dirty="0" smtClean="0">
                  <a:latin typeface="Arial" pitchFamily="34" charset="0"/>
                  <a:cs typeface="Arial" pitchFamily="34" charset="0"/>
                </a:rPr>
                <a:t>de </a:t>
              </a:r>
              <a:r>
                <a:rPr lang="fr-FR" dirty="0" smtClean="0">
                  <a:latin typeface="Arial" pitchFamily="34" charset="0"/>
                  <a:cs typeface="Arial" pitchFamily="34" charset="0"/>
                </a:rPr>
                <a:t>la solution</a:t>
              </a:r>
              <a:endParaRPr lang="fr-F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35"/>
            <p:cNvSpPr>
              <a:spLocks noChangeArrowheads="1"/>
            </p:cNvSpPr>
            <p:nvPr/>
          </p:nvSpPr>
          <p:spPr bwMode="gray">
            <a:xfrm>
              <a:off x="263" y="1935"/>
              <a:ext cx="576" cy="22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13" name="Oval 37"/>
            <p:cNvSpPr>
              <a:spLocks noChangeArrowheads="1"/>
            </p:cNvSpPr>
            <p:nvPr/>
          </p:nvSpPr>
          <p:spPr bwMode="gray">
            <a:xfrm>
              <a:off x="702" y="1890"/>
              <a:ext cx="318" cy="31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GB" b="1">
                <a:latin typeface="+mj-lt"/>
              </a:endParaRPr>
            </a:p>
          </p:txBody>
        </p:sp>
        <p:sp>
          <p:nvSpPr>
            <p:cNvPr id="14" name="Oval 38"/>
            <p:cNvSpPr>
              <a:spLocks noChangeArrowheads="1"/>
            </p:cNvSpPr>
            <p:nvPr/>
          </p:nvSpPr>
          <p:spPr bwMode="gray">
            <a:xfrm>
              <a:off x="749" y="1935"/>
              <a:ext cx="226" cy="227"/>
            </a:xfrm>
            <a:prstGeom prst="ellipse">
              <a:avLst/>
            </a:prstGeom>
            <a:solidFill>
              <a:schemeClr val="tx2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de-DE" b="1" dirty="0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</p:grpSp>
      <p:grpSp>
        <p:nvGrpSpPr>
          <p:cNvPr id="10" name="Group 68"/>
          <p:cNvGrpSpPr>
            <a:grpSpLocks/>
          </p:cNvGrpSpPr>
          <p:nvPr/>
        </p:nvGrpSpPr>
        <p:grpSpPr bwMode="auto">
          <a:xfrm>
            <a:off x="1677136" y="2699626"/>
            <a:ext cx="7199312" cy="501650"/>
            <a:chOff x="263" y="1890"/>
            <a:chExt cx="5255" cy="316"/>
          </a:xfrm>
        </p:grpSpPr>
        <p:sp>
          <p:nvSpPr>
            <p:cNvPr id="16" name="Rectangle 34"/>
            <p:cNvSpPr>
              <a:spLocks noChangeArrowheads="1"/>
            </p:cNvSpPr>
            <p:nvPr/>
          </p:nvSpPr>
          <p:spPr bwMode="gray">
            <a:xfrm>
              <a:off x="1020" y="1933"/>
              <a:ext cx="4498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0" bIns="46800"/>
            <a:lstStyle/>
            <a:p>
              <a:pPr>
                <a:defRPr/>
              </a:pPr>
              <a:r>
                <a:rPr lang="fr-FR" dirty="0" smtClean="0"/>
                <a:t>Démo et cas d’usages</a:t>
              </a:r>
              <a:endParaRPr lang="fr-FR" dirty="0"/>
            </a:p>
          </p:txBody>
        </p:sp>
        <p:sp>
          <p:nvSpPr>
            <p:cNvPr id="17" name="Rectangle 35"/>
            <p:cNvSpPr>
              <a:spLocks noChangeArrowheads="1"/>
            </p:cNvSpPr>
            <p:nvPr/>
          </p:nvSpPr>
          <p:spPr bwMode="gray">
            <a:xfrm>
              <a:off x="263" y="1935"/>
              <a:ext cx="576" cy="22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18" name="Oval 37"/>
            <p:cNvSpPr>
              <a:spLocks noChangeArrowheads="1"/>
            </p:cNvSpPr>
            <p:nvPr/>
          </p:nvSpPr>
          <p:spPr bwMode="gray">
            <a:xfrm>
              <a:off x="702" y="1890"/>
              <a:ext cx="318" cy="31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GB" b="1">
                <a:latin typeface="+mj-lt"/>
              </a:endParaRPr>
            </a:p>
          </p:txBody>
        </p:sp>
        <p:sp>
          <p:nvSpPr>
            <p:cNvPr id="19" name="Oval 38"/>
            <p:cNvSpPr>
              <a:spLocks noChangeArrowheads="1"/>
            </p:cNvSpPr>
            <p:nvPr/>
          </p:nvSpPr>
          <p:spPr bwMode="gray">
            <a:xfrm>
              <a:off x="749" y="1935"/>
              <a:ext cx="226" cy="227"/>
            </a:xfrm>
            <a:prstGeom prst="ellipse">
              <a:avLst/>
            </a:prstGeom>
            <a:solidFill>
              <a:schemeClr val="tx2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de-DE" b="1" dirty="0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</p:grpSp>
      <p:grpSp>
        <p:nvGrpSpPr>
          <p:cNvPr id="15" name="Group 68"/>
          <p:cNvGrpSpPr>
            <a:grpSpLocks/>
          </p:cNvGrpSpPr>
          <p:nvPr/>
        </p:nvGrpSpPr>
        <p:grpSpPr bwMode="auto">
          <a:xfrm>
            <a:off x="1677136" y="3201276"/>
            <a:ext cx="7199312" cy="501650"/>
            <a:chOff x="263" y="1890"/>
            <a:chExt cx="5255" cy="316"/>
          </a:xfrm>
        </p:grpSpPr>
        <p:sp>
          <p:nvSpPr>
            <p:cNvPr id="21" name="Rectangle 34"/>
            <p:cNvSpPr>
              <a:spLocks noChangeArrowheads="1"/>
            </p:cNvSpPr>
            <p:nvPr/>
          </p:nvSpPr>
          <p:spPr bwMode="gray">
            <a:xfrm>
              <a:off x="1020" y="1933"/>
              <a:ext cx="4498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0" bIns="46800"/>
            <a:lstStyle/>
            <a:p>
              <a:pPr>
                <a:defRPr/>
              </a:pPr>
              <a:r>
                <a:rPr lang="fr-FR" dirty="0" smtClean="0"/>
                <a:t>Architecture logicielle</a:t>
              </a:r>
              <a:endParaRPr lang="fr-FR" dirty="0"/>
            </a:p>
          </p:txBody>
        </p:sp>
        <p:sp>
          <p:nvSpPr>
            <p:cNvPr id="22" name="Rectangle 35"/>
            <p:cNvSpPr>
              <a:spLocks noChangeArrowheads="1"/>
            </p:cNvSpPr>
            <p:nvPr/>
          </p:nvSpPr>
          <p:spPr bwMode="gray">
            <a:xfrm>
              <a:off x="263" y="1935"/>
              <a:ext cx="576" cy="22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23" name="Oval 37"/>
            <p:cNvSpPr>
              <a:spLocks noChangeArrowheads="1"/>
            </p:cNvSpPr>
            <p:nvPr/>
          </p:nvSpPr>
          <p:spPr bwMode="gray">
            <a:xfrm>
              <a:off x="702" y="1890"/>
              <a:ext cx="318" cy="31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GB" b="1">
                <a:latin typeface="+mj-lt"/>
              </a:endParaRPr>
            </a:p>
          </p:txBody>
        </p:sp>
        <p:sp>
          <p:nvSpPr>
            <p:cNvPr id="24" name="Oval 38"/>
            <p:cNvSpPr>
              <a:spLocks noChangeArrowheads="1"/>
            </p:cNvSpPr>
            <p:nvPr/>
          </p:nvSpPr>
          <p:spPr bwMode="gray">
            <a:xfrm>
              <a:off x="749" y="1935"/>
              <a:ext cx="226" cy="227"/>
            </a:xfrm>
            <a:prstGeom prst="ellipse">
              <a:avLst/>
            </a:prstGeom>
            <a:solidFill>
              <a:schemeClr val="tx2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de-DE" b="1" dirty="0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</p:grpSp>
      <p:grpSp>
        <p:nvGrpSpPr>
          <p:cNvPr id="20" name="Group 68"/>
          <p:cNvGrpSpPr>
            <a:grpSpLocks/>
          </p:cNvGrpSpPr>
          <p:nvPr/>
        </p:nvGrpSpPr>
        <p:grpSpPr bwMode="auto">
          <a:xfrm>
            <a:off x="1677136" y="3702926"/>
            <a:ext cx="7199312" cy="501650"/>
            <a:chOff x="263" y="1890"/>
            <a:chExt cx="5255" cy="316"/>
          </a:xfrm>
        </p:grpSpPr>
        <p:sp>
          <p:nvSpPr>
            <p:cNvPr id="26" name="Rectangle 34"/>
            <p:cNvSpPr>
              <a:spLocks noChangeArrowheads="1"/>
            </p:cNvSpPr>
            <p:nvPr/>
          </p:nvSpPr>
          <p:spPr bwMode="gray">
            <a:xfrm>
              <a:off x="1020" y="1933"/>
              <a:ext cx="4498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0" bIns="46800"/>
            <a:lstStyle/>
            <a:p>
              <a:pPr>
                <a:defRPr/>
              </a:pPr>
              <a:r>
                <a:rPr lang="fr-FR" dirty="0" err="1" smtClean="0"/>
                <a:t>Roadmap</a:t>
              </a:r>
              <a:r>
                <a:rPr lang="fr-FR" dirty="0" smtClean="0"/>
                <a:t> et futurs versions</a:t>
              </a:r>
              <a:endParaRPr lang="fr-FR" dirty="0"/>
            </a:p>
          </p:txBody>
        </p:sp>
        <p:sp>
          <p:nvSpPr>
            <p:cNvPr id="27" name="Rectangle 35"/>
            <p:cNvSpPr>
              <a:spLocks noChangeArrowheads="1"/>
            </p:cNvSpPr>
            <p:nvPr/>
          </p:nvSpPr>
          <p:spPr bwMode="gray">
            <a:xfrm>
              <a:off x="263" y="1935"/>
              <a:ext cx="576" cy="22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28" name="Oval 37"/>
            <p:cNvSpPr>
              <a:spLocks noChangeArrowheads="1"/>
            </p:cNvSpPr>
            <p:nvPr/>
          </p:nvSpPr>
          <p:spPr bwMode="gray">
            <a:xfrm>
              <a:off x="702" y="1890"/>
              <a:ext cx="318" cy="31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GB" b="1">
                <a:latin typeface="+mj-lt"/>
              </a:endParaRPr>
            </a:p>
          </p:txBody>
        </p:sp>
        <p:sp>
          <p:nvSpPr>
            <p:cNvPr id="29" name="Oval 38"/>
            <p:cNvSpPr>
              <a:spLocks noChangeArrowheads="1"/>
            </p:cNvSpPr>
            <p:nvPr/>
          </p:nvSpPr>
          <p:spPr bwMode="gray">
            <a:xfrm>
              <a:off x="749" y="1935"/>
              <a:ext cx="226" cy="227"/>
            </a:xfrm>
            <a:prstGeom prst="ellipse">
              <a:avLst/>
            </a:prstGeom>
            <a:solidFill>
              <a:schemeClr val="tx2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de-DE" b="1" dirty="0">
                  <a:solidFill>
                    <a:schemeClr val="bg1"/>
                  </a:solidFill>
                  <a:latin typeface="+mj-lt"/>
                </a:rPr>
                <a:t>5</a:t>
              </a:r>
            </a:p>
          </p:txBody>
        </p:sp>
      </p:grpSp>
      <p:grpSp>
        <p:nvGrpSpPr>
          <p:cNvPr id="25" name="Group 68"/>
          <p:cNvGrpSpPr>
            <a:grpSpLocks/>
          </p:cNvGrpSpPr>
          <p:nvPr/>
        </p:nvGrpSpPr>
        <p:grpSpPr bwMode="auto">
          <a:xfrm>
            <a:off x="1677136" y="4199913"/>
            <a:ext cx="7199312" cy="501650"/>
            <a:chOff x="263" y="1890"/>
            <a:chExt cx="5255" cy="316"/>
          </a:xfrm>
        </p:grpSpPr>
        <p:sp>
          <p:nvSpPr>
            <p:cNvPr id="31" name="Rectangle 34"/>
            <p:cNvSpPr>
              <a:spLocks noChangeArrowheads="1"/>
            </p:cNvSpPr>
            <p:nvPr/>
          </p:nvSpPr>
          <p:spPr bwMode="gray">
            <a:xfrm>
              <a:off x="1020" y="1933"/>
              <a:ext cx="4498" cy="2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0000" tIns="46800" rIns="0" bIns="46800"/>
            <a:lstStyle/>
            <a:p>
              <a:r>
                <a:rPr lang="fr-FR" dirty="0" smtClean="0"/>
                <a:t>Notre démarche</a:t>
              </a:r>
              <a:endParaRPr lang="fr-FR" dirty="0"/>
            </a:p>
          </p:txBody>
        </p:sp>
        <p:sp>
          <p:nvSpPr>
            <p:cNvPr id="32" name="Rectangle 35"/>
            <p:cNvSpPr>
              <a:spLocks noChangeArrowheads="1"/>
            </p:cNvSpPr>
            <p:nvPr/>
          </p:nvSpPr>
          <p:spPr bwMode="gray">
            <a:xfrm>
              <a:off x="263" y="1935"/>
              <a:ext cx="576" cy="2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33" name="Oval 37"/>
            <p:cNvSpPr>
              <a:spLocks noChangeArrowheads="1"/>
            </p:cNvSpPr>
            <p:nvPr/>
          </p:nvSpPr>
          <p:spPr bwMode="gray">
            <a:xfrm>
              <a:off x="702" y="1890"/>
              <a:ext cx="318" cy="31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>
                <a:defRPr/>
              </a:pPr>
              <a:endParaRPr lang="en-GB" b="1">
                <a:latin typeface="+mj-lt"/>
              </a:endParaRPr>
            </a:p>
          </p:txBody>
        </p:sp>
        <p:sp>
          <p:nvSpPr>
            <p:cNvPr id="34" name="Oval 38"/>
            <p:cNvSpPr>
              <a:spLocks noChangeArrowheads="1"/>
            </p:cNvSpPr>
            <p:nvPr/>
          </p:nvSpPr>
          <p:spPr bwMode="gray">
            <a:xfrm>
              <a:off x="749" y="1935"/>
              <a:ext cx="226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de-DE" b="1" dirty="0">
                  <a:solidFill>
                    <a:schemeClr val="bg1"/>
                  </a:solidFill>
                  <a:latin typeface="+mj-lt"/>
                </a:rPr>
                <a:t>6</a:t>
              </a:r>
            </a:p>
          </p:txBody>
        </p:sp>
      </p:grpSp>
      <p:pic>
        <p:nvPicPr>
          <p:cNvPr id="35" name="Picture 1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gray">
          <a:xfrm>
            <a:off x="4841530" y="3093917"/>
            <a:ext cx="2519362" cy="182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Arial" charset="0"/>
              </a:rPr>
              <a:t>Notre démarche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quarter" idx="17"/>
          </p:nvPr>
        </p:nvSpPr>
        <p:spPr>
          <a:xfrm>
            <a:off x="2919413" y="1266824"/>
            <a:ext cx="5919787" cy="5146676"/>
          </a:xfrm>
        </p:spPr>
        <p:txBody>
          <a:bodyPr>
            <a:normAutofit fontScale="70000" lnSpcReduction="20000"/>
          </a:bodyPr>
          <a:lstStyle/>
          <a:p>
            <a:pPr marL="177800" indent="-177800" algn="just" fontAlgn="auto"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0000"/>
              <a:buFont typeface="Wingdings" pitchFamily="2" charset="2"/>
              <a:buChar char="§"/>
              <a:defRPr/>
            </a:pPr>
            <a:r>
              <a:rPr lang="fr-FR" sz="2300" b="1" dirty="0" smtClean="0"/>
              <a:t>Une démarche générale</a:t>
            </a:r>
          </a:p>
          <a:p>
            <a:pPr lvl="1" algn="just" fontAlgn="auto">
              <a:spcBef>
                <a:spcPts val="300"/>
              </a:spcBef>
              <a:spcAft>
                <a:spcPts val="600"/>
              </a:spcAft>
              <a:buFont typeface="Arial" pitchFamily="34" charset="0"/>
              <a:buNone/>
              <a:defRPr/>
            </a:pPr>
            <a:r>
              <a:rPr lang="fr-FR" dirty="0" smtClean="0"/>
              <a:t>	Un cadre méthodologique expliquant les différentes étapes et concepts pour la mise en œuvre et l’industrialisation d’une plateforme d’échange.</a:t>
            </a:r>
          </a:p>
          <a:p>
            <a:pPr marL="177800" indent="-177800" algn="just" fontAlgn="auto"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0000"/>
              <a:buFont typeface="Wingdings" pitchFamily="2" charset="2"/>
              <a:buChar char="§"/>
              <a:defRPr/>
            </a:pPr>
            <a:r>
              <a:rPr lang="fr-FR" sz="2300" b="1" dirty="0" smtClean="0"/>
              <a:t>Une bibliothèque d’outils</a:t>
            </a:r>
          </a:p>
          <a:p>
            <a:pPr lvl="1" algn="just" fontAlgn="auto">
              <a:spcBef>
                <a:spcPts val="300"/>
              </a:spcBef>
              <a:spcAft>
                <a:spcPts val="600"/>
              </a:spcAft>
              <a:buFont typeface="Arial" pitchFamily="34" charset="0"/>
              <a:buNone/>
              <a:defRPr/>
            </a:pPr>
            <a:r>
              <a:rPr lang="fr-FR" dirty="0" smtClean="0"/>
              <a:t>	Les sources spécifiques et binaires de la solution, les différentes API  d’interfaçage (Java, </a:t>
            </a:r>
            <a:r>
              <a:rPr lang="fr-FR" dirty="0" err="1" smtClean="0"/>
              <a:t>WebService</a:t>
            </a:r>
            <a:r>
              <a:rPr lang="fr-FR" dirty="0" smtClean="0"/>
              <a:t>, </a:t>
            </a:r>
            <a:r>
              <a:rPr lang="fr-FR" dirty="0" err="1" smtClean="0"/>
              <a:t>Tibco</a:t>
            </a:r>
            <a:r>
              <a:rPr lang="fr-FR" dirty="0" smtClean="0"/>
              <a:t>, </a:t>
            </a:r>
            <a:r>
              <a:rPr lang="fr-FR" dirty="0" err="1" smtClean="0"/>
              <a:t>WebMethods</a:t>
            </a:r>
            <a:r>
              <a:rPr lang="fr-FR" dirty="0" smtClean="0"/>
              <a:t>, </a:t>
            </a:r>
            <a:r>
              <a:rPr lang="fr-FR" dirty="0" err="1" smtClean="0"/>
              <a:t>etc</a:t>
            </a:r>
            <a:r>
              <a:rPr lang="fr-FR" dirty="0" smtClean="0"/>
              <a:t>…),  des outils en ligne de commande (</a:t>
            </a:r>
            <a:r>
              <a:rPr lang="fr-FR" dirty="0" err="1" smtClean="0"/>
              <a:t>bench</a:t>
            </a:r>
            <a:r>
              <a:rPr lang="fr-FR" dirty="0" smtClean="0"/>
              <a:t> et configuration) et  une base documentaire classique.</a:t>
            </a:r>
          </a:p>
          <a:p>
            <a:pPr marL="177800" indent="-177800" algn="just" fontAlgn="auto"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0000"/>
              <a:buFont typeface="Wingdings" pitchFamily="2" charset="2"/>
              <a:buChar char="§"/>
              <a:defRPr/>
            </a:pPr>
            <a:r>
              <a:rPr lang="fr-FR" sz="2300" b="1" dirty="0" smtClean="0"/>
              <a:t>Licence</a:t>
            </a:r>
          </a:p>
          <a:p>
            <a:pPr lvl="1" algn="just" fontAlgn="auto">
              <a:spcBef>
                <a:spcPts val="300"/>
              </a:spcBef>
              <a:spcAft>
                <a:spcPts val="600"/>
              </a:spcAft>
              <a:buNone/>
              <a:defRPr/>
            </a:pPr>
            <a:r>
              <a:rPr lang="fr-FR" sz="2100" dirty="0" smtClean="0"/>
              <a:t>	</a:t>
            </a:r>
            <a:r>
              <a:rPr lang="fr-FR" dirty="0" smtClean="0"/>
              <a:t>Couvre la résolution des anomalies, l’accès aux outils en ligne et aux évolutions du reste de la communauté.</a:t>
            </a:r>
            <a:endParaRPr lang="fr-FR" sz="2300" b="1" dirty="0" smtClean="0"/>
          </a:p>
          <a:p>
            <a:pPr marL="177800" indent="-177800" algn="just" fontAlgn="auto"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0000"/>
              <a:buFont typeface="Wingdings" pitchFamily="2" charset="2"/>
              <a:buChar char="§"/>
              <a:defRPr/>
            </a:pPr>
            <a:r>
              <a:rPr lang="fr-FR" sz="2300" b="1" dirty="0" smtClean="0"/>
              <a:t>Un support réactif</a:t>
            </a:r>
          </a:p>
          <a:p>
            <a:pPr lvl="1" algn="just" fontAlgn="auto">
              <a:spcBef>
                <a:spcPts val="300"/>
              </a:spcBef>
              <a:spcAft>
                <a:spcPts val="600"/>
              </a:spcAft>
              <a:buNone/>
              <a:defRPr/>
            </a:pPr>
            <a:r>
              <a:rPr lang="fr-FR" dirty="0" smtClean="0"/>
              <a:t>	Sous la forme de contrat de maintenance par tickets (corrections, évolutions et conseils), assuré par une équipe de 7 personnes.</a:t>
            </a:r>
            <a:endParaRPr lang="fr-FR" sz="2300" b="1" dirty="0" smtClean="0"/>
          </a:p>
          <a:p>
            <a:pPr marL="177800" indent="-177800" algn="just" fontAlgn="auto"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0000"/>
              <a:buFont typeface="Wingdings" pitchFamily="2" charset="2"/>
              <a:buChar char="§"/>
              <a:defRPr/>
            </a:pPr>
            <a:r>
              <a:rPr lang="fr-FR" sz="2300" b="1" dirty="0" smtClean="0"/>
              <a:t>Accompagnement à la mise en œuvre</a:t>
            </a:r>
          </a:p>
          <a:p>
            <a:pPr lvl="1" algn="just" fontAlgn="auto">
              <a:spcBef>
                <a:spcPts val="300"/>
              </a:spcBef>
              <a:spcAft>
                <a:spcPts val="600"/>
              </a:spcAft>
              <a:buFont typeface="Arial" pitchFamily="34" charset="0"/>
              <a:buNone/>
              <a:defRPr/>
            </a:pPr>
            <a:r>
              <a:rPr lang="fr-FR" dirty="0" smtClean="0"/>
              <a:t>	Prise en compte de l’existant, étude de faisabilité, aide à la mise en œuvre.</a:t>
            </a:r>
          </a:p>
          <a:p>
            <a:pPr marL="177800" indent="-177800" algn="just" fontAlgn="auto"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0000"/>
              <a:buFont typeface="Wingdings" pitchFamily="2" charset="2"/>
              <a:buChar char="§"/>
              <a:defRPr/>
            </a:pPr>
            <a:r>
              <a:rPr lang="fr-FR" sz="2300" b="1" dirty="0" smtClean="0"/>
              <a:t>Une équipe et un socle</a:t>
            </a:r>
          </a:p>
          <a:p>
            <a:pPr lvl="1" algn="just" fontAlgn="auto">
              <a:spcBef>
                <a:spcPts val="300"/>
              </a:spcBef>
              <a:spcAft>
                <a:spcPts val="600"/>
              </a:spcAft>
              <a:buFont typeface="Arial" pitchFamily="34" charset="0"/>
              <a:buNone/>
              <a:defRPr/>
            </a:pPr>
            <a:r>
              <a:rPr lang="fr-FR" dirty="0" smtClean="0">
                <a:solidFill>
                  <a:schemeClr val="tx2"/>
                </a:solidFill>
              </a:rPr>
              <a:t>	</a:t>
            </a:r>
            <a:r>
              <a:rPr lang="fr-FR" dirty="0" smtClean="0"/>
              <a:t>Une équipe d’experts techniques expérimentés sur les technologies SOA/ESB. Un support accessible (bug </a:t>
            </a:r>
            <a:r>
              <a:rPr lang="fr-FR" dirty="0" err="1" smtClean="0"/>
              <a:t>tracker</a:t>
            </a:r>
            <a:r>
              <a:rPr lang="fr-FR" dirty="0" smtClean="0"/>
              <a:t>, wiki, forum, </a:t>
            </a:r>
            <a:r>
              <a:rPr lang="fr-FR" dirty="0" err="1" smtClean="0"/>
              <a:t>etc</a:t>
            </a:r>
            <a:r>
              <a:rPr lang="fr-FR" dirty="0" smtClean="0"/>
              <a:t>…) pour plus d’agilité.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41</a:t>
            </a:fld>
            <a:endParaRPr lang="en-GB" dirty="0"/>
          </a:p>
        </p:txBody>
      </p:sp>
      <p:pic>
        <p:nvPicPr>
          <p:cNvPr id="7" name="Image 16" descr="power-cord_lowres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22375"/>
            <a:ext cx="2857500" cy="442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Arial" charset="0"/>
              </a:rPr>
              <a:t>Notre démarche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42</a:t>
            </a:fld>
            <a:endParaRPr lang="en-GB" dirty="0"/>
          </a:p>
        </p:txBody>
      </p:sp>
      <p:sp>
        <p:nvSpPr>
          <p:cNvPr id="5" name="Espace réservé du contenu 2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8250237" cy="4889742"/>
          </a:xfrm>
        </p:spPr>
        <p:txBody>
          <a:bodyPr>
            <a:noAutofit/>
          </a:bodyPr>
          <a:lstStyle/>
          <a:p>
            <a:pPr lvl="1">
              <a:buFont typeface="Arial" charset="0"/>
              <a:buChar char="•"/>
            </a:pPr>
            <a:r>
              <a:rPr lang="fr-FR" sz="1600" dirty="0" smtClean="0"/>
              <a:t>Le périmètre de CGI est limité au support de niveau 3 (soit expertise solution), incluant :</a:t>
            </a:r>
          </a:p>
          <a:p>
            <a:pPr lvl="2">
              <a:buFont typeface="Arial" charset="0"/>
              <a:buChar char="•"/>
            </a:pPr>
            <a:r>
              <a:rPr lang="fr-FR" sz="1400" dirty="0" smtClean="0"/>
              <a:t>Le diagnostic </a:t>
            </a:r>
            <a:r>
              <a:rPr lang="fr-FR" sz="1400" dirty="0" smtClean="0"/>
              <a:t>des demandes</a:t>
            </a:r>
          </a:p>
          <a:p>
            <a:pPr lvl="2">
              <a:buFont typeface="Arial" charset="0"/>
              <a:buChar char="•"/>
            </a:pPr>
            <a:r>
              <a:rPr lang="fr-FR" sz="1400" dirty="0" smtClean="0"/>
              <a:t>La mise </a:t>
            </a:r>
            <a:r>
              <a:rPr lang="fr-FR" sz="1400" dirty="0" smtClean="0"/>
              <a:t>en place de solutions de contournement dans le cas d’un incident</a:t>
            </a:r>
          </a:p>
          <a:p>
            <a:pPr lvl="2">
              <a:buFont typeface="Arial" charset="0"/>
              <a:buChar char="•"/>
            </a:pPr>
            <a:r>
              <a:rPr lang="fr-FR" sz="1400" dirty="0" smtClean="0"/>
              <a:t>Information au(x) demandeur(s) sur l’état d’avancement de la demande sur l’outil de gestion des demandes</a:t>
            </a:r>
          </a:p>
          <a:p>
            <a:pPr lvl="2">
              <a:buFont typeface="Arial" charset="0"/>
              <a:buChar char="•"/>
            </a:pPr>
            <a:r>
              <a:rPr lang="fr-FR" sz="1400" dirty="0" smtClean="0"/>
              <a:t>Questions / réponses d’ordre technique et/ou fonctionnel sur le Progiciel, </a:t>
            </a:r>
            <a:r>
              <a:rPr lang="fr-FR" sz="1400" dirty="0" smtClean="0"/>
              <a:t>liées </a:t>
            </a:r>
            <a:r>
              <a:rPr lang="fr-FR" sz="1400" dirty="0" smtClean="0"/>
              <a:t>à une demande validée</a:t>
            </a:r>
            <a:endParaRPr lang="fr-FR" sz="3000" dirty="0" smtClean="0"/>
          </a:p>
          <a:p>
            <a:pPr lvl="1">
              <a:buFont typeface="Arial" charset="0"/>
              <a:buChar char="•"/>
            </a:pPr>
            <a:endParaRPr lang="fr-FR" sz="1600" dirty="0" smtClean="0"/>
          </a:p>
          <a:p>
            <a:pPr lvl="1">
              <a:buFont typeface="Arial" charset="0"/>
              <a:buChar char="•"/>
            </a:pPr>
            <a:r>
              <a:rPr lang="fr-FR" sz="1600" dirty="0" smtClean="0"/>
              <a:t>Les </a:t>
            </a:r>
            <a:r>
              <a:rPr lang="fr-FR" sz="1600" dirty="0" smtClean="0"/>
              <a:t>niveaux de support 1 et 2 sont à la charge des équipes techniques </a:t>
            </a:r>
            <a:r>
              <a:rPr lang="fr-FR" sz="1600" dirty="0" smtClean="0"/>
              <a:t>locales</a:t>
            </a:r>
          </a:p>
          <a:p>
            <a:pPr lvl="2">
              <a:buFont typeface="Symbol"/>
              <a:buChar char="Þ"/>
            </a:pPr>
            <a:r>
              <a:rPr lang="fr-FR" sz="1400" dirty="0" smtClean="0"/>
              <a:t>Pour une meilleure réactivité</a:t>
            </a:r>
          </a:p>
          <a:p>
            <a:pPr lvl="1">
              <a:buFont typeface="Arial" charset="0"/>
              <a:buChar char="•"/>
            </a:pPr>
            <a:endParaRPr lang="fr-FR" sz="1600" dirty="0" smtClean="0"/>
          </a:p>
          <a:p>
            <a:pPr lvl="1">
              <a:buFont typeface="Arial" charset="0"/>
              <a:buChar char="•"/>
            </a:pPr>
            <a:r>
              <a:rPr lang="fr-FR" sz="1600" dirty="0" smtClean="0"/>
              <a:t>Les </a:t>
            </a:r>
            <a:r>
              <a:rPr lang="fr-FR" sz="1600" dirty="0" smtClean="0"/>
              <a:t>modalités d’intervention de CGI sont fortement liées à la nature d’un incident. </a:t>
            </a:r>
            <a:endParaRPr lang="fr-FR" sz="1600" dirty="0" smtClean="0"/>
          </a:p>
          <a:p>
            <a:pPr lvl="2">
              <a:buFont typeface="Symbol"/>
              <a:buChar char="Þ"/>
            </a:pPr>
            <a:r>
              <a:rPr lang="fr-FR" sz="1400" dirty="0" smtClean="0"/>
              <a:t>Un</a:t>
            </a:r>
            <a:r>
              <a:rPr lang="fr-FR" sz="1400" dirty="0" smtClean="0"/>
              <a:t>e </a:t>
            </a:r>
            <a:r>
              <a:rPr lang="fr-FR" sz="1400" dirty="0" smtClean="0"/>
              <a:t>intervention (sur site) sur l’ensemble des environnements est </a:t>
            </a:r>
            <a:r>
              <a:rPr lang="fr-FR" sz="1400" dirty="0" smtClean="0"/>
              <a:t>envisageable (Production </a:t>
            </a:r>
            <a:r>
              <a:rPr lang="fr-FR" sz="1400" dirty="0" smtClean="0"/>
              <a:t>y compris), pour plus de souplesse, et pour permettre d’accélérer la remise en service</a:t>
            </a:r>
            <a:r>
              <a:rPr lang="fr-FR" sz="1400" dirty="0" smtClean="0"/>
              <a:t>.</a:t>
            </a:r>
          </a:p>
          <a:p>
            <a:pPr lvl="2">
              <a:buFont typeface="Symbol"/>
              <a:buChar char="Þ"/>
            </a:pPr>
            <a:endParaRPr lang="fr-FR" sz="1400" dirty="0" smtClean="0"/>
          </a:p>
          <a:p>
            <a:pPr lvl="2">
              <a:buFont typeface="Symbol"/>
              <a:buChar char="Þ"/>
            </a:pPr>
            <a:endParaRPr lang="fr-FR" sz="1400" dirty="0" smtClean="0"/>
          </a:p>
          <a:p>
            <a:endParaRPr lang="fr-FR" sz="16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Arial" charset="0"/>
              </a:rPr>
              <a:t>Notre démarche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43</a:t>
            </a:fld>
            <a:endParaRPr lang="en-GB" dirty="0"/>
          </a:p>
        </p:txBody>
      </p:sp>
      <p:sp>
        <p:nvSpPr>
          <p:cNvPr id="5" name="Espace réservé du contenu 2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8250237" cy="4889742"/>
          </a:xfrm>
        </p:spPr>
        <p:txBody>
          <a:bodyPr>
            <a:noAutofit/>
          </a:bodyPr>
          <a:lstStyle/>
          <a:p>
            <a:pPr lvl="2">
              <a:buNone/>
            </a:pPr>
            <a:endParaRPr lang="fr-FR" sz="1400" dirty="0" smtClean="0"/>
          </a:p>
          <a:p>
            <a:pPr lvl="2">
              <a:buFont typeface="Symbol"/>
              <a:buChar char="Þ"/>
            </a:pPr>
            <a:endParaRPr lang="fr-FR" sz="1400" dirty="0" smtClean="0"/>
          </a:p>
          <a:p>
            <a:endParaRPr lang="fr-FR" sz="1600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152400" y="2524758"/>
          <a:ext cx="8991600" cy="3571242"/>
        </p:xfrm>
        <a:graphic>
          <a:graphicData uri="http://schemas.openxmlformats.org/drawingml/2006/table">
            <a:tbl>
              <a:tblPr/>
              <a:tblGrid>
                <a:gridCol w="1884640"/>
                <a:gridCol w="2382774"/>
                <a:gridCol w="1177900"/>
                <a:gridCol w="2202942"/>
                <a:gridCol w="1343344"/>
              </a:tblGrid>
              <a:tr h="6064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b="1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Priorité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Délai de prise en </a:t>
                      </a:r>
                      <a:r>
                        <a:rPr lang="fr-FR" sz="1200" b="1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compte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Délai de remise en service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Libellé prestation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Coût de la prestation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</a:tr>
              <a:tr h="555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Qualification Bloquant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&lt; 1 jour ouvré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S/O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Qualification sans correctif ou patch à développer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N/A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  <a:tr h="555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1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Qualification Majeure &amp; Mineure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&lt; 8 jours ouvrés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S/O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Qualification sans correctif ou patch à développer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N/A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Correctif Bloquant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&lt; 1 jour ouvré après 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réception de la pré-qualification niveau 1 &amp; 2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&lt; 1 jour ouvré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Qualification + Remise en service de type Patch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N/A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  <a:tr h="555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Correctif Majeure &amp; Mineure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&lt; 8 jours ouvrés après 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réception de la pré-qualification niveau 1 &amp; 2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 définir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Qualification + Remise en service de type Correctif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12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Assistance &amp; Evolution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 fixer </a:t>
                      </a:r>
                      <a:r>
                        <a:rPr lang="fr-FR" sz="11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en accord avec le client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N/A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Intervention spécifique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 ticket par jour de prestation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1666240" y="1087656"/>
          <a:ext cx="6431280" cy="1189404"/>
        </p:xfrm>
        <a:graphic>
          <a:graphicData uri="http://schemas.openxmlformats.org/drawingml/2006/table">
            <a:tbl>
              <a:tblPr/>
              <a:tblGrid>
                <a:gridCol w="1056016"/>
                <a:gridCol w="1277253"/>
                <a:gridCol w="4098011"/>
              </a:tblGrid>
              <a:tr h="4103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b="1" i="0" dirty="0">
                          <a:solidFill>
                            <a:srgbClr val="FFFFFF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Niveau de</a:t>
                      </a:r>
                      <a:endParaRPr lang="fr-FR" sz="1200" i="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b="1" i="0" dirty="0">
                          <a:solidFill>
                            <a:srgbClr val="FFFFFF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priorité</a:t>
                      </a:r>
                      <a:endParaRPr lang="fr-FR" sz="1200" i="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b="1" i="0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Priorité</a:t>
                      </a:r>
                      <a:endParaRPr lang="fr-FR" sz="1200" i="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b="1" i="0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Conditions</a:t>
                      </a:r>
                      <a:endParaRPr lang="fr-FR" sz="1200" i="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</a:tr>
              <a:tr h="204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FFFFFF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1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libri" pitchFamily="34" charset="0"/>
                          <a:ea typeface="Calibri"/>
                          <a:cs typeface="Times New Roman"/>
                        </a:rPr>
                        <a:t>Bloquante</a:t>
                      </a:r>
                      <a:endParaRPr lang="fr-FR" sz="11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 pitchFamily="34" charset="0"/>
                          <a:ea typeface="Calibri"/>
                          <a:cs typeface="Times New Roman"/>
                        </a:rPr>
                        <a:t>Incident persistant bloquant l'utilisation </a:t>
                      </a:r>
                      <a:r>
                        <a:rPr lang="fr-FR" sz="1100" dirty="0" smtClean="0">
                          <a:latin typeface="Calibri" pitchFamily="34" charset="0"/>
                          <a:ea typeface="Calibri"/>
                          <a:cs typeface="Times New Roman"/>
                        </a:rPr>
                        <a:t>de l’outil.</a:t>
                      </a:r>
                      <a:endParaRPr lang="fr-FR" sz="11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</a:tr>
              <a:tr h="3866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FFFFFF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11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libri" pitchFamily="34" charset="0"/>
                          <a:ea typeface="Calibri"/>
                          <a:cs typeface="Times New Roman"/>
                        </a:rPr>
                        <a:t>Majeure</a:t>
                      </a:r>
                      <a:endParaRPr lang="fr-FR" sz="11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 pitchFamily="34" charset="0"/>
                          <a:ea typeface="Calibri"/>
                          <a:cs typeface="Times New Roman"/>
                        </a:rPr>
                        <a:t>Incident persistant non bloquant mais gênant l'utilisation nominale du système</a:t>
                      </a:r>
                      <a:r>
                        <a:rPr lang="fr-FR" sz="1100" dirty="0" smtClean="0">
                          <a:latin typeface="Calibri" pitchFamily="34" charset="0"/>
                          <a:ea typeface="Calibri"/>
                          <a:cs typeface="Times New Roman"/>
                        </a:rPr>
                        <a:t>.</a:t>
                      </a:r>
                      <a:endParaRPr lang="fr-FR" sz="11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  <a:tr h="188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FFFFFF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3</a:t>
                      </a:r>
                      <a:endParaRPr lang="fr-FR" sz="11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libri" pitchFamily="34" charset="0"/>
                          <a:ea typeface="Calibri"/>
                          <a:cs typeface="Times New Roman"/>
                        </a:rPr>
                        <a:t>Mineure</a:t>
                      </a:r>
                      <a:endParaRPr lang="fr-FR" sz="11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 pitchFamily="34" charset="0"/>
                          <a:ea typeface="Calibri"/>
                          <a:cs typeface="Times New Roman"/>
                        </a:rPr>
                        <a:t>Incident reproductible non bloquant non majeur.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démarche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44</a:t>
            </a:fld>
            <a:endParaRPr lang="en-GB" dirty="0"/>
          </a:p>
        </p:txBody>
      </p:sp>
      <p:pic>
        <p:nvPicPr>
          <p:cNvPr id="6" name="Picture 22"/>
          <p:cNvPicPr>
            <a:picLocks noChangeAspect="1" noChangeArrowheads="1"/>
          </p:cNvPicPr>
          <p:nvPr/>
        </p:nvPicPr>
        <p:blipFill>
          <a:blip r:embed="rId2" cstate="print"/>
          <a:srcRect l="24908" t="20815" r="38333" b="18444"/>
          <a:stretch>
            <a:fillRect/>
          </a:stretch>
        </p:blipFill>
        <p:spPr bwMode="auto">
          <a:xfrm>
            <a:off x="3759200" y="1117600"/>
            <a:ext cx="5041900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2339" y="2590799"/>
            <a:ext cx="2637349" cy="2420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ine 3"/>
          <p:cNvSpPr>
            <a:spLocks noChangeShapeType="1"/>
          </p:cNvSpPr>
          <p:nvPr>
            <p:custDataLst>
              <p:tags r:id="rId1"/>
            </p:custDataLst>
          </p:nvPr>
        </p:nvSpPr>
        <p:spPr bwMode="gray">
          <a:xfrm flipV="1">
            <a:off x="6380667" y="5229232"/>
            <a:ext cx="0" cy="2880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9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gray">
          <a:xfrm flipV="1">
            <a:off x="2574846" y="3392996"/>
            <a:ext cx="0" cy="20880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planification</a:t>
            </a:r>
            <a:r>
              <a:rPr lang="fr-FR" dirty="0" smtClean="0"/>
              <a:t> de mise en œuvre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45</a:t>
            </a:fld>
            <a:endParaRPr lang="en-GB" dirty="0"/>
          </a:p>
        </p:txBody>
      </p:sp>
      <p:sp>
        <p:nvSpPr>
          <p:cNvPr id="18" name="Line 3"/>
          <p:cNvSpPr>
            <a:spLocks noChangeShapeType="1"/>
          </p:cNvSpPr>
          <p:nvPr>
            <p:custDataLst>
              <p:tags r:id="rId3"/>
            </p:custDataLst>
          </p:nvPr>
        </p:nvSpPr>
        <p:spPr bwMode="gray">
          <a:xfrm flipV="1">
            <a:off x="4674959" y="3140968"/>
            <a:ext cx="0" cy="23400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0" name="Line 3"/>
          <p:cNvSpPr>
            <a:spLocks noChangeShapeType="1"/>
          </p:cNvSpPr>
          <p:nvPr>
            <p:custDataLst>
              <p:tags r:id="rId4"/>
            </p:custDataLst>
          </p:nvPr>
        </p:nvSpPr>
        <p:spPr bwMode="gray">
          <a:xfrm flipV="1">
            <a:off x="467544" y="3646765"/>
            <a:ext cx="0" cy="3960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graphicFrame>
        <p:nvGraphicFramePr>
          <p:cNvPr id="21" name="Espace réservé du contenu 4"/>
          <p:cNvGraphicFramePr>
            <a:graphicFrameLocks noGrp="1"/>
          </p:cNvGraphicFramePr>
          <p:nvPr>
            <p:ph sz="quarter" idx="17"/>
          </p:nvPr>
        </p:nvGraphicFramePr>
        <p:xfrm>
          <a:off x="446882" y="1846565"/>
          <a:ext cx="8250237" cy="1841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2" name="ZoneTexte 21"/>
          <p:cNvSpPr txBox="1"/>
          <p:nvPr/>
        </p:nvSpPr>
        <p:spPr bwMode="auto">
          <a:xfrm>
            <a:off x="467544" y="4042809"/>
            <a:ext cx="205222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400" i="1" dirty="0" smtClean="0">
                <a:cs typeface="Arial" pitchFamily="34" charset="0"/>
              </a:rPr>
              <a:t>Réalisation d’un </a:t>
            </a:r>
            <a:r>
              <a:rPr lang="fr-FR" sz="1400" i="1" dirty="0" err="1" smtClean="0">
                <a:cs typeface="Arial" pitchFamily="34" charset="0"/>
              </a:rPr>
              <a:t>PoC</a:t>
            </a:r>
            <a:endParaRPr lang="fr-FR" sz="1400" i="1" dirty="0" smtClean="0">
              <a:cs typeface="Arial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 bwMode="auto">
          <a:xfrm>
            <a:off x="2621971" y="4401108"/>
            <a:ext cx="2070631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>
            <a:spAutoFit/>
          </a:bodyPr>
          <a:lstStyle/>
          <a:p>
            <a:r>
              <a:rPr lang="fr-FR" sz="1400" i="1" dirty="0" smtClean="0">
                <a:cs typeface="Arial" pitchFamily="34" charset="0"/>
              </a:rPr>
              <a:t>Développement de sonde</a:t>
            </a:r>
          </a:p>
          <a:p>
            <a:r>
              <a:rPr lang="fr-FR" sz="1400" i="1" dirty="0" smtClean="0">
                <a:cs typeface="Arial" pitchFamily="34" charset="0"/>
              </a:rPr>
              <a:t>pour </a:t>
            </a:r>
            <a:r>
              <a:rPr lang="fr-FR" sz="1400" i="1" dirty="0" err="1" smtClean="0">
                <a:cs typeface="Arial" pitchFamily="34" charset="0"/>
              </a:rPr>
              <a:t>Talend</a:t>
            </a:r>
            <a:r>
              <a:rPr lang="fr-FR" sz="1400" i="1" dirty="0" smtClean="0">
                <a:cs typeface="Arial" pitchFamily="34" charset="0"/>
              </a:rPr>
              <a:t> ou adaptation</a:t>
            </a:r>
          </a:p>
          <a:p>
            <a:r>
              <a:rPr lang="fr-FR" sz="1400" i="1" dirty="0" smtClean="0">
                <a:cs typeface="Arial" pitchFamily="34" charset="0"/>
              </a:rPr>
              <a:t>de la sonde JAVA</a:t>
            </a:r>
            <a:endParaRPr lang="fr-FR" sz="1400" i="1" dirty="0" smtClean="0">
              <a:cs typeface="Arial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 bwMode="auto">
          <a:xfrm>
            <a:off x="4674959" y="4893981"/>
            <a:ext cx="3587521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>
            <a:spAutoFit/>
          </a:bodyPr>
          <a:lstStyle/>
          <a:p>
            <a:r>
              <a:rPr lang="fr-FR" sz="1400" i="1" dirty="0" smtClean="0">
                <a:cs typeface="Arial" pitchFamily="34" charset="0"/>
              </a:rPr>
              <a:t> Installation d’un environnement</a:t>
            </a:r>
          </a:p>
          <a:p>
            <a:r>
              <a:rPr lang="fr-FR" sz="1400" i="1" dirty="0" smtClean="0">
                <a:cs typeface="Arial" pitchFamily="34" charset="0"/>
              </a:rPr>
              <a:t>	                 Formation des équipes</a:t>
            </a:r>
          </a:p>
        </p:txBody>
      </p:sp>
      <p:graphicFrame>
        <p:nvGraphicFramePr>
          <p:cNvPr id="25" name="Diagramme 24"/>
          <p:cNvGraphicFramePr/>
          <p:nvPr/>
        </p:nvGraphicFramePr>
        <p:xfrm>
          <a:off x="296498" y="1376772"/>
          <a:ext cx="8687060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26" name="Tableau 25"/>
          <p:cNvGraphicFramePr>
            <a:graphicFrameLocks noGrp="1"/>
          </p:cNvGraphicFramePr>
          <p:nvPr/>
        </p:nvGraphicFramePr>
        <p:xfrm>
          <a:off x="116732" y="5456076"/>
          <a:ext cx="8470782" cy="4572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74323"/>
                <a:gridCol w="1186775"/>
                <a:gridCol w="2110902"/>
                <a:gridCol w="1692613"/>
                <a:gridCol w="2206169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Estimation des charges CGI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i="1" baseline="0" dirty="0" smtClean="0"/>
                        <a:t>~</a:t>
                      </a:r>
                      <a:r>
                        <a:rPr lang="fr-FR" sz="1200" i="1" dirty="0" smtClean="0"/>
                        <a:t> 5 jours</a:t>
                      </a:r>
                      <a:endParaRPr lang="fr-FR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baseline="0" dirty="0" smtClean="0"/>
                        <a:t>~</a:t>
                      </a:r>
                      <a:r>
                        <a:rPr lang="fr-FR" sz="1200" i="1" dirty="0" smtClean="0"/>
                        <a:t> 10 – 20 jours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i="1" dirty="0" smtClean="0"/>
                        <a:t>~ 2 </a:t>
                      </a:r>
                      <a:r>
                        <a:rPr lang="fr-FR" sz="1200" i="1" dirty="0" smtClean="0"/>
                        <a:t>jours</a:t>
                      </a:r>
                      <a:endParaRPr lang="fr-FR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i="1" dirty="0" smtClean="0"/>
                        <a:t> ~ 5 </a:t>
                      </a:r>
                      <a:r>
                        <a:rPr lang="fr-FR" sz="1200" i="1" dirty="0" smtClean="0"/>
                        <a:t>jours</a:t>
                      </a:r>
                      <a:endParaRPr lang="fr-FR" sz="1200" i="1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démarche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46</a:t>
            </a:fld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11767" y="876300"/>
            <a:ext cx="6874933" cy="5156200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47</a:t>
            </a:fld>
            <a:endParaRPr lang="en-GB" dirty="0"/>
          </a:p>
        </p:txBody>
      </p:sp>
      <p:pic>
        <p:nvPicPr>
          <p:cNvPr id="5" name="Picture 16" descr="http://img.clubic.com/04484830-photo-www-world-wide-web-internet-logo-sq-g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4416" y="4663767"/>
            <a:ext cx="1380774" cy="138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Nos plateformes</a:t>
            </a:r>
            <a:endParaRPr kumimoji="0" lang="fr-FR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pic>
        <p:nvPicPr>
          <p:cNvPr id="7" name="Imag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257" y="2170508"/>
            <a:ext cx="4201884" cy="2612570"/>
          </a:xfrm>
          <a:prstGeom prst="rect">
            <a:avLst/>
          </a:prstGeom>
          <a:noFill/>
          <a:ln w="9525">
            <a:solidFill>
              <a:schemeClr val="bg1"/>
            </a:solidFill>
            <a:prstDash val="dash"/>
            <a:miter lim="800000"/>
            <a:headEnd/>
            <a:tailEnd/>
          </a:ln>
        </p:spPr>
      </p:pic>
      <p:pic>
        <p:nvPicPr>
          <p:cNvPr id="8" name="Picture 2" descr="https://cgi.it-communities.fr/redmine/attachments/download/3172/bandeauCG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93214" y="1071845"/>
            <a:ext cx="12192000" cy="1428750"/>
          </a:xfrm>
          <a:prstGeom prst="rect">
            <a:avLst/>
          </a:prstGeom>
          <a:noFill/>
        </p:spPr>
      </p:pic>
      <p:grpSp>
        <p:nvGrpSpPr>
          <p:cNvPr id="9" name="Groupe 8"/>
          <p:cNvGrpSpPr/>
          <p:nvPr/>
        </p:nvGrpSpPr>
        <p:grpSpPr>
          <a:xfrm>
            <a:off x="6858001" y="5095876"/>
            <a:ext cx="2085975" cy="634708"/>
            <a:chOff x="5562601" y="3124201"/>
            <a:chExt cx="2085975" cy="634708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 l="2059" t="19651" b="18776"/>
            <a:stretch>
              <a:fillRect/>
            </a:stretch>
          </p:blipFill>
          <p:spPr bwMode="auto">
            <a:xfrm>
              <a:off x="5562601" y="3124201"/>
              <a:ext cx="1762124" cy="173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 l="2258" t="15328" b="16392"/>
            <a:stretch>
              <a:fillRect/>
            </a:stretch>
          </p:blipFill>
          <p:spPr bwMode="auto">
            <a:xfrm>
              <a:off x="5572126" y="3352802"/>
              <a:ext cx="2076450" cy="179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 l="2319" t="14137" b="16942"/>
            <a:stretch>
              <a:fillRect/>
            </a:stretch>
          </p:blipFill>
          <p:spPr bwMode="auto">
            <a:xfrm>
              <a:off x="5581651" y="3581401"/>
              <a:ext cx="1714499" cy="177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Toute l’équipe vous remercie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5</a:t>
            </a:fld>
            <a:endParaRPr lang="en-GB" dirty="0"/>
          </a:p>
        </p:txBody>
      </p: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1677136" y="1688388"/>
            <a:ext cx="7199312" cy="501650"/>
            <a:chOff x="263" y="1890"/>
            <a:chExt cx="5255" cy="316"/>
          </a:xfrm>
        </p:grpSpPr>
        <p:sp>
          <p:nvSpPr>
            <p:cNvPr id="6" name="Rectangle 34"/>
            <p:cNvSpPr>
              <a:spLocks noChangeArrowheads="1"/>
            </p:cNvSpPr>
            <p:nvPr/>
          </p:nvSpPr>
          <p:spPr bwMode="gray">
            <a:xfrm>
              <a:off x="1020" y="1933"/>
              <a:ext cx="4498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0" bIns="46800"/>
            <a:lstStyle/>
            <a:p>
              <a:pPr>
                <a:defRPr/>
              </a:pPr>
              <a:r>
                <a:rPr lang="fr-FR" dirty="0" smtClean="0">
                  <a:latin typeface="Arial" pitchFamily="34" charset="0"/>
                  <a:cs typeface="Arial" pitchFamily="34" charset="0"/>
                </a:rPr>
                <a:t>Qu’est ce que le module de supervision</a:t>
              </a:r>
              <a:endParaRPr lang="fr-F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35"/>
            <p:cNvSpPr>
              <a:spLocks noChangeArrowheads="1"/>
            </p:cNvSpPr>
            <p:nvPr/>
          </p:nvSpPr>
          <p:spPr bwMode="gray">
            <a:xfrm>
              <a:off x="263" y="1935"/>
              <a:ext cx="576" cy="22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8" name="Oval 37"/>
            <p:cNvSpPr>
              <a:spLocks noChangeArrowheads="1"/>
            </p:cNvSpPr>
            <p:nvPr/>
          </p:nvSpPr>
          <p:spPr bwMode="gray">
            <a:xfrm>
              <a:off x="702" y="1890"/>
              <a:ext cx="318" cy="31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GB" b="1">
                <a:latin typeface="+mj-lt"/>
              </a:endParaRPr>
            </a:p>
          </p:txBody>
        </p:sp>
        <p:sp>
          <p:nvSpPr>
            <p:cNvPr id="9" name="Oval 38"/>
            <p:cNvSpPr>
              <a:spLocks noChangeArrowheads="1"/>
            </p:cNvSpPr>
            <p:nvPr/>
          </p:nvSpPr>
          <p:spPr bwMode="gray">
            <a:xfrm>
              <a:off x="749" y="1935"/>
              <a:ext cx="226" cy="227"/>
            </a:xfrm>
            <a:prstGeom prst="ellipse">
              <a:avLst/>
            </a:prstGeom>
            <a:solidFill>
              <a:schemeClr val="tx2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de-DE" b="1" dirty="0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1677136" y="2188451"/>
            <a:ext cx="7199312" cy="501650"/>
            <a:chOff x="263" y="1890"/>
            <a:chExt cx="5255" cy="316"/>
          </a:xfrm>
        </p:grpSpPr>
        <p:sp>
          <p:nvSpPr>
            <p:cNvPr id="11" name="Rectangle 34"/>
            <p:cNvSpPr>
              <a:spLocks noChangeArrowheads="1"/>
            </p:cNvSpPr>
            <p:nvPr/>
          </p:nvSpPr>
          <p:spPr bwMode="gray">
            <a:xfrm>
              <a:off x="1020" y="1933"/>
              <a:ext cx="4498" cy="2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0000" tIns="46800" rIns="0" bIns="46800"/>
            <a:lstStyle/>
            <a:p>
              <a:pPr>
                <a:defRPr/>
              </a:pPr>
              <a:r>
                <a:rPr lang="fr-FR" dirty="0" smtClean="0">
                  <a:latin typeface="Arial" pitchFamily="34" charset="0"/>
                  <a:cs typeface="Arial" pitchFamily="34" charset="0"/>
                </a:rPr>
                <a:t>Principes </a:t>
              </a:r>
              <a:r>
                <a:rPr lang="fr-FR" dirty="0" smtClean="0">
                  <a:latin typeface="Arial" pitchFamily="34" charset="0"/>
                  <a:cs typeface="Arial" pitchFamily="34" charset="0"/>
                </a:rPr>
                <a:t>de </a:t>
              </a:r>
              <a:r>
                <a:rPr lang="fr-FR" dirty="0" smtClean="0">
                  <a:latin typeface="Arial" pitchFamily="34" charset="0"/>
                  <a:cs typeface="Arial" pitchFamily="34" charset="0"/>
                </a:rPr>
                <a:t>la solution</a:t>
              </a:r>
              <a:endParaRPr lang="fr-F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35"/>
            <p:cNvSpPr>
              <a:spLocks noChangeArrowheads="1"/>
            </p:cNvSpPr>
            <p:nvPr/>
          </p:nvSpPr>
          <p:spPr bwMode="gray">
            <a:xfrm>
              <a:off x="263" y="1935"/>
              <a:ext cx="576" cy="2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13" name="Oval 37"/>
            <p:cNvSpPr>
              <a:spLocks noChangeArrowheads="1"/>
            </p:cNvSpPr>
            <p:nvPr/>
          </p:nvSpPr>
          <p:spPr bwMode="gray">
            <a:xfrm>
              <a:off x="702" y="1890"/>
              <a:ext cx="318" cy="31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>
                <a:defRPr/>
              </a:pPr>
              <a:endParaRPr lang="en-GB" b="1">
                <a:latin typeface="+mj-lt"/>
              </a:endParaRPr>
            </a:p>
          </p:txBody>
        </p:sp>
        <p:sp>
          <p:nvSpPr>
            <p:cNvPr id="14" name="Oval 38"/>
            <p:cNvSpPr>
              <a:spLocks noChangeArrowheads="1"/>
            </p:cNvSpPr>
            <p:nvPr/>
          </p:nvSpPr>
          <p:spPr bwMode="gray">
            <a:xfrm>
              <a:off x="749" y="1935"/>
              <a:ext cx="226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de-DE" b="1" dirty="0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</p:grpSp>
      <p:grpSp>
        <p:nvGrpSpPr>
          <p:cNvPr id="10" name="Group 68"/>
          <p:cNvGrpSpPr>
            <a:grpSpLocks/>
          </p:cNvGrpSpPr>
          <p:nvPr/>
        </p:nvGrpSpPr>
        <p:grpSpPr bwMode="auto">
          <a:xfrm>
            <a:off x="1677136" y="2699626"/>
            <a:ext cx="7199312" cy="501650"/>
            <a:chOff x="263" y="1890"/>
            <a:chExt cx="5255" cy="316"/>
          </a:xfrm>
        </p:grpSpPr>
        <p:sp>
          <p:nvSpPr>
            <p:cNvPr id="16" name="Rectangle 34"/>
            <p:cNvSpPr>
              <a:spLocks noChangeArrowheads="1"/>
            </p:cNvSpPr>
            <p:nvPr/>
          </p:nvSpPr>
          <p:spPr bwMode="gray">
            <a:xfrm>
              <a:off x="1020" y="1933"/>
              <a:ext cx="4498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0" bIns="46800"/>
            <a:lstStyle/>
            <a:p>
              <a:pPr>
                <a:defRPr/>
              </a:pPr>
              <a:r>
                <a:rPr lang="fr-FR" dirty="0" smtClean="0"/>
                <a:t>Démo et cas d’usages</a:t>
              </a:r>
              <a:endParaRPr lang="fr-FR" dirty="0"/>
            </a:p>
          </p:txBody>
        </p:sp>
        <p:sp>
          <p:nvSpPr>
            <p:cNvPr id="17" name="Rectangle 35"/>
            <p:cNvSpPr>
              <a:spLocks noChangeArrowheads="1"/>
            </p:cNvSpPr>
            <p:nvPr/>
          </p:nvSpPr>
          <p:spPr bwMode="gray">
            <a:xfrm>
              <a:off x="263" y="1935"/>
              <a:ext cx="576" cy="22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18" name="Oval 37"/>
            <p:cNvSpPr>
              <a:spLocks noChangeArrowheads="1"/>
            </p:cNvSpPr>
            <p:nvPr/>
          </p:nvSpPr>
          <p:spPr bwMode="gray">
            <a:xfrm>
              <a:off x="702" y="1890"/>
              <a:ext cx="318" cy="31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GB" b="1">
                <a:latin typeface="+mj-lt"/>
              </a:endParaRPr>
            </a:p>
          </p:txBody>
        </p:sp>
        <p:sp>
          <p:nvSpPr>
            <p:cNvPr id="19" name="Oval 38"/>
            <p:cNvSpPr>
              <a:spLocks noChangeArrowheads="1"/>
            </p:cNvSpPr>
            <p:nvPr/>
          </p:nvSpPr>
          <p:spPr bwMode="gray">
            <a:xfrm>
              <a:off x="749" y="1935"/>
              <a:ext cx="226" cy="227"/>
            </a:xfrm>
            <a:prstGeom prst="ellipse">
              <a:avLst/>
            </a:prstGeom>
            <a:solidFill>
              <a:schemeClr val="tx2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de-DE" b="1" dirty="0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</p:grpSp>
      <p:grpSp>
        <p:nvGrpSpPr>
          <p:cNvPr id="15" name="Group 68"/>
          <p:cNvGrpSpPr>
            <a:grpSpLocks/>
          </p:cNvGrpSpPr>
          <p:nvPr/>
        </p:nvGrpSpPr>
        <p:grpSpPr bwMode="auto">
          <a:xfrm>
            <a:off x="1677136" y="3201276"/>
            <a:ext cx="7199312" cy="501650"/>
            <a:chOff x="263" y="1890"/>
            <a:chExt cx="5255" cy="316"/>
          </a:xfrm>
        </p:grpSpPr>
        <p:sp>
          <p:nvSpPr>
            <p:cNvPr id="21" name="Rectangle 34"/>
            <p:cNvSpPr>
              <a:spLocks noChangeArrowheads="1"/>
            </p:cNvSpPr>
            <p:nvPr/>
          </p:nvSpPr>
          <p:spPr bwMode="gray">
            <a:xfrm>
              <a:off x="1020" y="1933"/>
              <a:ext cx="4498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0" bIns="46800"/>
            <a:lstStyle/>
            <a:p>
              <a:pPr>
                <a:defRPr/>
              </a:pPr>
              <a:r>
                <a:rPr lang="fr-FR" dirty="0" smtClean="0"/>
                <a:t>Architecture logicielle</a:t>
              </a:r>
              <a:endParaRPr lang="fr-FR" dirty="0"/>
            </a:p>
          </p:txBody>
        </p:sp>
        <p:sp>
          <p:nvSpPr>
            <p:cNvPr id="22" name="Rectangle 35"/>
            <p:cNvSpPr>
              <a:spLocks noChangeArrowheads="1"/>
            </p:cNvSpPr>
            <p:nvPr/>
          </p:nvSpPr>
          <p:spPr bwMode="gray">
            <a:xfrm>
              <a:off x="263" y="1935"/>
              <a:ext cx="576" cy="22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23" name="Oval 37"/>
            <p:cNvSpPr>
              <a:spLocks noChangeArrowheads="1"/>
            </p:cNvSpPr>
            <p:nvPr/>
          </p:nvSpPr>
          <p:spPr bwMode="gray">
            <a:xfrm>
              <a:off x="702" y="1890"/>
              <a:ext cx="318" cy="31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GB" b="1">
                <a:latin typeface="+mj-lt"/>
              </a:endParaRPr>
            </a:p>
          </p:txBody>
        </p:sp>
        <p:sp>
          <p:nvSpPr>
            <p:cNvPr id="24" name="Oval 38"/>
            <p:cNvSpPr>
              <a:spLocks noChangeArrowheads="1"/>
            </p:cNvSpPr>
            <p:nvPr/>
          </p:nvSpPr>
          <p:spPr bwMode="gray">
            <a:xfrm>
              <a:off x="749" y="1935"/>
              <a:ext cx="226" cy="227"/>
            </a:xfrm>
            <a:prstGeom prst="ellipse">
              <a:avLst/>
            </a:prstGeom>
            <a:solidFill>
              <a:schemeClr val="tx2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de-DE" b="1" dirty="0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</p:grpSp>
      <p:grpSp>
        <p:nvGrpSpPr>
          <p:cNvPr id="20" name="Group 68"/>
          <p:cNvGrpSpPr>
            <a:grpSpLocks/>
          </p:cNvGrpSpPr>
          <p:nvPr/>
        </p:nvGrpSpPr>
        <p:grpSpPr bwMode="auto">
          <a:xfrm>
            <a:off x="1677136" y="3702926"/>
            <a:ext cx="7199312" cy="501650"/>
            <a:chOff x="263" y="1890"/>
            <a:chExt cx="5255" cy="316"/>
          </a:xfrm>
        </p:grpSpPr>
        <p:sp>
          <p:nvSpPr>
            <p:cNvPr id="26" name="Rectangle 34"/>
            <p:cNvSpPr>
              <a:spLocks noChangeArrowheads="1"/>
            </p:cNvSpPr>
            <p:nvPr/>
          </p:nvSpPr>
          <p:spPr bwMode="gray">
            <a:xfrm>
              <a:off x="1020" y="1933"/>
              <a:ext cx="4498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0" bIns="46800"/>
            <a:lstStyle/>
            <a:p>
              <a:pPr>
                <a:defRPr/>
              </a:pPr>
              <a:r>
                <a:rPr lang="fr-FR" dirty="0" err="1" smtClean="0"/>
                <a:t>Roadmap</a:t>
              </a:r>
              <a:r>
                <a:rPr lang="fr-FR" dirty="0" smtClean="0"/>
                <a:t> et futurs versions</a:t>
              </a:r>
              <a:endParaRPr lang="fr-FR" dirty="0"/>
            </a:p>
          </p:txBody>
        </p:sp>
        <p:sp>
          <p:nvSpPr>
            <p:cNvPr id="27" name="Rectangle 35"/>
            <p:cNvSpPr>
              <a:spLocks noChangeArrowheads="1"/>
            </p:cNvSpPr>
            <p:nvPr/>
          </p:nvSpPr>
          <p:spPr bwMode="gray">
            <a:xfrm>
              <a:off x="263" y="1935"/>
              <a:ext cx="576" cy="22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28" name="Oval 37"/>
            <p:cNvSpPr>
              <a:spLocks noChangeArrowheads="1"/>
            </p:cNvSpPr>
            <p:nvPr/>
          </p:nvSpPr>
          <p:spPr bwMode="gray">
            <a:xfrm>
              <a:off x="702" y="1890"/>
              <a:ext cx="318" cy="31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GB" b="1">
                <a:latin typeface="+mj-lt"/>
              </a:endParaRPr>
            </a:p>
          </p:txBody>
        </p:sp>
        <p:sp>
          <p:nvSpPr>
            <p:cNvPr id="29" name="Oval 38"/>
            <p:cNvSpPr>
              <a:spLocks noChangeArrowheads="1"/>
            </p:cNvSpPr>
            <p:nvPr/>
          </p:nvSpPr>
          <p:spPr bwMode="gray">
            <a:xfrm>
              <a:off x="749" y="1935"/>
              <a:ext cx="226" cy="227"/>
            </a:xfrm>
            <a:prstGeom prst="ellipse">
              <a:avLst/>
            </a:prstGeom>
            <a:solidFill>
              <a:schemeClr val="tx2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de-DE" b="1" dirty="0">
                  <a:solidFill>
                    <a:schemeClr val="bg1"/>
                  </a:solidFill>
                  <a:latin typeface="+mj-lt"/>
                </a:rPr>
                <a:t>5</a:t>
              </a:r>
            </a:p>
          </p:txBody>
        </p:sp>
      </p:grpSp>
      <p:grpSp>
        <p:nvGrpSpPr>
          <p:cNvPr id="25" name="Group 68"/>
          <p:cNvGrpSpPr>
            <a:grpSpLocks/>
          </p:cNvGrpSpPr>
          <p:nvPr/>
        </p:nvGrpSpPr>
        <p:grpSpPr bwMode="auto">
          <a:xfrm>
            <a:off x="1677136" y="4199913"/>
            <a:ext cx="7199312" cy="501650"/>
            <a:chOff x="263" y="1890"/>
            <a:chExt cx="5255" cy="316"/>
          </a:xfrm>
        </p:grpSpPr>
        <p:sp>
          <p:nvSpPr>
            <p:cNvPr id="31" name="Rectangle 34"/>
            <p:cNvSpPr>
              <a:spLocks noChangeArrowheads="1"/>
            </p:cNvSpPr>
            <p:nvPr/>
          </p:nvSpPr>
          <p:spPr bwMode="gray">
            <a:xfrm>
              <a:off x="1020" y="1933"/>
              <a:ext cx="4498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0" bIns="46800"/>
            <a:lstStyle/>
            <a:p>
              <a:r>
                <a:rPr lang="fr-FR" dirty="0" smtClean="0"/>
                <a:t>Notre démarche</a:t>
              </a:r>
              <a:endParaRPr lang="fr-FR" dirty="0"/>
            </a:p>
          </p:txBody>
        </p:sp>
        <p:sp>
          <p:nvSpPr>
            <p:cNvPr id="32" name="Rectangle 35"/>
            <p:cNvSpPr>
              <a:spLocks noChangeArrowheads="1"/>
            </p:cNvSpPr>
            <p:nvPr/>
          </p:nvSpPr>
          <p:spPr bwMode="gray">
            <a:xfrm>
              <a:off x="263" y="1935"/>
              <a:ext cx="576" cy="22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33" name="Oval 37"/>
            <p:cNvSpPr>
              <a:spLocks noChangeArrowheads="1"/>
            </p:cNvSpPr>
            <p:nvPr/>
          </p:nvSpPr>
          <p:spPr bwMode="gray">
            <a:xfrm>
              <a:off x="702" y="1890"/>
              <a:ext cx="318" cy="31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GB" b="1">
                <a:latin typeface="+mj-lt"/>
              </a:endParaRPr>
            </a:p>
          </p:txBody>
        </p:sp>
        <p:sp>
          <p:nvSpPr>
            <p:cNvPr id="34" name="Oval 38"/>
            <p:cNvSpPr>
              <a:spLocks noChangeArrowheads="1"/>
            </p:cNvSpPr>
            <p:nvPr/>
          </p:nvSpPr>
          <p:spPr bwMode="gray">
            <a:xfrm>
              <a:off x="749" y="1935"/>
              <a:ext cx="226" cy="227"/>
            </a:xfrm>
            <a:prstGeom prst="ellipse">
              <a:avLst/>
            </a:prstGeom>
            <a:solidFill>
              <a:schemeClr val="tx2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de-DE" b="1" dirty="0">
                  <a:solidFill>
                    <a:schemeClr val="bg1"/>
                  </a:solidFill>
                  <a:latin typeface="+mj-lt"/>
                </a:rPr>
                <a:t>6</a:t>
              </a:r>
            </a:p>
          </p:txBody>
        </p:sp>
      </p:grpSp>
      <p:pic>
        <p:nvPicPr>
          <p:cNvPr id="35" name="Picture 1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gray">
          <a:xfrm>
            <a:off x="4841530" y="3093917"/>
            <a:ext cx="2519362" cy="182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Principes </a:t>
            </a:r>
            <a:r>
              <a:rPr lang="fr-FR" dirty="0" smtClean="0"/>
              <a:t>de la solution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>
          <a:xfrm>
            <a:off x="449263" y="1282699"/>
            <a:ext cx="8250237" cy="4687575"/>
          </a:xfrm>
        </p:spPr>
        <p:txBody>
          <a:bodyPr>
            <a:noAutofit/>
          </a:bodyPr>
          <a:lstStyle/>
          <a:p>
            <a:pPr marL="177800" indent="-177800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fr-FR" sz="1800" dirty="0" smtClean="0"/>
              <a:t>Supervision </a:t>
            </a:r>
            <a:r>
              <a:rPr lang="fr-FR" sz="1800" dirty="0" smtClean="0"/>
              <a:t>structurée au </a:t>
            </a:r>
            <a:r>
              <a:rPr lang="fr-FR" sz="1800" dirty="0" smtClean="0"/>
              <a:t>sein d’un référentiel d’échange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6</a:t>
            </a:fld>
            <a:endParaRPr lang="en-GB" dirty="0"/>
          </a:p>
        </p:txBody>
      </p:sp>
      <p:graphicFrame>
        <p:nvGraphicFramePr>
          <p:cNvPr id="21" name="Group 7"/>
          <p:cNvGraphicFramePr>
            <a:graphicFrameLocks noGrp="1"/>
          </p:cNvGraphicFramePr>
          <p:nvPr/>
        </p:nvGraphicFramePr>
        <p:xfrm>
          <a:off x="3697514" y="2061452"/>
          <a:ext cx="4599925" cy="3046757"/>
        </p:xfrm>
        <a:graphic>
          <a:graphicData uri="http://schemas.openxmlformats.org/drawingml/2006/table">
            <a:tbl>
              <a:tblPr/>
              <a:tblGrid>
                <a:gridCol w="4599925"/>
              </a:tblGrid>
              <a:tr h="1127006">
                <a:tc>
                  <a:txBody>
                    <a:bodyPr/>
                    <a:lstStyle/>
                    <a:p>
                      <a:pPr lvl="0" algn="r"/>
                      <a:r>
                        <a:rPr lang="fr-FR" sz="1200" b="1" dirty="0" smtClean="0">
                          <a:latin typeface="Arial" pitchFamily="34" charset="0"/>
                          <a:cs typeface="Arial" pitchFamily="34" charset="0"/>
                        </a:rPr>
                        <a:t>Processus :</a:t>
                      </a:r>
                      <a:endParaRPr lang="fr-FR" sz="1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lvl="0" algn="r"/>
                      <a:endParaRPr lang="fr-FR" sz="1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lvl="0" algn="r"/>
                      <a:r>
                        <a:rPr lang="fr-FR" sz="1100" dirty="0" smtClean="0">
                          <a:latin typeface="Arial" pitchFamily="34" charset="0"/>
                          <a:cs typeface="Arial" pitchFamily="34" charset="0"/>
                        </a:rPr>
                        <a:t>Groupement d’instances d’échanges</a:t>
                      </a:r>
                      <a:r>
                        <a:rPr lang="fr-FR" sz="1100" baseline="0" dirty="0" smtClean="0">
                          <a:latin typeface="Arial" pitchFamily="34" charset="0"/>
                          <a:cs typeface="Arial" pitchFamily="34" charset="0"/>
                        </a:rPr>
                        <a:t> ou</a:t>
                      </a:r>
                    </a:p>
                    <a:p>
                      <a:pPr lvl="0" algn="r"/>
                      <a:r>
                        <a:rPr lang="fr-FR" sz="1100" baseline="0" dirty="0" smtClean="0">
                          <a:latin typeface="Arial" pitchFamily="34" charset="0"/>
                          <a:cs typeface="Arial" pitchFamily="34" charset="0"/>
                        </a:rPr>
                        <a:t>agrégation d’un lot de traitements</a:t>
                      </a:r>
                      <a:endParaRPr lang="fr-FR" sz="11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969" marR="119969" marT="18000" marB="18000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969123">
                <a:tc>
                  <a:txBody>
                    <a:bodyPr/>
                    <a:lstStyle/>
                    <a:p>
                      <a:pPr marL="71755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Echanges :</a:t>
                      </a:r>
                    </a:p>
                    <a:p>
                      <a:pPr marL="71755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71755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Instances de flux point à point ou</a:t>
                      </a:r>
                    </a:p>
                    <a:p>
                      <a:pPr marL="71755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flux multi-sources/multi-cibles</a:t>
                      </a:r>
                    </a:p>
                    <a:p>
                      <a:pPr marL="71755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1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969" marR="119969" marT="18000" marB="18000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95062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Composants :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FR" sz="11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Médiations, étapes ou appels Web Service,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FR" sz="11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applications concernées, … </a:t>
                      </a:r>
                    </a:p>
                  </a:txBody>
                  <a:tcPr marL="119969" marR="119969" marT="18000" marB="18000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pSp>
        <p:nvGrpSpPr>
          <p:cNvPr id="22" name="Group 17"/>
          <p:cNvGrpSpPr>
            <a:grpSpLocks/>
          </p:cNvGrpSpPr>
          <p:nvPr/>
        </p:nvGrpSpPr>
        <p:grpSpPr bwMode="auto">
          <a:xfrm>
            <a:off x="1627861" y="2049579"/>
            <a:ext cx="4085112" cy="4061359"/>
            <a:chOff x="2856" y="1771"/>
            <a:chExt cx="1815" cy="1368"/>
          </a:xfrm>
        </p:grpSpPr>
        <p:sp>
          <p:nvSpPr>
            <p:cNvPr id="23" name="Freeform 18">
              <a:hlinkClick r:id="" action="ppaction://noaction"/>
            </p:cNvPr>
            <p:cNvSpPr>
              <a:spLocks/>
            </p:cNvSpPr>
            <p:nvPr/>
          </p:nvSpPr>
          <p:spPr bwMode="auto">
            <a:xfrm>
              <a:off x="3461" y="1771"/>
              <a:ext cx="302" cy="516"/>
            </a:xfrm>
            <a:custGeom>
              <a:avLst/>
              <a:gdLst>
                <a:gd name="T0" fmla="*/ 0 w 348"/>
                <a:gd name="T1" fmla="*/ 349 h 604"/>
                <a:gd name="T2" fmla="*/ 302 w 348"/>
                <a:gd name="T3" fmla="*/ 465 h 604"/>
                <a:gd name="T4" fmla="*/ 302 w 348"/>
                <a:gd name="T5" fmla="*/ 0 h 604"/>
                <a:gd name="T6" fmla="*/ 0 w 348"/>
                <a:gd name="T7" fmla="*/ 349 h 6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8"/>
                <a:gd name="T13" fmla="*/ 0 h 604"/>
                <a:gd name="T14" fmla="*/ 348 w 348"/>
                <a:gd name="T15" fmla="*/ 604 h 6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8" h="604">
                  <a:moveTo>
                    <a:pt x="0" y="453"/>
                  </a:moveTo>
                  <a:lnTo>
                    <a:pt x="348" y="604"/>
                  </a:lnTo>
                  <a:lnTo>
                    <a:pt x="348" y="0"/>
                  </a:lnTo>
                  <a:lnTo>
                    <a:pt x="0" y="453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50000"/>
              </a:schemeClr>
            </a:solidFill>
            <a:ln w="28575" cmpd="sng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19">
              <a:hlinkClick r:id="" action="ppaction://noaction"/>
            </p:cNvPr>
            <p:cNvSpPr>
              <a:spLocks/>
            </p:cNvSpPr>
            <p:nvPr/>
          </p:nvSpPr>
          <p:spPr bwMode="auto">
            <a:xfrm>
              <a:off x="3761" y="1771"/>
              <a:ext cx="303" cy="516"/>
            </a:xfrm>
            <a:custGeom>
              <a:avLst/>
              <a:gdLst>
                <a:gd name="T0" fmla="*/ 0 w 349"/>
                <a:gd name="T1" fmla="*/ 465 h 604"/>
                <a:gd name="T2" fmla="*/ 303 w 349"/>
                <a:gd name="T3" fmla="*/ 349 h 604"/>
                <a:gd name="T4" fmla="*/ 0 w 349"/>
                <a:gd name="T5" fmla="*/ 0 h 604"/>
                <a:gd name="T6" fmla="*/ 0 w 349"/>
                <a:gd name="T7" fmla="*/ 465 h 6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9"/>
                <a:gd name="T13" fmla="*/ 0 h 604"/>
                <a:gd name="T14" fmla="*/ 349 w 349"/>
                <a:gd name="T15" fmla="*/ 604 h 6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9" h="604">
                  <a:moveTo>
                    <a:pt x="0" y="604"/>
                  </a:moveTo>
                  <a:lnTo>
                    <a:pt x="349" y="453"/>
                  </a:lnTo>
                  <a:lnTo>
                    <a:pt x="0" y="0"/>
                  </a:lnTo>
                  <a:lnTo>
                    <a:pt x="0" y="604"/>
                  </a:lnTo>
                  <a:close/>
                </a:path>
              </a:pathLst>
            </a:custGeom>
            <a:solidFill>
              <a:schemeClr val="accent6"/>
            </a:solidFill>
            <a:ln w="28575" cmpd="sng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20">
              <a:hlinkClick r:id="" action="ppaction://noaction"/>
            </p:cNvPr>
            <p:cNvSpPr>
              <a:spLocks/>
            </p:cNvSpPr>
            <p:nvPr/>
          </p:nvSpPr>
          <p:spPr bwMode="auto">
            <a:xfrm>
              <a:off x="3158" y="2155"/>
              <a:ext cx="605" cy="535"/>
            </a:xfrm>
            <a:custGeom>
              <a:avLst/>
              <a:gdLst>
                <a:gd name="T0" fmla="*/ 0 w 697"/>
                <a:gd name="T1" fmla="*/ 349 h 755"/>
                <a:gd name="T2" fmla="*/ 605 w 697"/>
                <a:gd name="T3" fmla="*/ 582 h 755"/>
                <a:gd name="T4" fmla="*/ 605 w 697"/>
                <a:gd name="T5" fmla="*/ 116 h 755"/>
                <a:gd name="T6" fmla="*/ 303 w 697"/>
                <a:gd name="T7" fmla="*/ 0 h 755"/>
                <a:gd name="T8" fmla="*/ 0 w 697"/>
                <a:gd name="T9" fmla="*/ 349 h 7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7"/>
                <a:gd name="T16" fmla="*/ 0 h 755"/>
                <a:gd name="T17" fmla="*/ 697 w 697"/>
                <a:gd name="T18" fmla="*/ 755 h 7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7" h="755">
                  <a:moveTo>
                    <a:pt x="0" y="453"/>
                  </a:moveTo>
                  <a:lnTo>
                    <a:pt x="697" y="755"/>
                  </a:lnTo>
                  <a:lnTo>
                    <a:pt x="697" y="151"/>
                  </a:lnTo>
                  <a:lnTo>
                    <a:pt x="349" y="0"/>
                  </a:lnTo>
                  <a:lnTo>
                    <a:pt x="0" y="453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28575" cmpd="sng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21">
              <a:hlinkClick r:id="" action="ppaction://noaction"/>
            </p:cNvPr>
            <p:cNvSpPr>
              <a:spLocks/>
            </p:cNvSpPr>
            <p:nvPr/>
          </p:nvSpPr>
          <p:spPr bwMode="auto">
            <a:xfrm>
              <a:off x="3763" y="2155"/>
              <a:ext cx="605" cy="535"/>
            </a:xfrm>
            <a:custGeom>
              <a:avLst/>
              <a:gdLst>
                <a:gd name="T0" fmla="*/ 0 w 697"/>
                <a:gd name="T1" fmla="*/ 582 h 755"/>
                <a:gd name="T2" fmla="*/ 605 w 697"/>
                <a:gd name="T3" fmla="*/ 349 h 755"/>
                <a:gd name="T4" fmla="*/ 303 w 697"/>
                <a:gd name="T5" fmla="*/ 0 h 755"/>
                <a:gd name="T6" fmla="*/ 0 w 697"/>
                <a:gd name="T7" fmla="*/ 116 h 755"/>
                <a:gd name="T8" fmla="*/ 0 w 697"/>
                <a:gd name="T9" fmla="*/ 582 h 7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7"/>
                <a:gd name="T16" fmla="*/ 0 h 755"/>
                <a:gd name="T17" fmla="*/ 697 w 697"/>
                <a:gd name="T18" fmla="*/ 755 h 7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7" h="755">
                  <a:moveTo>
                    <a:pt x="0" y="755"/>
                  </a:moveTo>
                  <a:lnTo>
                    <a:pt x="697" y="453"/>
                  </a:lnTo>
                  <a:lnTo>
                    <a:pt x="349" y="0"/>
                  </a:lnTo>
                  <a:lnTo>
                    <a:pt x="0" y="151"/>
                  </a:lnTo>
                  <a:lnTo>
                    <a:pt x="0" y="755"/>
                  </a:lnTo>
                  <a:close/>
                </a:path>
              </a:pathLst>
            </a:custGeom>
            <a:solidFill>
              <a:schemeClr val="accent1"/>
            </a:solidFill>
            <a:ln w="28575" cmpd="sng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22">
              <a:hlinkClick r:id="" action="ppaction://noaction"/>
            </p:cNvPr>
            <p:cNvSpPr>
              <a:spLocks/>
            </p:cNvSpPr>
            <p:nvPr/>
          </p:nvSpPr>
          <p:spPr bwMode="auto">
            <a:xfrm>
              <a:off x="2856" y="2477"/>
              <a:ext cx="907" cy="662"/>
            </a:xfrm>
            <a:custGeom>
              <a:avLst/>
              <a:gdLst>
                <a:gd name="T0" fmla="*/ 0 w 1045"/>
                <a:gd name="T1" fmla="*/ 349 h 906"/>
                <a:gd name="T2" fmla="*/ 907 w 1045"/>
                <a:gd name="T3" fmla="*/ 698 h 906"/>
                <a:gd name="T4" fmla="*/ 907 w 1045"/>
                <a:gd name="T5" fmla="*/ 233 h 906"/>
                <a:gd name="T6" fmla="*/ 302 w 1045"/>
                <a:gd name="T7" fmla="*/ 0 h 906"/>
                <a:gd name="T8" fmla="*/ 0 w 1045"/>
                <a:gd name="T9" fmla="*/ 349 h 9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5"/>
                <a:gd name="T16" fmla="*/ 0 h 906"/>
                <a:gd name="T17" fmla="*/ 1045 w 1045"/>
                <a:gd name="T18" fmla="*/ 906 h 9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5" h="906">
                  <a:moveTo>
                    <a:pt x="0" y="453"/>
                  </a:moveTo>
                  <a:lnTo>
                    <a:pt x="1045" y="906"/>
                  </a:lnTo>
                  <a:lnTo>
                    <a:pt x="1045" y="302"/>
                  </a:lnTo>
                  <a:lnTo>
                    <a:pt x="348" y="0"/>
                  </a:lnTo>
                  <a:lnTo>
                    <a:pt x="0" y="453"/>
                  </a:ln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 w="28575" cmpd="sng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23">
              <a:hlinkClick r:id="" action="ppaction://noaction"/>
            </p:cNvPr>
            <p:cNvSpPr>
              <a:spLocks/>
            </p:cNvSpPr>
            <p:nvPr/>
          </p:nvSpPr>
          <p:spPr bwMode="auto">
            <a:xfrm>
              <a:off x="3763" y="2477"/>
              <a:ext cx="908" cy="662"/>
            </a:xfrm>
            <a:custGeom>
              <a:avLst/>
              <a:gdLst>
                <a:gd name="T0" fmla="*/ 0 w 1046"/>
                <a:gd name="T1" fmla="*/ 698 h 906"/>
                <a:gd name="T2" fmla="*/ 908 w 1046"/>
                <a:gd name="T3" fmla="*/ 349 h 906"/>
                <a:gd name="T4" fmla="*/ 605 w 1046"/>
                <a:gd name="T5" fmla="*/ 0 h 906"/>
                <a:gd name="T6" fmla="*/ 0 w 1046"/>
                <a:gd name="T7" fmla="*/ 233 h 906"/>
                <a:gd name="T8" fmla="*/ 0 w 1046"/>
                <a:gd name="T9" fmla="*/ 698 h 9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6"/>
                <a:gd name="T16" fmla="*/ 0 h 906"/>
                <a:gd name="T17" fmla="*/ 1046 w 1046"/>
                <a:gd name="T18" fmla="*/ 906 h 9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6" h="906">
                  <a:moveTo>
                    <a:pt x="0" y="906"/>
                  </a:moveTo>
                  <a:lnTo>
                    <a:pt x="1046" y="453"/>
                  </a:lnTo>
                  <a:lnTo>
                    <a:pt x="697" y="0"/>
                  </a:lnTo>
                  <a:lnTo>
                    <a:pt x="0" y="302"/>
                  </a:lnTo>
                  <a:lnTo>
                    <a:pt x="0" y="906"/>
                  </a:lnTo>
                  <a:close/>
                </a:path>
              </a:pathLst>
            </a:custGeom>
            <a:solidFill>
              <a:schemeClr val="tx2"/>
            </a:solidFill>
            <a:ln w="28575" cmpd="sng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9" name="ZoneTexte 28"/>
          <p:cNvSpPr txBox="1"/>
          <p:nvPr/>
        </p:nvSpPr>
        <p:spPr bwMode="auto">
          <a:xfrm>
            <a:off x="574239" y="1562507"/>
            <a:ext cx="1932000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 smtClean="0"/>
              <a:t>Niveau d’agrégation</a:t>
            </a:r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1547984" y="1830946"/>
            <a:ext cx="0" cy="417600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156335" y="2850235"/>
            <a:ext cx="10903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fr-FR" sz="1400" b="1" dirty="0" smtClean="0">
                <a:latin typeface="Arial" pitchFamily="34" charset="0"/>
                <a:cs typeface="Arial" pitchFamily="34" charset="0"/>
              </a:rPr>
              <a:t>Processus</a:t>
            </a:r>
            <a:endParaRPr lang="fr-FR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166448" y="3845915"/>
            <a:ext cx="1029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fr-FR" sz="1400" b="1" dirty="0" smtClean="0">
                <a:latin typeface="Arial" pitchFamily="34" charset="0"/>
                <a:cs typeface="Arial" pitchFamily="34" charset="0"/>
              </a:rPr>
              <a:t>Echanges</a:t>
            </a:r>
            <a:endParaRPr lang="fr-FR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618870" y="4953355"/>
            <a:ext cx="1018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fr-FR" sz="1400" b="1" dirty="0" smtClean="0">
                <a:latin typeface="Arial" pitchFamily="34" charset="0"/>
                <a:cs typeface="Arial" pitchFamily="34" charset="0"/>
              </a:rPr>
              <a:t>Médiation</a:t>
            </a:r>
            <a:endParaRPr lang="fr-FR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39808" y="5400395"/>
            <a:ext cx="1157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fr-FR" sz="1400" b="1" dirty="0" smtClean="0">
                <a:latin typeface="Arial" pitchFamily="34" charset="0"/>
                <a:cs typeface="Arial" pitchFamily="34" charset="0"/>
              </a:rPr>
              <a:t>Application</a:t>
            </a:r>
            <a:endParaRPr lang="fr-FR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96140" y="4953355"/>
            <a:ext cx="7248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fr-FR" sz="1400" b="1" dirty="0" smtClean="0">
                <a:latin typeface="Arial" pitchFamily="34" charset="0"/>
                <a:cs typeface="Arial" pitchFamily="34" charset="0"/>
              </a:rPr>
              <a:t>Erreur</a:t>
            </a:r>
            <a:endParaRPr lang="fr-FR" sz="1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981" y="2164080"/>
            <a:ext cx="4630010" cy="2384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Principes </a:t>
            </a:r>
            <a:r>
              <a:rPr lang="fr-FR" dirty="0" smtClean="0"/>
              <a:t>de la solution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>
          <a:xfrm>
            <a:off x="449263" y="1282699"/>
            <a:ext cx="8250237" cy="4687575"/>
          </a:xfrm>
        </p:spPr>
        <p:txBody>
          <a:bodyPr>
            <a:noAutofit/>
          </a:bodyPr>
          <a:lstStyle/>
          <a:p>
            <a:pPr marL="177800" indent="-177800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fr-FR" sz="1800" dirty="0" smtClean="0"/>
              <a:t>Supervision </a:t>
            </a:r>
            <a:r>
              <a:rPr lang="fr-FR" sz="1800" dirty="0" smtClean="0"/>
              <a:t>structurée </a:t>
            </a:r>
            <a:r>
              <a:rPr lang="fr-FR" sz="1800" dirty="0" smtClean="0"/>
              <a:t>au sein d’un référentiel d’échange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7</a:t>
            </a:fld>
            <a:endParaRPr lang="en-GB" dirty="0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4708951" y="2049579"/>
            <a:ext cx="4085112" cy="4061359"/>
            <a:chOff x="2856" y="1771"/>
            <a:chExt cx="1815" cy="1368"/>
          </a:xfrm>
        </p:grpSpPr>
        <p:sp>
          <p:nvSpPr>
            <p:cNvPr id="23" name="Freeform 18">
              <a:hlinkClick r:id="" action="ppaction://noaction"/>
            </p:cNvPr>
            <p:cNvSpPr>
              <a:spLocks/>
            </p:cNvSpPr>
            <p:nvPr/>
          </p:nvSpPr>
          <p:spPr bwMode="auto">
            <a:xfrm>
              <a:off x="3461" y="1771"/>
              <a:ext cx="302" cy="516"/>
            </a:xfrm>
            <a:custGeom>
              <a:avLst/>
              <a:gdLst>
                <a:gd name="T0" fmla="*/ 0 w 348"/>
                <a:gd name="T1" fmla="*/ 349 h 604"/>
                <a:gd name="T2" fmla="*/ 302 w 348"/>
                <a:gd name="T3" fmla="*/ 465 h 604"/>
                <a:gd name="T4" fmla="*/ 302 w 348"/>
                <a:gd name="T5" fmla="*/ 0 h 604"/>
                <a:gd name="T6" fmla="*/ 0 w 348"/>
                <a:gd name="T7" fmla="*/ 349 h 6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8"/>
                <a:gd name="T13" fmla="*/ 0 h 604"/>
                <a:gd name="T14" fmla="*/ 348 w 348"/>
                <a:gd name="T15" fmla="*/ 604 h 6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8" h="604">
                  <a:moveTo>
                    <a:pt x="0" y="453"/>
                  </a:moveTo>
                  <a:lnTo>
                    <a:pt x="348" y="604"/>
                  </a:lnTo>
                  <a:lnTo>
                    <a:pt x="348" y="0"/>
                  </a:lnTo>
                  <a:lnTo>
                    <a:pt x="0" y="453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50000"/>
              </a:schemeClr>
            </a:solidFill>
            <a:ln w="28575" cmpd="sng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19">
              <a:hlinkClick r:id="" action="ppaction://noaction"/>
            </p:cNvPr>
            <p:cNvSpPr>
              <a:spLocks/>
            </p:cNvSpPr>
            <p:nvPr/>
          </p:nvSpPr>
          <p:spPr bwMode="auto">
            <a:xfrm>
              <a:off x="3761" y="1771"/>
              <a:ext cx="303" cy="516"/>
            </a:xfrm>
            <a:custGeom>
              <a:avLst/>
              <a:gdLst>
                <a:gd name="T0" fmla="*/ 0 w 349"/>
                <a:gd name="T1" fmla="*/ 465 h 604"/>
                <a:gd name="T2" fmla="*/ 303 w 349"/>
                <a:gd name="T3" fmla="*/ 349 h 604"/>
                <a:gd name="T4" fmla="*/ 0 w 349"/>
                <a:gd name="T5" fmla="*/ 0 h 604"/>
                <a:gd name="T6" fmla="*/ 0 w 349"/>
                <a:gd name="T7" fmla="*/ 465 h 6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9"/>
                <a:gd name="T13" fmla="*/ 0 h 604"/>
                <a:gd name="T14" fmla="*/ 349 w 349"/>
                <a:gd name="T15" fmla="*/ 604 h 6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9" h="604">
                  <a:moveTo>
                    <a:pt x="0" y="604"/>
                  </a:moveTo>
                  <a:lnTo>
                    <a:pt x="349" y="453"/>
                  </a:lnTo>
                  <a:lnTo>
                    <a:pt x="0" y="0"/>
                  </a:lnTo>
                  <a:lnTo>
                    <a:pt x="0" y="604"/>
                  </a:lnTo>
                  <a:close/>
                </a:path>
              </a:pathLst>
            </a:custGeom>
            <a:solidFill>
              <a:schemeClr val="accent6"/>
            </a:solidFill>
            <a:ln w="28575" cmpd="sng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20">
              <a:hlinkClick r:id="" action="ppaction://noaction"/>
            </p:cNvPr>
            <p:cNvSpPr>
              <a:spLocks/>
            </p:cNvSpPr>
            <p:nvPr/>
          </p:nvSpPr>
          <p:spPr bwMode="auto">
            <a:xfrm>
              <a:off x="3158" y="2155"/>
              <a:ext cx="605" cy="535"/>
            </a:xfrm>
            <a:custGeom>
              <a:avLst/>
              <a:gdLst>
                <a:gd name="T0" fmla="*/ 0 w 697"/>
                <a:gd name="T1" fmla="*/ 349 h 755"/>
                <a:gd name="T2" fmla="*/ 605 w 697"/>
                <a:gd name="T3" fmla="*/ 582 h 755"/>
                <a:gd name="T4" fmla="*/ 605 w 697"/>
                <a:gd name="T5" fmla="*/ 116 h 755"/>
                <a:gd name="T6" fmla="*/ 303 w 697"/>
                <a:gd name="T7" fmla="*/ 0 h 755"/>
                <a:gd name="T8" fmla="*/ 0 w 697"/>
                <a:gd name="T9" fmla="*/ 349 h 7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7"/>
                <a:gd name="T16" fmla="*/ 0 h 755"/>
                <a:gd name="T17" fmla="*/ 697 w 697"/>
                <a:gd name="T18" fmla="*/ 755 h 7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7" h="755">
                  <a:moveTo>
                    <a:pt x="0" y="453"/>
                  </a:moveTo>
                  <a:lnTo>
                    <a:pt x="697" y="755"/>
                  </a:lnTo>
                  <a:lnTo>
                    <a:pt x="697" y="151"/>
                  </a:lnTo>
                  <a:lnTo>
                    <a:pt x="349" y="0"/>
                  </a:lnTo>
                  <a:lnTo>
                    <a:pt x="0" y="453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28575" cmpd="sng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21">
              <a:hlinkClick r:id="" action="ppaction://noaction"/>
            </p:cNvPr>
            <p:cNvSpPr>
              <a:spLocks/>
            </p:cNvSpPr>
            <p:nvPr/>
          </p:nvSpPr>
          <p:spPr bwMode="auto">
            <a:xfrm>
              <a:off x="3763" y="2155"/>
              <a:ext cx="605" cy="535"/>
            </a:xfrm>
            <a:custGeom>
              <a:avLst/>
              <a:gdLst>
                <a:gd name="T0" fmla="*/ 0 w 697"/>
                <a:gd name="T1" fmla="*/ 582 h 755"/>
                <a:gd name="T2" fmla="*/ 605 w 697"/>
                <a:gd name="T3" fmla="*/ 349 h 755"/>
                <a:gd name="T4" fmla="*/ 303 w 697"/>
                <a:gd name="T5" fmla="*/ 0 h 755"/>
                <a:gd name="T6" fmla="*/ 0 w 697"/>
                <a:gd name="T7" fmla="*/ 116 h 755"/>
                <a:gd name="T8" fmla="*/ 0 w 697"/>
                <a:gd name="T9" fmla="*/ 582 h 7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7"/>
                <a:gd name="T16" fmla="*/ 0 h 755"/>
                <a:gd name="T17" fmla="*/ 697 w 697"/>
                <a:gd name="T18" fmla="*/ 755 h 7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7" h="755">
                  <a:moveTo>
                    <a:pt x="0" y="755"/>
                  </a:moveTo>
                  <a:lnTo>
                    <a:pt x="697" y="453"/>
                  </a:lnTo>
                  <a:lnTo>
                    <a:pt x="349" y="0"/>
                  </a:lnTo>
                  <a:lnTo>
                    <a:pt x="0" y="151"/>
                  </a:lnTo>
                  <a:lnTo>
                    <a:pt x="0" y="755"/>
                  </a:lnTo>
                  <a:close/>
                </a:path>
              </a:pathLst>
            </a:custGeom>
            <a:solidFill>
              <a:schemeClr val="accent1"/>
            </a:solidFill>
            <a:ln w="28575" cmpd="sng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22">
              <a:hlinkClick r:id="" action="ppaction://noaction"/>
            </p:cNvPr>
            <p:cNvSpPr>
              <a:spLocks/>
            </p:cNvSpPr>
            <p:nvPr/>
          </p:nvSpPr>
          <p:spPr bwMode="auto">
            <a:xfrm>
              <a:off x="2856" y="2477"/>
              <a:ext cx="907" cy="662"/>
            </a:xfrm>
            <a:custGeom>
              <a:avLst/>
              <a:gdLst>
                <a:gd name="T0" fmla="*/ 0 w 1045"/>
                <a:gd name="T1" fmla="*/ 349 h 906"/>
                <a:gd name="T2" fmla="*/ 907 w 1045"/>
                <a:gd name="T3" fmla="*/ 698 h 906"/>
                <a:gd name="T4" fmla="*/ 907 w 1045"/>
                <a:gd name="T5" fmla="*/ 233 h 906"/>
                <a:gd name="T6" fmla="*/ 302 w 1045"/>
                <a:gd name="T7" fmla="*/ 0 h 906"/>
                <a:gd name="T8" fmla="*/ 0 w 1045"/>
                <a:gd name="T9" fmla="*/ 349 h 9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5"/>
                <a:gd name="T16" fmla="*/ 0 h 906"/>
                <a:gd name="T17" fmla="*/ 1045 w 1045"/>
                <a:gd name="T18" fmla="*/ 906 h 9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5" h="906">
                  <a:moveTo>
                    <a:pt x="0" y="453"/>
                  </a:moveTo>
                  <a:lnTo>
                    <a:pt x="1045" y="906"/>
                  </a:lnTo>
                  <a:lnTo>
                    <a:pt x="1045" y="302"/>
                  </a:lnTo>
                  <a:lnTo>
                    <a:pt x="348" y="0"/>
                  </a:lnTo>
                  <a:lnTo>
                    <a:pt x="0" y="453"/>
                  </a:ln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 w="28575" cmpd="sng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23">
              <a:hlinkClick r:id="" action="ppaction://noaction"/>
            </p:cNvPr>
            <p:cNvSpPr>
              <a:spLocks/>
            </p:cNvSpPr>
            <p:nvPr/>
          </p:nvSpPr>
          <p:spPr bwMode="auto">
            <a:xfrm>
              <a:off x="3763" y="2477"/>
              <a:ext cx="908" cy="662"/>
            </a:xfrm>
            <a:custGeom>
              <a:avLst/>
              <a:gdLst>
                <a:gd name="T0" fmla="*/ 0 w 1046"/>
                <a:gd name="T1" fmla="*/ 698 h 906"/>
                <a:gd name="T2" fmla="*/ 908 w 1046"/>
                <a:gd name="T3" fmla="*/ 349 h 906"/>
                <a:gd name="T4" fmla="*/ 605 w 1046"/>
                <a:gd name="T5" fmla="*/ 0 h 906"/>
                <a:gd name="T6" fmla="*/ 0 w 1046"/>
                <a:gd name="T7" fmla="*/ 233 h 906"/>
                <a:gd name="T8" fmla="*/ 0 w 1046"/>
                <a:gd name="T9" fmla="*/ 698 h 9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6"/>
                <a:gd name="T16" fmla="*/ 0 h 906"/>
                <a:gd name="T17" fmla="*/ 1046 w 1046"/>
                <a:gd name="T18" fmla="*/ 906 h 9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6" h="906">
                  <a:moveTo>
                    <a:pt x="0" y="906"/>
                  </a:moveTo>
                  <a:lnTo>
                    <a:pt x="1046" y="453"/>
                  </a:lnTo>
                  <a:lnTo>
                    <a:pt x="697" y="0"/>
                  </a:lnTo>
                  <a:lnTo>
                    <a:pt x="0" y="302"/>
                  </a:lnTo>
                  <a:lnTo>
                    <a:pt x="0" y="906"/>
                  </a:lnTo>
                  <a:close/>
                </a:path>
              </a:pathLst>
            </a:custGeom>
            <a:solidFill>
              <a:schemeClr val="tx2"/>
            </a:solidFill>
            <a:ln w="28575" cmpd="sng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6237425" y="2850235"/>
            <a:ext cx="10903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fr-FR" sz="1400" b="1" dirty="0" smtClean="0">
                <a:latin typeface="Arial" pitchFamily="34" charset="0"/>
                <a:cs typeface="Arial" pitchFamily="34" charset="0"/>
              </a:rPr>
              <a:t>Processus</a:t>
            </a:r>
            <a:endParaRPr lang="fr-FR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247538" y="3845915"/>
            <a:ext cx="1029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fr-FR" sz="1400" b="1" dirty="0" smtClean="0">
                <a:latin typeface="Arial" pitchFamily="34" charset="0"/>
                <a:cs typeface="Arial" pitchFamily="34" charset="0"/>
              </a:rPr>
              <a:t>Echanges</a:t>
            </a:r>
            <a:endParaRPr lang="fr-FR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9960" y="4953355"/>
            <a:ext cx="1018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fr-FR" sz="1400" b="1" dirty="0" smtClean="0">
                <a:latin typeface="Arial" pitchFamily="34" charset="0"/>
                <a:cs typeface="Arial" pitchFamily="34" charset="0"/>
              </a:rPr>
              <a:t>Médiation</a:t>
            </a:r>
            <a:endParaRPr lang="fr-FR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220898" y="5400395"/>
            <a:ext cx="1157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fr-FR" sz="1400" b="1" dirty="0" smtClean="0">
                <a:latin typeface="Arial" pitchFamily="34" charset="0"/>
                <a:cs typeface="Arial" pitchFamily="34" charset="0"/>
              </a:rPr>
              <a:t>Application</a:t>
            </a:r>
            <a:endParaRPr lang="fr-FR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877230" y="4953355"/>
            <a:ext cx="7248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fr-FR" sz="1400" b="1" dirty="0" smtClean="0">
                <a:latin typeface="Arial" pitchFamily="34" charset="0"/>
                <a:cs typeface="Arial" pitchFamily="34" charset="0"/>
              </a:rPr>
              <a:t>Erreur</a:t>
            </a:r>
            <a:endParaRPr lang="fr-FR" sz="1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Principes de la solution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8</a:t>
            </a:fld>
            <a:endParaRPr lang="en-GB" dirty="0"/>
          </a:p>
        </p:txBody>
      </p:sp>
      <p:grpSp>
        <p:nvGrpSpPr>
          <p:cNvPr id="15" name="Groupe 14"/>
          <p:cNvGrpSpPr/>
          <p:nvPr/>
        </p:nvGrpSpPr>
        <p:grpSpPr>
          <a:xfrm>
            <a:off x="2832418" y="1143000"/>
            <a:ext cx="6291262" cy="5072243"/>
            <a:chOff x="2484438" y="1262243"/>
            <a:chExt cx="6081707" cy="4902200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2345"/>
            <a:stretch>
              <a:fillRect/>
            </a:stretch>
          </p:blipFill>
          <p:spPr bwMode="gray">
            <a:xfrm>
              <a:off x="2484438" y="1262243"/>
              <a:ext cx="6081707" cy="2497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3132"/>
            <a:stretch>
              <a:fillRect/>
            </a:stretch>
          </p:blipFill>
          <p:spPr bwMode="gray">
            <a:xfrm>
              <a:off x="2557463" y="3494268"/>
              <a:ext cx="5998861" cy="2670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91369" y="1589268"/>
            <a:ext cx="1655763" cy="23083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</a:pPr>
            <a:r>
              <a:rPr lang="fr-FR" sz="900" b="1" i="1" dirty="0">
                <a:solidFill>
                  <a:schemeClr val="bg1"/>
                </a:solidFill>
              </a:rPr>
              <a:t>Codification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791369" y="2740205"/>
            <a:ext cx="1655762" cy="23083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</a:pPr>
            <a:r>
              <a:rPr lang="fr-FR" sz="900" b="1" i="1" dirty="0">
                <a:solidFill>
                  <a:schemeClr val="bg1"/>
                </a:solidFill>
              </a:rPr>
              <a:t>Paramétrage audit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91369" y="3460930"/>
            <a:ext cx="1655762" cy="23083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</a:pPr>
            <a:r>
              <a:rPr lang="fr-FR" sz="900" b="1" i="1">
                <a:solidFill>
                  <a:schemeClr val="bg1"/>
                </a:solidFill>
              </a:rPr>
              <a:t>Etapes associées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791369" y="5548493"/>
            <a:ext cx="1655762" cy="23083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</a:pPr>
            <a:r>
              <a:rPr lang="fr-FR" sz="900" b="1" i="1">
                <a:solidFill>
                  <a:schemeClr val="bg1"/>
                </a:solidFill>
              </a:rPr>
              <a:t>Critères métiers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791369" y="5261155"/>
            <a:ext cx="1655762" cy="23083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</a:pPr>
            <a:r>
              <a:rPr lang="fr-FR" sz="900" b="1" i="1">
                <a:solidFill>
                  <a:schemeClr val="bg1"/>
                </a:solidFill>
              </a:rPr>
              <a:t>Domaine métier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791369" y="5837418"/>
            <a:ext cx="1655762" cy="23083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</a:pPr>
            <a:r>
              <a:rPr lang="fr-FR" sz="900" b="1" i="1">
                <a:solidFill>
                  <a:schemeClr val="bg1"/>
                </a:solidFill>
              </a:rPr>
              <a:t>Notificateurs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791369" y="4181655"/>
            <a:ext cx="1655762" cy="43858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</a:pPr>
            <a:r>
              <a:rPr lang="fr-FR" sz="900" b="1" i="1">
                <a:solidFill>
                  <a:schemeClr val="bg1"/>
                </a:solidFill>
              </a:rPr>
              <a:t>Application source/cible</a:t>
            </a:r>
          </a:p>
          <a:p>
            <a:pPr algn="ctr">
              <a:spcBef>
                <a:spcPct val="50000"/>
              </a:spcBef>
              <a:buClrTx/>
            </a:pPr>
            <a:r>
              <a:rPr lang="fr-FR" sz="900" b="1" i="1">
                <a:solidFill>
                  <a:schemeClr val="bg1"/>
                </a:solidFill>
              </a:rPr>
              <a:t>Spécifique échange</a:t>
            </a:r>
          </a:p>
        </p:txBody>
      </p:sp>
      <p:sp>
        <p:nvSpPr>
          <p:cNvPr id="16" name="Espace réservé du contenu 2"/>
          <p:cNvSpPr txBox="1">
            <a:spLocks/>
          </p:cNvSpPr>
          <p:nvPr/>
        </p:nvSpPr>
        <p:spPr>
          <a:xfrm>
            <a:off x="449263" y="1282699"/>
            <a:ext cx="8250237" cy="468757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7800" marR="0" lvl="0" indent="-177800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Arial" pitchFamily="34" charset="0"/>
              <a:buChar char="•"/>
              <a:tabLst/>
              <a:defRPr/>
            </a:pPr>
            <a:r>
              <a:rPr lang="fr-FR" dirty="0" smtClean="0">
                <a:latin typeface="Arial" pitchFamily="34" charset="0"/>
              </a:rPr>
              <a:t>Gestion du référentiel</a:t>
            </a:r>
            <a:endParaRPr kumimoji="0" lang="fr-FR" sz="1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Principes </a:t>
            </a:r>
            <a:r>
              <a:rPr lang="fr-FR" dirty="0" smtClean="0"/>
              <a:t>de la solution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>
          <a:xfrm>
            <a:off x="449263" y="1282699"/>
            <a:ext cx="8250237" cy="4687575"/>
          </a:xfrm>
        </p:spPr>
        <p:txBody>
          <a:bodyPr>
            <a:noAutofit/>
          </a:bodyPr>
          <a:lstStyle/>
          <a:p>
            <a:pPr marL="177800" indent="-177800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fr-FR" sz="1800" dirty="0" err="1" smtClean="0"/>
              <a:t>Notificateurs</a:t>
            </a:r>
            <a:r>
              <a:rPr lang="fr-FR" sz="1800" dirty="0" smtClean="0"/>
              <a:t> adaptés aux différents contextes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9274" y="1583357"/>
            <a:ext cx="6780144" cy="4871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3cYc.9zoUCU30PQ8A9Uz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qse8SaWrU.uk3Dn2DApz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Noig1ejUE60tEvp3RQrs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Noig1ejUE60tEvp3RQrs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Noig1ejUE60tEvp3RQrs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Noig1ejUE60tEvp3RQrs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3cYc.9zoUCU30PQ8A9Uz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qse8SaWrU.uk3Dn2DApz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3cYc.9zoUCU30PQ8A9Uz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qse8SaWrU.uk3Dn2DApz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3cYc.9zoUCU30PQ8A9Uz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qse8SaWrU.uk3Dn2DApzw"/>
</p:tagLst>
</file>

<file path=ppt/theme/theme1.xml><?xml version="1.0" encoding="utf-8"?>
<a:theme xmlns:a="http://schemas.openxmlformats.org/drawingml/2006/main" name="Onscreen;2057;Pos3;Date1;Logica Onscreen Templat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ItemUpdatedEventHandlerForConceptSearch</Name>
    <Synchronization>Asynchronous</Synchronization>
    <Type>10002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Assembly>conceptSearching.Sharepoint.ContentTypes2010, Version=1.0.0.0, Culture=neutral, PublicKeyToken=858f8f13980e4745</Assembly>
    <Class>conceptSearching.Sharepoint.ContentTypes2010.CSHandleEvent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CSMeta2010Field xmlns="http://schemas.microsoft.com/sharepoint/v3">e3756241-2df6-41de-be5e-75b6e6bb08f6;2012-09-21 22:00:55;PENDINGCLASSIFICATION;False</CSMeta2010Field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North America</TermName>
          <TermId xmlns="http://schemas.microsoft.com/office/infopath/2007/PartnerControls">432c26d4-6fa6-4d6a-a083-35cd92b71c1e</TermId>
        </TermInfo>
      </Terms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>
      <Value>36</Value>
    </TaxCatchAll>
    <h4c66fbf292e4125b0e390af25f11c04 xmlns="d95a5b16-1b8d-4c7c-9ebf-89c0983b6970">
      <Terms xmlns="http://schemas.microsoft.com/office/infopath/2007/PartnerControls"/>
    </h4c66fbf292e4125b0e390af25f11c04>
    <eafb632c3f5c40ba98242be6bbd6bb17 xmlns="d95a5b16-1b8d-4c7c-9ebf-89c0983b6970">
      <Terms xmlns="http://schemas.microsoft.com/office/infopath/2007/PartnerControls"/>
    </eafb632c3f5c40ba98242be6bbd6bb17>
    <Creator xmlns="d95a5b16-1b8d-4c7c-9ebf-89c0983b6970" xsi:nil="true"/>
    <Language xmlns="http://schemas.microsoft.com/sharepoint/v3">FR</Language>
    <Proposition xmlns="d95a5b16-1b8d-4c7c-9ebf-89c0983b6970"/>
    <Abstract xmlns="d95a5b16-1b8d-4c7c-9ebf-89c0983b6970">CGI-option-betterave-FR</Abstract>
    <External_x0020_Use xmlns="d95a5b16-1b8d-4c7c-9ebf-89c0983b6970">No</External_x0020_Use>
    <Owner_x0020_Organisation xmlns="d95a5b16-1b8d-4c7c-9ebf-89c0983b6970">United States</Owner_x0020_Organisation>
    <Subjects_x0020_and_x0020_Keywords xmlns="d95a5b16-1b8d-4c7c-9ebf-89c0983b6970" xsi:nil="true"/>
    <BS_x0020_Document_x0020_Sub_x0020_Type xmlns="d95a5b16-1b8d-4c7c-9ebf-89c0983b6970">Business Aid</BS_x0020_Document_x0020_Sub_x0020_Type>
    <Market xmlns="d95a5b16-1b8d-4c7c-9ebf-89c0983b6970"/>
    <Best_x0020_Before_x0020_Date xmlns="d95a5b16-1b8d-4c7c-9ebf-89c0983b6970">2018-01-09T00:00:00+00:00</Best_x0020_Before_x0020_Date>
    <Published_x0020_By xmlns="d95a5b16-1b8d-4c7c-9ebf-89c0983b6970">
      <UserInfo>
        <DisplayName>Stiller, Regina C</DisplayName>
        <AccountId>55167</AccountId>
        <AccountType/>
      </UserInfo>
    </Published_x0020_By>
    <Publication_x0020_Date xmlns="d95a5b16-1b8d-4c7c-9ebf-89c0983b6970">2013-01-09T00:00:00+00:00</Publication_x0020_Date>
    <Geographic_x0020_Region xmlns="d95a5b16-1b8d-4c7c-9ebf-89c0983b6970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Business Support" ma:contentTypeID="0x010100DCE5D5DBCBA6844C95AAA11EB3A32719002FF8385B8572694FA7ACC1CC37F60277" ma:contentTypeVersion="18" ma:contentTypeDescription="" ma:contentTypeScope="" ma:versionID="93aa4b11599f074098ea075ea3a6aa28">
  <xsd:schema xmlns:xsd="http://www.w3.org/2001/XMLSchema" xmlns:xs="http://www.w3.org/2001/XMLSchema" xmlns:p="http://schemas.microsoft.com/office/2006/metadata/properties" xmlns:ns1="http://schemas.microsoft.com/sharepoint/v3" xmlns:ns2="d95a5b16-1b8d-4c7c-9ebf-89c0983b6970" targetNamespace="http://schemas.microsoft.com/office/2006/metadata/properties" ma:root="true" ma:fieldsID="1bf7d208d1b5eb206bff8e156386c301" ns1:_="" ns2:_="">
    <xsd:import namespace="http://schemas.microsoft.com/sharepoint/v3"/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Abstract"/>
                <xsd:element ref="ns2:Published_x0020_By"/>
                <xsd:element ref="ns2:Creator" minOccurs="0"/>
                <xsd:element ref="ns2:Publication_x0020_Date"/>
                <xsd:element ref="ns2:Best_x0020_Before_x0020_Date"/>
                <xsd:element ref="ns2:BS_x0020_Document_x0020_Sub_x0020_Type"/>
                <xsd:element ref="ns1:Language"/>
                <xsd:element ref="ns2:Proposition" minOccurs="0"/>
                <xsd:element ref="ns2:External_x0020_Use"/>
                <xsd:element ref="ns2:Owner_x0020_Organisation"/>
                <xsd:element ref="ns2:Market" minOccurs="0"/>
                <xsd:element ref="ns2:Geographic_x0020_Region" minOccurs="0"/>
                <xsd:element ref="ns2:Subjects_x0020_and_x0020_Keywords" minOccurs="0"/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h4c66fbf292e4125b0e390af25f11c04" minOccurs="0"/>
                <xsd:element ref="ns2:eafb632c3f5c40ba98242be6bbd6bb17" minOccurs="0"/>
                <xsd:element ref="ns1:CSMeta2010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7" ma:displayName="Language" ma:default="EN" ma:description="Select the document language: CS - Czech, DA - Danish, DE - German, EN - English, ES - Spanish, ET - Estonian, FI - Finnish, FR - French, NL - Dutch, NO - Norwegian, PL - Polish, PT - Portuguese, SV - Swedish." ma:format="Dropdown" ma:internalName="Language">
      <xsd:simpleType>
        <xsd:restriction base="dms:Choice">
          <xsd:enumeration value="CS"/>
          <xsd:enumeration value="DA"/>
          <xsd:enumeration value="DE"/>
          <xsd:enumeration value="EN"/>
          <xsd:enumeration value="ES"/>
          <xsd:enumeration value="ET"/>
          <xsd:enumeration value="FI"/>
          <xsd:enumeration value="FR"/>
          <xsd:enumeration value="NL"/>
          <xsd:enumeration value="NO"/>
          <xsd:enumeration value="PL"/>
          <xsd:enumeration value="PT"/>
          <xsd:enumeration value="SV"/>
        </xsd:restriction>
      </xsd:simpleType>
    </xsd:element>
    <xsd:element name="CSMeta2010Field" ma:index="33" nillable="true" ma:displayName="Classification Date" ma:internalName="CSMeta2010Field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Abstract" ma:index="1" ma:displayName="Abstract" ma:description="Enter an abstract of the content the document." ma:internalName="Abstract">
      <xsd:simpleType>
        <xsd:restriction base="dms:Note">
          <xsd:maxLength value="255"/>
        </xsd:restriction>
      </xsd:simpleType>
    </xsd:element>
    <xsd:element name="Published_x0020_By" ma:index="2" ma:displayName="Published By" ma:description="Select the publisher of the document." ma:list="UserInfo" ma:SharePointGroup="0" ma:internalName="Publish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reator" ma:index="3" nillable="true" ma:displayName="Creator" ma:description="Enter the original creator of the document e.g. employee name / company name if not the publisher (optional)." ma:internalName="Creator">
      <xsd:simpleType>
        <xsd:restriction base="dms:Text">
          <xsd:maxLength value="255"/>
        </xsd:restriction>
      </xsd:simpleType>
    </xsd:element>
    <xsd:element name="Publication_x0020_Date" ma:index="4" ma:displayName="Publication Date" ma:default="[today]" ma:description="Date the document was created  / published in DD/MM/YYYY format. Default = Today" ma:format="DateOnly" ma:internalName="Publication_x0020_Date">
      <xsd:simpleType>
        <xsd:restriction base="dms:DateTime"/>
      </xsd:simpleType>
    </xsd:element>
    <xsd:element name="Best_x0020_Before_x0020_Date" ma:index="5" ma:displayName="Best Before Date" ma:description="Expiry date of the document. Documents will be considered for deletion from Logica Library when they exceed their Best Before Date. Default = 5 years." ma:format="DateOnly" ma:internalName="Best_x0020_Before_x0020_Date">
      <xsd:simpleType>
        <xsd:restriction base="dms:DateTime"/>
      </xsd:simpleType>
    </xsd:element>
    <xsd:element name="BS_x0020_Document_x0020_Sub_x0020_Type" ma:index="6" ma:displayName="BS Document Sub Type" ma:description="Select sub type of the document." ma:format="Dropdown" ma:internalName="BS_x0020_Document_x0020_Sub_x0020_Type">
      <xsd:simpleType>
        <xsd:restriction base="dms:Choice">
          <xsd:enumeration value="Business Aid"/>
          <xsd:enumeration value="Commercial"/>
          <xsd:enumeration value="Communications"/>
          <xsd:enumeration value="Finance"/>
          <xsd:enumeration value="Guide"/>
          <xsd:enumeration value="HR"/>
          <xsd:enumeration value="Legal"/>
          <xsd:enumeration value="Manual"/>
          <xsd:enumeration value="Market Analysis"/>
          <xsd:enumeration value="Market News"/>
          <xsd:enumeration value="Paper"/>
          <xsd:enumeration value="Plan"/>
          <xsd:enumeration value="Policy"/>
          <xsd:enumeration value="Press Release"/>
          <xsd:enumeration value="Pro Forma"/>
          <xsd:enumeration value="Procedure"/>
          <xsd:enumeration value="Proposal"/>
          <xsd:enumeration value="Proposition Summary"/>
          <xsd:enumeration value="Report"/>
          <xsd:enumeration value="Specification"/>
        </xsd:restriction>
      </xsd:simpleType>
    </xsd:element>
    <xsd:element name="Proposition" ma:index="8" nillable="true" ma:displayName="Proposition1" ma:description="Select the relevant proposition(s) for the document." ma:internalName="Proposit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pplication Management and Development"/>
                    <xsd:enumeration value="Business Consulting"/>
                    <xsd:enumeration value="Business Process Outsourcing"/>
                    <xsd:enumeration value="Enterprise Asset Management"/>
                    <xsd:enumeration value="Enterprise Resource Planning"/>
                    <xsd:enumeration value="Finance and Accounting"/>
                    <xsd:enumeration value="HR and Payroll"/>
                    <xsd:enumeration value="Industry Offering"/>
                    <xsd:enumeration value="Infrastructure Management"/>
                    <xsd:enumeration value="Logica Product"/>
                    <xsd:enumeration value="Security"/>
                    <xsd:enumeration value="Testing"/>
                    <xsd:enumeration value="Wireless Enterprise Solutions"/>
                    <xsd:enumeration value="Other"/>
                  </xsd:restriction>
                </xsd:simpleType>
              </xsd:element>
            </xsd:sequence>
          </xsd:extension>
        </xsd:complexContent>
      </xsd:complexType>
    </xsd:element>
    <xsd:element name="External_x0020_Use" ma:index="9" ma:displayName="External Use" ma:default="No" ma:description="Select whether the document can be used externally." ma:format="Dropdown" ma:internalName="External_x0020_Use">
      <xsd:simpleType>
        <xsd:restriction base="dms:Choice">
          <xsd:enumeration value="No"/>
          <xsd:enumeration value="Yes"/>
        </xsd:restriction>
      </xsd:simpleType>
    </xsd:element>
    <xsd:element name="Owner_x0020_Organisation" ma:index="10" ma:displayName="Owner Organisation" ma:description="Select the owning operation for the project / service." ma:format="Dropdown" ma:internalName="Owner_x0020_Organisation">
      <xsd:simpleType>
        <xsd:restriction base="dms:Choice">
          <xsd:enumeration value="Argentina"/>
          <xsd:enumeration value="Asia"/>
          <xsd:enumeration value="Australia"/>
          <xsd:enumeration value="Belgium"/>
          <xsd:enumeration value="Brazil"/>
          <xsd:enumeration value="Canada"/>
          <xsd:enumeration value="Central and Eastern Europe"/>
          <xsd:enumeration value="Chile"/>
          <xsd:enumeration value="China"/>
          <xsd:enumeration value="Colombia"/>
          <xsd:enumeration value="Denmark"/>
          <xsd:enumeration value="Estonia"/>
          <xsd:enumeration value="Finland"/>
          <xsd:enumeration value="France"/>
          <xsd:enumeration value="Germany"/>
          <xsd:enumeration value="Global Products Business"/>
          <xsd:enumeration value="Group"/>
          <xsd:enumeration value="Hong Kong"/>
          <xsd:enumeration value="India"/>
          <xsd:enumeration value="Indonesia"/>
          <xsd:enumeration value="Ireland"/>
          <xsd:enumeration value="Luxembourg"/>
          <xsd:enumeration value="Malaysia"/>
          <xsd:enumeration value="Middle East and Africa"/>
          <xsd:enumeration value="Netherlands"/>
          <xsd:enumeration value="North America"/>
          <xsd:enumeration value="Norway"/>
          <xsd:enumeration value="Outsourcing Services"/>
          <xsd:enumeration value="Peru"/>
          <xsd:enumeration value="Philippines"/>
          <xsd:enumeration value="Portugal"/>
          <xsd:enumeration value="Russia"/>
          <xsd:enumeration value="Saudi Arabia"/>
          <xsd:enumeration value="Singapore"/>
          <xsd:enumeration value="Spain"/>
          <xsd:enumeration value="Sri Lanka"/>
          <xsd:enumeration value="Sweden"/>
          <xsd:enumeration value="Switzerland"/>
          <xsd:enumeration value="Taiwan-Republic Of China"/>
          <xsd:enumeration value="United Kingdom"/>
          <xsd:enumeration value="United States"/>
          <xsd:enumeration value="Venezuela"/>
        </xsd:restriction>
      </xsd:simpleType>
    </xsd:element>
    <xsd:element name="Market" ma:index="11" nillable="true" ma:displayName="Market" ma:description="Select the market(s) the document is most relevant to." ma:internalName="Marke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Energy and Utilities"/>
                    <xsd:enumeration value="Financial Services"/>
                    <xsd:enumeration value="IDT"/>
                    <xsd:enumeration value="Public Sector"/>
                    <xsd:enumeration value="Telecoms and Media"/>
                  </xsd:restriction>
                </xsd:simpleType>
              </xsd:element>
            </xsd:sequence>
          </xsd:extension>
        </xsd:complexContent>
      </xsd:complexType>
    </xsd:element>
    <xsd:element name="Geographic_x0020_Region" ma:index="12" nillable="true" ma:displayName="Geographic Region" ma:description="Select the geographic region(s) relevant to the document." ma:internalName="Geographic_x0020_Reg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mericas"/>
                    <xsd:enumeration value="Asia"/>
                    <xsd:enumeration value="Australia"/>
                    <xsd:enumeration value="Central and Eastern Europe"/>
                    <xsd:enumeration value="France"/>
                    <xsd:enumeration value="Germany"/>
                    <xsd:enumeration value="Global"/>
                    <xsd:enumeration value="Middle East and Africa"/>
                    <xsd:enumeration value="Netherlands"/>
                    <xsd:enumeration value="Nordics"/>
                    <xsd:enumeration value="Rest of Europe"/>
                    <xsd:enumeration value="United Kingdom"/>
                  </xsd:restriction>
                </xsd:simpleType>
              </xsd:element>
            </xsd:sequence>
          </xsd:extension>
        </xsd:complexContent>
      </xsd:complexType>
    </xsd:element>
    <xsd:element name="Subjects_x0020_and_x0020_Keywords" ma:index="13" nillable="true" ma:displayName="Subjects and Keywords" ma:description="Subjects and keywords relevant to the document (optional). For example: supplier/partner, business area, nature of project, technologies, products etc." ma:internalName="Subjects_x0020_and_x0020_Keywords">
      <xsd:simpleType>
        <xsd:restriction base="dms:Note">
          <xsd:maxLength value="255"/>
        </xsd:restriction>
      </xsd:simpleType>
    </xsd:element>
    <xsd:element name="p43f7bb208e443c9b50eb304fe6606a3" ma:index="19" nillable="true" ma:taxonomy="true" ma:internalName="p43f7bb208e443c9b50eb304fe6606a3" ma:taxonomyFieldName="Business_x0020_theme" ma:displayName="Business theme" ma:default="" ma:fieldId="{943f7bb2-08e4-43c9-b50e-b304fe6606a3}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0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1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23" ma:taxonomy="true" ma:internalName="c79d12643ffc4d60ab657aaa1718cc32" ma:taxonomyFieldName="Organisation" ma:displayName="Organization" ma:default="" ma:fieldId="{c79d1264-3ffc-4d60-ab65-7aaa1718cc32}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25" nillable="true" ma:taxonomy="true" ma:internalName="c5aebc35b3e840e5912c276ffe755dcf" ma:taxonomyFieldName="Sector" ma:displayName="Sector" ma:default="" ma:fieldId="{c5aebc35-b3e8-40e5-912c-276ffe755dcf}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c66fbf292e4125b0e390af25f11c04" ma:index="28" nillable="true" ma:taxonomy="true" ma:internalName="h4c66fbf292e4125b0e390af25f11c04" ma:taxonomyFieldName="Proposition1" ma:displayName="Proposition" ma:default="" ma:fieldId="{14c66fbf-292e-4125-b0e3-90af25f11c04}" ma:taxonomyMulti="true" ma:sspId="c730d5d4-e911-429a-be83-99efcd06639f" ma:termSetId="79a8103d-dcc6-4d07-baef-d718c46c67b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30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6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2B128B-852E-4970-B7DA-406C2DC81E7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4C4F6A-F6A5-45C8-BAAA-52FB70E387C7}">
  <ds:schemaRefs>
    <ds:schemaRef ds:uri="http://schemas.microsoft.com/office/2006/metadata/properties"/>
    <ds:schemaRef ds:uri="http://schemas.microsoft.com/sharepoint/v3"/>
    <ds:schemaRef ds:uri="d95a5b16-1b8d-4c7c-9ebf-89c0983b6970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FC52FC20-2DEA-4B3E-90B8-7D03D4E894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7273</TotalTime>
  <Words>1734</Words>
  <Application>Microsoft Office PowerPoint</Application>
  <PresentationFormat>Affichage à l'écran (4:3)</PresentationFormat>
  <Paragraphs>545</Paragraphs>
  <Slides>48</Slides>
  <Notes>10</Notes>
  <HiddenSlides>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48</vt:i4>
      </vt:variant>
    </vt:vector>
  </HeadingPairs>
  <TitlesOfParts>
    <vt:vector size="49" baseType="lpstr">
      <vt:lpstr>Onscreen;2057;Pos3;Date1;Logica Onscreen Template</vt:lpstr>
      <vt:lpstr>Offre Supervision iT-Toolbox</vt:lpstr>
      <vt:lpstr>Agenda</vt:lpstr>
      <vt:lpstr>Agenda</vt:lpstr>
      <vt:lpstr>Qu’est ce que le module de supervision ?</vt:lpstr>
      <vt:lpstr>Agenda</vt:lpstr>
      <vt:lpstr>Principes de la solution</vt:lpstr>
      <vt:lpstr>Principes de la solution</vt:lpstr>
      <vt:lpstr>Principes de la solution</vt:lpstr>
      <vt:lpstr>Principes de la solution</vt:lpstr>
      <vt:lpstr>Principes de la solution</vt:lpstr>
      <vt:lpstr>Exemples d’échanges</vt:lpstr>
      <vt:lpstr>Agenda</vt:lpstr>
      <vt:lpstr>Cas d’usages</vt:lpstr>
      <vt:lpstr>Cas d’usages</vt:lpstr>
      <vt:lpstr>Cas d’usages</vt:lpstr>
      <vt:lpstr>Cas d’usages</vt:lpstr>
      <vt:lpstr>Cas d’usages</vt:lpstr>
      <vt:lpstr>Cas d’usages</vt:lpstr>
      <vt:lpstr>Cas d’usages</vt:lpstr>
      <vt:lpstr>Cas d’usages</vt:lpstr>
      <vt:lpstr>Cas d’usages</vt:lpstr>
      <vt:lpstr>En bref…</vt:lpstr>
      <vt:lpstr>En bref…</vt:lpstr>
      <vt:lpstr>Agenda</vt:lpstr>
      <vt:lpstr>Architecture logicielle</vt:lpstr>
      <vt:lpstr>Moteur de collecte</vt:lpstr>
      <vt:lpstr>Implémentation type</vt:lpstr>
      <vt:lpstr>Agenda</vt:lpstr>
      <vt:lpstr>Roadmap : historique de la supervision</vt:lpstr>
      <vt:lpstr>Supervision v4 : Nouveau packaging</vt:lpstr>
      <vt:lpstr>Supervision v4 : Nouvelle structure de descriptifs</vt:lpstr>
      <vt:lpstr>Supervision v4 : Nouvelle structure de descriptifs</vt:lpstr>
      <vt:lpstr>Supervision v4 : Nouvelles sondes</vt:lpstr>
      <vt:lpstr>Supervision v4 : Nouvelle interface</vt:lpstr>
      <vt:lpstr>Supervision v4 : Nouvelle interface</vt:lpstr>
      <vt:lpstr>Supervision v4 : Nouvelle interface</vt:lpstr>
      <vt:lpstr>Supervision v4 : Meilleurs performances</vt:lpstr>
      <vt:lpstr>Supervision v4 : Rétrocompatibilité et adaptation</vt:lpstr>
      <vt:lpstr>Roadmap : Calendrier</vt:lpstr>
      <vt:lpstr>Agenda</vt:lpstr>
      <vt:lpstr>Notre démarche</vt:lpstr>
      <vt:lpstr>Notre démarche</vt:lpstr>
      <vt:lpstr>Notre démarche</vt:lpstr>
      <vt:lpstr>Notre démarche</vt:lpstr>
      <vt:lpstr>Exemple de planification de mise en œuvre</vt:lpstr>
      <vt:lpstr>Notre démarche</vt:lpstr>
      <vt:lpstr>Diapositive 47</vt:lpstr>
      <vt:lpstr>Toute l’équipe vous remercie</vt:lpstr>
    </vt:vector>
  </TitlesOfParts>
  <Company>www.witkit.com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</dc:title>
  <dc:creator>www.wizkit.com</dc:creator>
  <cp:lastModifiedBy>Adrien Ramarojohn</cp:lastModifiedBy>
  <cp:revision>370</cp:revision>
  <dcterms:created xsi:type="dcterms:W3CDTF">2009-12-22T16:12:15Z</dcterms:created>
  <dcterms:modified xsi:type="dcterms:W3CDTF">2016-06-14T09:44:59Z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0x010100DCE5D5DBCBA6844C95AAA11EB3A32719002FF8385B8572694FA7ACC1CC37F60277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  <property fmtid="{D5CDD505-2E9C-101B-9397-08002B2CF9AE}" pid="9" name="Organisation">
    <vt:lpwstr>36;#North America|432c26d4-6fa6-4d6a-a083-35cd92b71c1e</vt:lpwstr>
  </property>
</Properties>
</file>