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15" r:id="rId6"/>
    <p:sldId id="474" r:id="rId7"/>
    <p:sldId id="644" r:id="rId8"/>
    <p:sldId id="645" r:id="rId9"/>
    <p:sldId id="646" r:id="rId10"/>
    <p:sldId id="657" r:id="rId11"/>
    <p:sldId id="647" r:id="rId12"/>
    <p:sldId id="652" r:id="rId13"/>
    <p:sldId id="651" r:id="rId14"/>
    <p:sldId id="649" r:id="rId15"/>
    <p:sldId id="648" r:id="rId16"/>
    <p:sldId id="653" r:id="rId17"/>
    <p:sldId id="654" r:id="rId18"/>
    <p:sldId id="656" r:id="rId19"/>
    <p:sldId id="642" r:id="rId20"/>
    <p:sldId id="658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6666"/>
    <a:srgbClr val="CFF5E9"/>
    <a:srgbClr val="FFFFE7"/>
    <a:srgbClr val="FFD9B2"/>
    <a:srgbClr val="FFEBE7"/>
    <a:srgbClr val="FFAA99"/>
    <a:srgbClr val="E67386"/>
    <a:srgbClr val="FFFFFF"/>
    <a:srgbClr val="000000"/>
    <a:srgbClr val="6EC6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0" autoAdjust="0"/>
    <p:restoredTop sz="90649" autoAdjust="0"/>
  </p:normalViewPr>
  <p:slideViewPr>
    <p:cSldViewPr>
      <p:cViewPr varScale="1">
        <p:scale>
          <a:sx n="88" d="100"/>
          <a:sy n="88" d="100"/>
        </p:scale>
        <p:origin x="-1152" y="-8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582" y="-82"/>
      </p:cViewPr>
      <p:guideLst>
        <p:guide orient="horz" pos="3224"/>
        <p:guide pos="223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25/11/2015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25/11/2015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>
              <a:latin typeface="Arial" charset="0"/>
            </a:endParaRP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30B915-6141-42FF-9701-C294E75A3810}" type="datetime4">
              <a:rPr lang="de-DE" dirty="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25. November 2015</a:t>
            </a:fld>
            <a:r>
              <a:rPr lang="de-DE" dirty="0" smtClean="0">
                <a:latin typeface="Arial" charset="0"/>
              </a:rPr>
              <a:t> | Title of Presentation</a:t>
            </a: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055B9-7568-4979-A564-35CF0ED7381C}" type="slidenum">
              <a:rPr lang="de-DE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 smtClean="0"/>
              <a:t>iT-Toolbox</a:t>
            </a:r>
            <a:br>
              <a:rPr lang="fr-FR" dirty="0" smtClean="0"/>
            </a:br>
            <a:r>
              <a:rPr lang="fr-FR" dirty="0" smtClean="0"/>
              <a:t>OFV4</a:t>
            </a:r>
            <a:endParaRPr lang="fr-CA" i="1" dirty="0"/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Adrien Ramarojohn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  <p:pic>
        <p:nvPicPr>
          <p:cNvPr id="5" name="Image 4"/>
          <p:cNvPicPr/>
          <p:nvPr/>
        </p:nvPicPr>
        <p:blipFill>
          <a:blip r:embed="rId6" cstate="print"/>
          <a:srcRect l="3168" t="17953" r="22333" b="17955"/>
          <a:stretch>
            <a:fillRect/>
          </a:stretch>
        </p:blipFill>
        <p:spPr bwMode="auto">
          <a:xfrm>
            <a:off x="4067944" y="6309320"/>
            <a:ext cx="1692188" cy="39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La collecte et le </a:t>
            </a:r>
            <a:r>
              <a:rPr lang="fr-FR" sz="3200" dirty="0" err="1" smtClean="0">
                <a:latin typeface="Arial" charset="0"/>
              </a:rPr>
              <a:t>statusAgregator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La collecte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Récupère un format définie par les </a:t>
            </a:r>
            <a:r>
              <a:rPr lang="fr-FR" dirty="0" err="1" smtClean="0">
                <a:latin typeface="Arial" charset="0"/>
              </a:rPr>
              <a:t>spec</a:t>
            </a:r>
            <a:r>
              <a:rPr lang="fr-FR" dirty="0" smtClean="0">
                <a:latin typeface="Arial" charset="0"/>
              </a:rPr>
              <a:t> v2.X ou v4.X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Calcule les </a:t>
            </a:r>
            <a:r>
              <a:rPr lang="fr-FR" sz="1600" dirty="0" err="1" smtClean="0">
                <a:latin typeface="Arial" charset="0"/>
              </a:rPr>
              <a:t>parentIds</a:t>
            </a:r>
            <a:r>
              <a:rPr lang="fr-FR" sz="1600" dirty="0" smtClean="0">
                <a:latin typeface="Arial" charset="0"/>
              </a:rPr>
              <a:t>, et le </a:t>
            </a:r>
            <a:r>
              <a:rPr lang="fr-FR" sz="1600" dirty="0" err="1" smtClean="0">
                <a:latin typeface="Arial" charset="0"/>
              </a:rPr>
              <a:t>childenIds</a:t>
            </a:r>
            <a:endParaRPr lang="fr-FR" sz="1600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Notifie </a:t>
            </a:r>
            <a:r>
              <a:rPr lang="fr-FR" dirty="0" err="1" smtClean="0">
                <a:latin typeface="Arial" charset="0"/>
              </a:rPr>
              <a:t>eGOr</a:t>
            </a:r>
            <a:r>
              <a:rPr lang="fr-FR" dirty="0" smtClean="0">
                <a:latin typeface="Arial" charset="0"/>
              </a:rPr>
              <a:t> sur un nouveau descriptif et le stock en format brouillon (soit dans </a:t>
            </a:r>
            <a:r>
              <a:rPr lang="fr-FR" dirty="0" err="1" smtClean="0">
                <a:latin typeface="Arial" charset="0"/>
              </a:rPr>
              <a:t>eGOR</a:t>
            </a:r>
            <a:r>
              <a:rPr lang="fr-FR" dirty="0" smtClean="0">
                <a:latin typeface="Arial" charset="0"/>
              </a:rPr>
              <a:t>, soit dans OF, puis a </a:t>
            </a:r>
            <a:r>
              <a:rPr lang="fr-FR" dirty="0" err="1" smtClean="0">
                <a:latin typeface="Arial" charset="0"/>
              </a:rPr>
              <a:t>pusher</a:t>
            </a:r>
            <a:r>
              <a:rPr lang="fr-FR" dirty="0" smtClean="0">
                <a:latin typeface="Arial" charset="0"/>
              </a:rPr>
              <a:t> dans </a:t>
            </a:r>
            <a:r>
              <a:rPr lang="fr-FR" dirty="0" err="1" smtClean="0">
                <a:latin typeface="Arial" charset="0"/>
              </a:rPr>
              <a:t>eGOr</a:t>
            </a:r>
            <a:r>
              <a:rPr lang="fr-FR" dirty="0" smtClean="0">
                <a:latin typeface="Arial" charset="0"/>
              </a:rPr>
              <a:t>)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Enregistre une nouvelle version de l’instance du flux si déjà existant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Enregistre un document sous l’</a:t>
            </a:r>
            <a:r>
              <a:rPr lang="fr-FR" dirty="0" err="1" smtClean="0">
                <a:latin typeface="Arial" charset="0"/>
              </a:rPr>
              <a:t>externalId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Notifie le </a:t>
            </a:r>
            <a:r>
              <a:rPr lang="fr-FR" dirty="0" err="1" smtClean="0">
                <a:latin typeface="Arial" charset="0"/>
              </a:rPr>
              <a:t>statusAggregator</a:t>
            </a:r>
            <a:r>
              <a:rPr lang="fr-FR" dirty="0" smtClean="0">
                <a:latin typeface="Arial" charset="0"/>
              </a:rPr>
              <a:t> que la liste des </a:t>
            </a:r>
            <a:r>
              <a:rPr lang="fr-FR" dirty="0" err="1" smtClean="0">
                <a:latin typeface="Arial" charset="0"/>
              </a:rPr>
              <a:t>parentIds</a:t>
            </a:r>
            <a:r>
              <a:rPr lang="fr-FR" dirty="0" smtClean="0">
                <a:latin typeface="Arial" charset="0"/>
              </a:rPr>
              <a:t> direct est à mettre a jour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statusAggregator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Verifie</a:t>
            </a:r>
            <a:r>
              <a:rPr lang="fr-FR" dirty="0" smtClean="0">
                <a:latin typeface="Arial" charset="0"/>
              </a:rPr>
              <a:t> la liste des </a:t>
            </a:r>
            <a:r>
              <a:rPr lang="fr-FR" dirty="0" err="1" smtClean="0">
                <a:latin typeface="Arial" charset="0"/>
              </a:rPr>
              <a:t>instanceIds</a:t>
            </a:r>
            <a:r>
              <a:rPr lang="fr-FR" dirty="0" smtClean="0">
                <a:latin typeface="Arial" charset="0"/>
              </a:rPr>
              <a:t> à recalculer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Enregistre une nouvelle version du flux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Notifie les </a:t>
            </a:r>
            <a:r>
              <a:rPr lang="fr-FR" dirty="0" err="1" smtClean="0">
                <a:latin typeface="Arial" charset="0"/>
              </a:rPr>
              <a:t>parentIds</a:t>
            </a:r>
            <a:r>
              <a:rPr lang="fr-FR" dirty="0" smtClean="0">
                <a:latin typeface="Arial" charset="0"/>
              </a:rPr>
              <a:t> direct du changement d’un </a:t>
            </a:r>
            <a:r>
              <a:rPr lang="fr-FR" dirty="0" err="1" smtClean="0">
                <a:latin typeface="Arial" charset="0"/>
              </a:rPr>
              <a:t>status</a:t>
            </a:r>
            <a:endParaRPr lang="fr-FR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IHM :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Développement de directives </a:t>
            </a:r>
            <a:r>
              <a:rPr lang="fr-FR" dirty="0" err="1" smtClean="0">
                <a:latin typeface="Arial" charset="0"/>
              </a:rPr>
              <a:t>angularJS</a:t>
            </a:r>
            <a:endParaRPr lang="fr-FR" dirty="0" smtClean="0">
              <a:latin typeface="Arial" charset="0"/>
            </a:endParaRPr>
          </a:p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latin typeface="Arial" charset="0"/>
              </a:rPr>
              <a:t> Utilisation d’un </a:t>
            </a:r>
            <a:r>
              <a:rPr lang="fr-FR" sz="1800" dirty="0" err="1" smtClean="0">
                <a:latin typeface="Arial" charset="0"/>
              </a:rPr>
              <a:t>webJar</a:t>
            </a:r>
            <a:r>
              <a:rPr lang="fr-FR" dirty="0" smtClean="0">
                <a:latin typeface="Arial" charset="0"/>
              </a:rPr>
              <a:t> à inclure en dépendance </a:t>
            </a:r>
            <a:r>
              <a:rPr lang="fr-FR" dirty="0" err="1" smtClean="0">
                <a:latin typeface="Arial" charset="0"/>
              </a:rPr>
              <a:t>maven</a:t>
            </a:r>
            <a:r>
              <a:rPr lang="fr-FR" dirty="0" smtClean="0">
                <a:latin typeface="Arial" charset="0"/>
              </a:rPr>
              <a:t> d’un projet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Utilisation de </a:t>
            </a:r>
            <a:r>
              <a:rPr lang="fr-FR" sz="1800" dirty="0" err="1" smtClean="0">
                <a:latin typeface="Arial" charset="0"/>
              </a:rPr>
              <a:t>RequireJS</a:t>
            </a:r>
            <a:r>
              <a:rPr lang="fr-FR" sz="1800" dirty="0" smtClean="0">
                <a:latin typeface="Arial" charset="0"/>
              </a:rPr>
              <a:t> pour la gestion AMD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Briques réutilisables en cours de développement et développées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Grille de résultats paginées (une nouvelle requête par page)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Fil d’Ariane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Arborescence graphique d’icone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Autocomplete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Datepicker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Popover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Angular</a:t>
            </a:r>
            <a:r>
              <a:rPr lang="fr-FR" dirty="0" smtClean="0">
                <a:latin typeface="Arial" charset="0"/>
              </a:rPr>
              <a:t>-</a:t>
            </a:r>
            <a:r>
              <a:rPr lang="fr-FR" dirty="0" err="1" smtClean="0">
                <a:latin typeface="Arial" charset="0"/>
              </a:rPr>
              <a:t>Material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ButtonList</a:t>
            </a:r>
            <a:r>
              <a:rPr lang="fr-FR" dirty="0" smtClean="0">
                <a:latin typeface="Arial" charset="0"/>
              </a:rPr>
              <a:t>/</a:t>
            </a:r>
            <a:r>
              <a:rPr lang="fr-FR" dirty="0" err="1" smtClean="0">
                <a:latin typeface="Arial" charset="0"/>
              </a:rPr>
              <a:t>Checkbox</a:t>
            </a:r>
            <a:r>
              <a:rPr lang="fr-FR" dirty="0" smtClean="0">
                <a:latin typeface="Arial" charset="0"/>
              </a:rPr>
              <a:t> List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940" y="2924944"/>
            <a:ext cx="4356484" cy="325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IHM : Ergonomie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Navigation via fil d’Ariane 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DrillDown</a:t>
            </a:r>
            <a:r>
              <a:rPr lang="fr-FR" dirty="0" smtClean="0">
                <a:latin typeface="Arial" charset="0"/>
              </a:rPr>
              <a:t> graphique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Epurement maximum des filtres de recherche (pré-saisi de champs </a:t>
            </a:r>
            <a:r>
              <a:rPr lang="fr-FR" dirty="0" err="1" smtClean="0">
                <a:latin typeface="Arial" charset="0"/>
              </a:rPr>
              <a:t>metier</a:t>
            </a:r>
            <a:r>
              <a:rPr lang="fr-FR" dirty="0" smtClean="0">
                <a:latin typeface="Arial" charset="0"/>
              </a:rPr>
              <a:t>, ou affichage par défaut de filtre selon paramétrage de vue)</a:t>
            </a:r>
          </a:p>
          <a:p>
            <a:pPr marL="0" lvl="2" indent="0" algn="just">
              <a:buFont typeface="Symbol"/>
              <a:buChar char="Þ"/>
            </a:pPr>
            <a:r>
              <a:rPr lang="fr-FR" dirty="0" smtClean="0">
                <a:latin typeface="Arial" charset="0"/>
              </a:rPr>
              <a:t> One </a:t>
            </a:r>
            <a:r>
              <a:rPr lang="fr-FR" dirty="0" err="1" smtClean="0">
                <a:latin typeface="Arial" charset="0"/>
              </a:rPr>
              <a:t>search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field</a:t>
            </a:r>
            <a:r>
              <a:rPr lang="fr-FR" dirty="0" smtClean="0">
                <a:latin typeface="Arial" charset="0"/>
              </a:rPr>
              <a:t> + </a:t>
            </a:r>
            <a:r>
              <a:rPr lang="fr-FR" dirty="0" err="1" smtClean="0">
                <a:latin typeface="Arial" charset="0"/>
              </a:rPr>
              <a:t>datePicker</a:t>
            </a:r>
            <a:endParaRPr lang="fr-FR" dirty="0" smtClean="0">
              <a:latin typeface="Arial" charset="0"/>
            </a:endParaRP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Résultats de recherches et vue statistique de la recherche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Mise à jour auto des résultats de recherche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Volet </a:t>
            </a:r>
            <a:r>
              <a:rPr lang="fr-FR" dirty="0" err="1" smtClean="0">
                <a:latin typeface="Arial" charset="0"/>
              </a:rPr>
              <a:t>Kibana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préparamétré</a:t>
            </a:r>
            <a:r>
              <a:rPr lang="fr-FR" dirty="0" smtClean="0">
                <a:latin typeface="Arial" charset="0"/>
              </a:rPr>
              <a:t> en option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Perspectives et cas d’usage futur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OvO</a:t>
            </a:r>
            <a:r>
              <a:rPr lang="fr-FR" dirty="0" smtClean="0">
                <a:latin typeface="Arial" charset="0"/>
              </a:rPr>
              <a:t> + </a:t>
            </a:r>
            <a:r>
              <a:rPr lang="fr-FR" dirty="0" err="1" smtClean="0">
                <a:latin typeface="Arial" charset="0"/>
              </a:rPr>
              <a:t>Splunk</a:t>
            </a:r>
            <a:r>
              <a:rPr lang="fr-FR" dirty="0" smtClean="0">
                <a:latin typeface="Arial" charset="0"/>
              </a:rPr>
              <a:t> + </a:t>
            </a:r>
            <a:r>
              <a:rPr lang="fr-FR" dirty="0" err="1" smtClean="0">
                <a:latin typeface="Arial" charset="0"/>
              </a:rPr>
              <a:t>Marvel</a:t>
            </a:r>
            <a:r>
              <a:rPr lang="fr-FR" dirty="0" smtClean="0">
                <a:latin typeface="Arial" charset="0"/>
              </a:rPr>
              <a:t> ELK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Notification sur l’arrêt de service technique, applicatif, ou métiers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Supervision statistiques des flux tout confondu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Vision globale d’un Business </a:t>
            </a:r>
            <a:r>
              <a:rPr lang="fr-FR" dirty="0" err="1" smtClean="0">
                <a:latin typeface="Arial" charset="0"/>
              </a:rPr>
              <a:t>Process</a:t>
            </a:r>
            <a:r>
              <a:rPr lang="fr-FR" dirty="0" smtClean="0">
                <a:latin typeface="Arial" charset="0"/>
              </a:rPr>
              <a:t> (sonde </a:t>
            </a:r>
            <a:r>
              <a:rPr lang="fr-FR" dirty="0" err="1" smtClean="0">
                <a:latin typeface="Arial" charset="0"/>
              </a:rPr>
              <a:t>Javascript</a:t>
            </a:r>
            <a:r>
              <a:rPr lang="fr-FR" dirty="0" smtClean="0">
                <a:latin typeface="Arial" charset="0"/>
              </a:rPr>
              <a:t>)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Interface de visualisation du SI à un instant T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Pas de prédictif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Moyenne et indicateur globaux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Périmètre métier isolé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Logger</a:t>
            </a:r>
            <a:r>
              <a:rPr lang="fr-FR" dirty="0" smtClean="0">
                <a:latin typeface="Arial" charset="0"/>
              </a:rPr>
              <a:t> des statuts sous format unique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Erreur, Warning, </a:t>
            </a:r>
            <a:r>
              <a:rPr lang="fr-FR" dirty="0" err="1" smtClean="0">
                <a:latin typeface="Arial" charset="0"/>
              </a:rPr>
              <a:t>Paused</a:t>
            </a:r>
            <a:r>
              <a:rPr lang="fr-FR" dirty="0" smtClean="0">
                <a:latin typeface="Arial" charset="0"/>
              </a:rPr>
              <a:t>, Running, OK</a:t>
            </a:r>
          </a:p>
          <a:p>
            <a:pPr marL="274638" lvl="3" indent="0" algn="just">
              <a:buFont typeface="Arial" charset="0"/>
              <a:buChar char="•"/>
            </a:pPr>
            <a:endParaRPr lang="fr-FR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Questions et Suggestions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OF et Business </a:t>
            </a:r>
            <a:r>
              <a:rPr lang="fr-FR" dirty="0" err="1" smtClean="0">
                <a:latin typeface="Arial" charset="0"/>
              </a:rPr>
              <a:t>Process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view</a:t>
            </a:r>
            <a:r>
              <a:rPr lang="fr-FR" dirty="0" smtClean="0">
                <a:latin typeface="Arial" charset="0"/>
              </a:rPr>
              <a:t>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Mode auto-apprentissage avancé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Rejeu</a:t>
            </a:r>
            <a:r>
              <a:rPr lang="fr-FR" dirty="0" smtClean="0">
                <a:latin typeface="Arial" charset="0"/>
              </a:rPr>
              <a:t> conservé mais comment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Notificateurs</a:t>
            </a:r>
            <a:r>
              <a:rPr lang="fr-FR" dirty="0" smtClean="0">
                <a:latin typeface="Arial" charset="0"/>
              </a:rPr>
              <a:t>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Gestion des rôles et des périmètres métiers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SaaS</a:t>
            </a:r>
            <a:r>
              <a:rPr lang="fr-FR" dirty="0" smtClean="0">
                <a:latin typeface="Arial" charset="0"/>
              </a:rPr>
              <a:t>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Différence </a:t>
            </a:r>
            <a:r>
              <a:rPr lang="fr-FR" dirty="0" err="1" smtClean="0">
                <a:latin typeface="Arial" charset="0"/>
              </a:rPr>
              <a:t>BoA</a:t>
            </a:r>
            <a:r>
              <a:rPr lang="fr-FR" dirty="0" smtClean="0">
                <a:latin typeface="Arial" charset="0"/>
              </a:rPr>
              <a:t>/OF ?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47675" y="277813"/>
            <a:ext cx="8251825" cy="630237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Merci</a:t>
            </a: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ce réservé du contenu 1"/>
          <p:cNvSpPr>
            <a:spLocks noGrp="1"/>
          </p:cNvSpPr>
          <p:nvPr>
            <p:ph sz="quarter" idx="17"/>
          </p:nvPr>
        </p:nvSpPr>
        <p:spPr bwMode="auto">
          <a:xfrm>
            <a:off x="2987898" y="1412776"/>
            <a:ext cx="3816350" cy="4248472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Rappel du contexte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Ambitions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Architecture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Model de données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Collecte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IHM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Perspectives et futurs besoin</a:t>
            </a: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 smtClean="0">
                <a:latin typeface="Arial" charset="0"/>
              </a:rPr>
              <a:t>Questions &amp; Suggestions</a:t>
            </a:r>
          </a:p>
        </p:txBody>
      </p:sp>
      <p:sp>
        <p:nvSpPr>
          <p:cNvPr id="21508" name="Titre 2"/>
          <p:cNvSpPr>
            <a:spLocks noGrp="1"/>
          </p:cNvSpPr>
          <p:nvPr>
            <p:ph type="title"/>
          </p:nvPr>
        </p:nvSpPr>
        <p:spPr>
          <a:xfrm>
            <a:off x="447675" y="185738"/>
            <a:ext cx="8239125" cy="920750"/>
          </a:xfrm>
        </p:spPr>
        <p:txBody>
          <a:bodyPr/>
          <a:lstStyle/>
          <a:p>
            <a:pPr eaLnBrk="1" hangingPunct="1"/>
            <a:r>
              <a:rPr lang="fr-FR" smtClean="0">
                <a:latin typeface="Arial" charset="0"/>
              </a:rPr>
              <a:t>Sommaire</a:t>
            </a:r>
          </a:p>
        </p:txBody>
      </p:sp>
      <p:sp>
        <p:nvSpPr>
          <p:cNvPr id="6" name="Rectangle à coins arrondis 5"/>
          <p:cNvSpPr/>
          <p:nvPr/>
        </p:nvSpPr>
        <p:spPr bwMode="gray">
          <a:xfrm>
            <a:off x="2339826" y="1340768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sz="16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9" name="Rectangle à coins arrondis 8"/>
          <p:cNvSpPr/>
          <p:nvPr/>
        </p:nvSpPr>
        <p:spPr bwMode="gray">
          <a:xfrm>
            <a:off x="2339826" y="1844824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gray">
          <a:xfrm>
            <a:off x="2339826" y="2348880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sz="16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1" name="Rectangle à coins arrondis 10"/>
          <p:cNvSpPr/>
          <p:nvPr/>
        </p:nvSpPr>
        <p:spPr bwMode="gray">
          <a:xfrm>
            <a:off x="2339826" y="2888940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gray">
          <a:xfrm>
            <a:off x="2339826" y="3429000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gray">
          <a:xfrm>
            <a:off x="2339826" y="3969060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gray">
          <a:xfrm>
            <a:off x="2339752" y="4473116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 bwMode="gray">
          <a:xfrm>
            <a:off x="2339752" y="5049180"/>
            <a:ext cx="576064" cy="432048"/>
          </a:xfrm>
          <a:prstGeom prst="round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3500" tIns="0" rIns="64800" bIns="0" anchor="ctr"/>
          <a:lstStyle/>
          <a:p>
            <a:pPr algn="ctr" fontAlgn="auto">
              <a:spcAft>
                <a:spcPts val="0"/>
              </a:spcAft>
              <a:buSzPct val="90000"/>
              <a:defRPr/>
            </a:pPr>
            <a:r>
              <a:rPr lang="fr-FR" b="1" dirty="0" smtClean="0">
                <a:solidFill>
                  <a:schemeClr val="bg1"/>
                </a:solidFill>
                <a:cs typeface="Arial" pitchFamily="34" charset="0"/>
              </a:rPr>
              <a:t>8</a:t>
            </a: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Rappel du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Une concurrence </a:t>
            </a:r>
            <a:r>
              <a:rPr lang="fr-F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openSource</a:t>
            </a:r>
            <a:r>
              <a:rPr lang="fr-F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ou performante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Marvel</a:t>
            </a:r>
            <a:r>
              <a:rPr lang="fr-FR" dirty="0" smtClean="0">
                <a:latin typeface="Arial" charset="0"/>
              </a:rPr>
              <a:t> ELK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Splunk</a:t>
            </a:r>
            <a:endParaRPr lang="fr-FR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Tibco</a:t>
            </a:r>
            <a:r>
              <a:rPr lang="fr-FR" dirty="0" smtClean="0">
                <a:latin typeface="Arial" charset="0"/>
              </a:rPr>
              <a:t> BW Monitor</a:t>
            </a:r>
          </a:p>
          <a:p>
            <a:pPr marL="182563" lvl="3" indent="-182563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 problématiques de volumétrie</a:t>
            </a:r>
          </a:p>
          <a:p>
            <a:pPr marL="446088" lvl="4" indent="-182563" algn="just">
              <a:buFont typeface="Arial" charset="0"/>
              <a:buChar char="•"/>
            </a:pPr>
            <a:r>
              <a:rPr lang="fr-FR" sz="1600" dirty="0" err="1" smtClean="0">
                <a:latin typeface="Arial" charset="0"/>
              </a:rPr>
              <a:t>Transactis</a:t>
            </a:r>
            <a:r>
              <a:rPr lang="fr-FR" sz="1600" dirty="0" smtClean="0">
                <a:latin typeface="Arial" charset="0"/>
              </a:rPr>
              <a:t> et leurs processus</a:t>
            </a:r>
          </a:p>
          <a:p>
            <a:pPr marL="446088" lvl="4" indent="-182563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Auchan et purges</a:t>
            </a:r>
          </a:p>
          <a:p>
            <a:pPr marL="182563" lvl="3" indent="-182563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 problématiques de conception</a:t>
            </a:r>
          </a:p>
          <a:p>
            <a:pPr marL="446088" lvl="4" indent="-182563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AG2R : temps intermédiaires, Source/Cible/Fournisseur/Client…</a:t>
            </a:r>
          </a:p>
          <a:p>
            <a:pPr marL="182563" lvl="3" indent="-182563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 envies de modernisation</a:t>
            </a:r>
          </a:p>
          <a:p>
            <a:pPr marL="446088" lvl="4" indent="-182563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IHM: Supervision globale, vues statistiques</a:t>
            </a:r>
          </a:p>
          <a:p>
            <a:pPr marL="446088" lvl="4" indent="-182563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Technique : Services REST, Flux JSON</a:t>
            </a:r>
          </a:p>
          <a:p>
            <a:pPr marL="446088" lvl="4" indent="-182563" algn="just">
              <a:buFont typeface="Arial" charset="0"/>
              <a:buChar char="•"/>
            </a:pPr>
            <a:endParaRPr lang="fr-FR" sz="1600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Ambitions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Une conservation de la dimension SOA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800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Processus &gt; Echanges &gt; Médiations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Une ouverture de possibilité d’agrégat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Pas de limite à l’agrégation (un processus peut inclure un processus)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Multiple flux parents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De nouveaux points d’entrée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Sondes </a:t>
            </a:r>
            <a:r>
              <a:rPr lang="fr-FR" dirty="0" err="1" smtClean="0">
                <a:latin typeface="Arial" charset="0"/>
              </a:rPr>
              <a:t>Javascript</a:t>
            </a:r>
            <a:r>
              <a:rPr lang="fr-FR" dirty="0" smtClean="0">
                <a:latin typeface="Arial" charset="0"/>
              </a:rPr>
              <a:t>, SQL, analyse de logs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Statut d’un service technique sous </a:t>
            </a:r>
            <a:r>
              <a:rPr lang="fr-FR" dirty="0" err="1" smtClean="0">
                <a:latin typeface="Arial" charset="0"/>
              </a:rPr>
              <a:t>ping</a:t>
            </a:r>
            <a:endParaRPr lang="fr-FR" dirty="0" smtClean="0">
              <a:latin typeface="Arial" charset="0"/>
            </a:endParaRP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Une lecture unique et simplifiée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Repérer les agrégats au format suspect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Navigation via un arbre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Intuitivité de l’interface</a:t>
            </a:r>
          </a:p>
          <a:p>
            <a:pPr marL="0" lvl="2" indent="0" algn="just">
              <a:buFont typeface="Arial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 la synergie dans nos outils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Charte graphique et contrôles modernisés et unifiés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Framework d’utilitaire (Security, REST, </a:t>
            </a:r>
            <a:r>
              <a:rPr lang="fr-FR" dirty="0" err="1" smtClean="0">
                <a:latin typeface="Arial" charset="0"/>
              </a:rPr>
              <a:t>Hibernate</a:t>
            </a:r>
            <a:r>
              <a:rPr lang="fr-FR" dirty="0" smtClean="0">
                <a:latin typeface="Arial" charset="0"/>
              </a:rPr>
              <a:t>…)</a:t>
            </a:r>
          </a:p>
          <a:p>
            <a:pPr marL="182563" lvl="3" indent="-182563" algn="just">
              <a:buNone/>
            </a:pPr>
            <a:endParaRPr lang="fr-FR" sz="1800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2" name="Picture 24" descr="http://www.psdgraphics.com/file/red-ge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4041068"/>
            <a:ext cx="1344384" cy="1075507"/>
          </a:xfrm>
          <a:prstGeom prst="rect">
            <a:avLst/>
          </a:prstGeom>
          <a:noFill/>
        </p:spPr>
      </p:pic>
      <p:sp>
        <p:nvSpPr>
          <p:cNvPr id="25" name="Ellipse 24"/>
          <p:cNvSpPr/>
          <p:nvPr/>
        </p:nvSpPr>
        <p:spPr bwMode="gray">
          <a:xfrm>
            <a:off x="2771800" y="2456892"/>
            <a:ext cx="4176464" cy="2268252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Architecture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182771" y="6491138"/>
            <a:ext cx="871872" cy="266152"/>
          </a:xfrm>
        </p:spPr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Organigramme : Disque magnétique 4"/>
          <p:cNvSpPr/>
          <p:nvPr/>
        </p:nvSpPr>
        <p:spPr bwMode="gray">
          <a:xfrm>
            <a:off x="3959932" y="1448780"/>
            <a:ext cx="1008112" cy="1152128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Organigramme : Disque magnétique 5"/>
          <p:cNvSpPr/>
          <p:nvPr/>
        </p:nvSpPr>
        <p:spPr bwMode="gray">
          <a:xfrm>
            <a:off x="4175956" y="5013176"/>
            <a:ext cx="1008112" cy="1152128"/>
          </a:xfrm>
          <a:prstGeom prst="flowChartMagneticDisk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rganigramme : Stockage à accès direct 11"/>
          <p:cNvSpPr/>
          <p:nvPr/>
        </p:nvSpPr>
        <p:spPr bwMode="gray">
          <a:xfrm>
            <a:off x="1151620" y="3140968"/>
            <a:ext cx="1119819" cy="216024"/>
          </a:xfrm>
          <a:prstGeom prst="flowChartMagneticDrum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Double flèche horizontale 15"/>
          <p:cNvSpPr/>
          <p:nvPr/>
        </p:nvSpPr>
        <p:spPr bwMode="gray">
          <a:xfrm rot="5400000">
            <a:off x="3507533" y="3518363"/>
            <a:ext cx="2337465" cy="540060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Double flèche horizontale 17"/>
          <p:cNvSpPr/>
          <p:nvPr/>
        </p:nvSpPr>
        <p:spPr bwMode="gray">
          <a:xfrm rot="10800000">
            <a:off x="2411760" y="4113075"/>
            <a:ext cx="1944216" cy="540060"/>
          </a:xfrm>
          <a:prstGeom prst="left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 bwMode="gray">
          <a:xfrm>
            <a:off x="7056276" y="3244979"/>
            <a:ext cx="1878754" cy="1408157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Virage 25"/>
          <p:cNvSpPr/>
          <p:nvPr/>
        </p:nvSpPr>
        <p:spPr bwMode="gray">
          <a:xfrm rot="16200000" flipV="1">
            <a:off x="2981241" y="1995424"/>
            <a:ext cx="769253" cy="1980220"/>
          </a:xfrm>
          <a:prstGeom prst="bentArrow">
            <a:avLst>
              <a:gd name="adj1" fmla="val 31728"/>
              <a:gd name="adj2" fmla="val 25000"/>
              <a:gd name="adj3" fmla="val 25000"/>
              <a:gd name="adj4" fmla="val 437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Flèche courbée vers la gauche 26"/>
          <p:cNvSpPr/>
          <p:nvPr/>
        </p:nvSpPr>
        <p:spPr bwMode="gray">
          <a:xfrm flipV="1">
            <a:off x="4974591" y="1988840"/>
            <a:ext cx="497509" cy="725414"/>
          </a:xfrm>
          <a:prstGeom prst="curvedLef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 bwMode="auto">
          <a:xfrm>
            <a:off x="5580112" y="2168860"/>
            <a:ext cx="238281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Status</a:t>
            </a:r>
            <a:r>
              <a:rPr lang="fr-FR" dirty="0" smtClean="0">
                <a:cs typeface="Arial" pitchFamily="34" charset="0"/>
              </a:rPr>
              <a:t> </a:t>
            </a:r>
            <a:r>
              <a:rPr lang="fr-FR" dirty="0" err="1" smtClean="0">
                <a:cs typeface="Arial" pitchFamily="34" charset="0"/>
              </a:rPr>
              <a:t>agregator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2807804" y="3104964"/>
            <a:ext cx="105393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Collecte</a:t>
            </a: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2591780" y="4232121"/>
            <a:ext cx="15579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Sécu/Licence</a:t>
            </a:r>
          </a:p>
        </p:txBody>
      </p:sp>
      <p:sp>
        <p:nvSpPr>
          <p:cNvPr id="33" name="ZoneTexte 32"/>
          <p:cNvSpPr txBox="1"/>
          <p:nvPr/>
        </p:nvSpPr>
        <p:spPr bwMode="auto">
          <a:xfrm rot="5400000">
            <a:off x="3473031" y="4105259"/>
            <a:ext cx="247493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Synchro </a:t>
            </a:r>
            <a:r>
              <a:rPr lang="fr-FR" dirty="0" err="1" smtClean="0">
                <a:cs typeface="Arial" pitchFamily="34" charset="0"/>
              </a:rPr>
              <a:t>eGOr</a:t>
            </a:r>
            <a:endParaRPr lang="fr-FR" dirty="0" smtClean="0">
              <a:cs typeface="Arial" pitchFamily="34" charset="0"/>
            </a:endParaRPr>
          </a:p>
        </p:txBody>
      </p:sp>
      <p:pic>
        <p:nvPicPr>
          <p:cNvPr id="12292" name="Picture 4" descr="http://blog.netapsys.fr/wp-content/uploads/2015/04/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085327"/>
            <a:ext cx="1603814" cy="1603814"/>
          </a:xfrm>
          <a:prstGeom prst="rect">
            <a:avLst/>
          </a:prstGeom>
          <a:noFill/>
        </p:spPr>
      </p:pic>
      <p:pic>
        <p:nvPicPr>
          <p:cNvPr id="12294" name="Picture 6" descr="https://upload.wikimedia.org/wikipedia/fr/thumb/2/2e/Java_Logo.svg/550px-Jav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6036" y="2816932"/>
            <a:ext cx="538312" cy="1002239"/>
          </a:xfrm>
          <a:prstGeom prst="rect">
            <a:avLst/>
          </a:prstGeom>
          <a:noFill/>
        </p:spPr>
      </p:pic>
      <p:pic>
        <p:nvPicPr>
          <p:cNvPr id="12296" name="Picture 8" descr="https://cgi.it-toolbox.fr/home/img/ittb-logo-bigg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660" y="5085184"/>
            <a:ext cx="1908212" cy="381642"/>
          </a:xfrm>
          <a:prstGeom prst="rect">
            <a:avLst/>
          </a:prstGeom>
          <a:noFill/>
        </p:spPr>
      </p:pic>
      <p:pic>
        <p:nvPicPr>
          <p:cNvPr id="12298" name="Picture 10" descr="https://demo.it-toolbox.fr/egor/resources/images/logo_fref.png;jsessionid=27AFB1AD353B1A38C107C1116023FF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3" y="5562532"/>
            <a:ext cx="1328874" cy="460676"/>
          </a:xfrm>
          <a:prstGeom prst="rect">
            <a:avLst/>
          </a:prstGeom>
          <a:noFill/>
        </p:spPr>
      </p:pic>
      <p:pic>
        <p:nvPicPr>
          <p:cNvPr id="12306" name="Picture 18" descr="Afficher l'image d'origi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8399" y="1956111"/>
            <a:ext cx="1048245" cy="320762"/>
          </a:xfrm>
          <a:prstGeom prst="rect">
            <a:avLst/>
          </a:prstGeom>
          <a:noFill/>
        </p:spPr>
      </p:pic>
      <p:sp>
        <p:nvSpPr>
          <p:cNvPr id="23" name="Double flèche horizontale 22"/>
          <p:cNvSpPr/>
          <p:nvPr/>
        </p:nvSpPr>
        <p:spPr bwMode="gray">
          <a:xfrm>
            <a:off x="4932040" y="3916476"/>
            <a:ext cx="2160240" cy="448628"/>
          </a:xfrm>
          <a:prstGeom prst="leftRightArrow">
            <a:avLst>
              <a:gd name="adj1" fmla="val 61537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 bwMode="auto">
          <a:xfrm>
            <a:off x="107504" y="1412776"/>
            <a:ext cx="2736304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Points d’entrées</a:t>
            </a:r>
          </a:p>
          <a:p>
            <a:pPr algn="ctr"/>
            <a:r>
              <a:rPr lang="fr-FR" dirty="0" smtClean="0">
                <a:cs typeface="Arial" pitchFamily="34" charset="0"/>
              </a:rPr>
              <a:t>Sonde v2.x, http REST, SQL, </a:t>
            </a:r>
            <a:r>
              <a:rPr lang="fr-FR" dirty="0" err="1" smtClean="0">
                <a:cs typeface="Arial" pitchFamily="34" charset="0"/>
              </a:rPr>
              <a:t>WebService</a:t>
            </a:r>
            <a:r>
              <a:rPr lang="fr-FR" dirty="0" smtClean="0">
                <a:cs typeface="Arial" pitchFamily="34" charset="0"/>
              </a:rPr>
              <a:t>…</a:t>
            </a:r>
          </a:p>
        </p:txBody>
      </p:sp>
      <p:sp>
        <p:nvSpPr>
          <p:cNvPr id="35" name="Virage 34"/>
          <p:cNvSpPr/>
          <p:nvPr/>
        </p:nvSpPr>
        <p:spPr bwMode="gray">
          <a:xfrm flipV="1">
            <a:off x="287524" y="2312876"/>
            <a:ext cx="769253" cy="1116124"/>
          </a:xfrm>
          <a:prstGeom prst="ben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 bwMode="auto">
          <a:xfrm>
            <a:off x="503548" y="2816932"/>
            <a:ext cx="20522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Messages OFv4 </a:t>
            </a:r>
          </a:p>
        </p:txBody>
      </p:sp>
      <p:sp>
        <p:nvSpPr>
          <p:cNvPr id="38" name="ZoneTexte 37"/>
          <p:cNvSpPr txBox="1"/>
          <p:nvPr/>
        </p:nvSpPr>
        <p:spPr bwMode="auto">
          <a:xfrm>
            <a:off x="1367644" y="3140968"/>
            <a:ext cx="57606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cs typeface="Arial" pitchFamily="34" charset="0"/>
              </a:rPr>
              <a:t>JMS</a:t>
            </a:r>
            <a:endParaRPr lang="fr-FR" dirty="0" smtClean="0">
              <a:cs typeface="Arial" pitchFamily="34" charset="0"/>
            </a:endParaRPr>
          </a:p>
        </p:txBody>
      </p:sp>
      <p:pic>
        <p:nvPicPr>
          <p:cNvPr id="12310" name="Picture 22" descr="Afficher l'image d'origi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3176972"/>
            <a:ext cx="1152128" cy="374442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 bwMode="auto">
          <a:xfrm>
            <a:off x="5318264" y="3988484"/>
            <a:ext cx="15579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>
                <a:cs typeface="Arial" pitchFamily="34" charset="0"/>
              </a:rPr>
              <a:t>Services REST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11860" y="3465004"/>
            <a:ext cx="648072" cy="648072"/>
          </a:xfrm>
          <a:prstGeom prst="roundRect">
            <a:avLst>
              <a:gd name="adj" fmla="val 253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26" name="AutoShape 2" descr="https://cgi.it-toolbox.fr/redmine/attachments/download/3605/gestion_utilisateurs_um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AutoShape 4" descr="https://cgi.it-toolbox.fr/redmine/attachments/download/3605/gestion_utilisateurs_um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https://cgi.it-toolbox.fr/redmine/attachments/download/3605/gestion_utilisateurs_um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AutoShape 8" descr="https://cgi.it-toolbox.fr/redmine/attachments/download/3605/gestion_utilisateurs_um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3" name="Picture 9" descr="C:\Users\ramarojohna\Downloads\gestion_utilisateurs_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163" y="1988840"/>
            <a:ext cx="5230490" cy="3614957"/>
          </a:xfrm>
          <a:prstGeom prst="rect">
            <a:avLst/>
          </a:prstGeom>
          <a:noFill/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Architecture : Framework </a:t>
            </a:r>
            <a:r>
              <a:rPr lang="fr-FR" sz="3200" dirty="0" smtClean="0">
                <a:latin typeface="Arial" charset="0"/>
              </a:rPr>
              <a:t>iT-Toolbox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</p:spPr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Modèle de donn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ée utilisateurs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Compatibilité LDAP, WS, BDD, (texte, CAS)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sz="1600" dirty="0" err="1" smtClean="0">
                <a:latin typeface="Arial" charset="0"/>
              </a:rPr>
              <a:t>Spring</a:t>
            </a:r>
            <a:r>
              <a:rPr lang="fr-FR" sz="1600" dirty="0" smtClean="0">
                <a:latin typeface="Arial" charset="0"/>
              </a:rPr>
              <a:t> Security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Gestion des rôles en BDD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sz="1600" dirty="0" smtClean="0">
                <a:latin typeface="Arial" charset="0"/>
              </a:rPr>
              <a:t>Affectation des Rôles LDAP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Gestion domaine métier ?</a:t>
            </a:r>
            <a:endParaRPr lang="fr-FR" sz="160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Modèle de données : 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Un format unique d’instance (document </a:t>
            </a:r>
            <a:r>
              <a:rPr lang="fr-F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ElasticSearch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descriptionCode</a:t>
            </a:r>
            <a:r>
              <a:rPr lang="fr-FR" b="1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: descriptif parent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version</a:t>
            </a:r>
            <a:r>
              <a:rPr lang="fr-FR" dirty="0" smtClean="0">
                <a:latin typeface="Arial" charset="0"/>
              </a:rPr>
              <a:t>: version du flux utilisé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sz="1600" b="1" dirty="0" err="1" smtClean="0">
                <a:latin typeface="Arial" charset="0"/>
              </a:rPr>
              <a:t>parentsId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dirty="0" smtClean="0">
                <a:latin typeface="Arial" charset="0"/>
              </a:rPr>
              <a:t>: instances parentes</a:t>
            </a:r>
            <a:endParaRPr lang="fr-FR" sz="1600" b="1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childrenIds</a:t>
            </a:r>
            <a:r>
              <a:rPr lang="fr-FR" dirty="0" smtClean="0">
                <a:latin typeface="Arial" charset="0"/>
              </a:rPr>
              <a:t> : instances enfants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b="1" dirty="0" err="1" smtClean="0">
                <a:latin typeface="Arial" charset="0"/>
              </a:rPr>
              <a:t>status</a:t>
            </a:r>
            <a:r>
              <a:rPr lang="fr-FR" dirty="0" smtClean="0">
                <a:latin typeface="Arial" charset="0"/>
              </a:rPr>
              <a:t>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errorIds</a:t>
            </a:r>
            <a:r>
              <a:rPr lang="fr-FR" b="1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: </a:t>
            </a:r>
            <a:r>
              <a:rPr lang="fr-FR" dirty="0" err="1" smtClean="0">
                <a:latin typeface="Arial" charset="0"/>
              </a:rPr>
              <a:t>list</a:t>
            </a:r>
            <a:r>
              <a:rPr lang="fr-FR" dirty="0" smtClean="0">
                <a:latin typeface="Arial" charset="0"/>
              </a:rPr>
              <a:t> d’id des erreurs liés</a:t>
            </a:r>
            <a:endParaRPr lang="fr-FR" b="1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Applications : 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sz="1400" b="1" dirty="0" smtClean="0">
                <a:latin typeface="Arial" charset="0"/>
              </a:rPr>
              <a:t> clients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fournisseurs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dates </a:t>
            </a:r>
            <a:r>
              <a:rPr lang="fr-FR" sz="1600" dirty="0" smtClean="0">
                <a:latin typeface="Arial" charset="0"/>
              </a:rPr>
              <a:t>: début, fin, mise à jour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BusinessFields</a:t>
            </a:r>
            <a:r>
              <a:rPr lang="fr-FR" b="1" dirty="0" smtClean="0">
                <a:latin typeface="Arial" charset="0"/>
              </a:rPr>
              <a:t> :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sz="1400" b="1" dirty="0" smtClean="0">
                <a:latin typeface="Arial" charset="0"/>
              </a:rPr>
              <a:t> </a:t>
            </a:r>
            <a:r>
              <a:rPr lang="fr-FR" sz="1400" b="1" dirty="0" err="1" smtClean="0">
                <a:latin typeface="Arial" charset="0"/>
              </a:rPr>
              <a:t>idChamp</a:t>
            </a:r>
            <a:r>
              <a:rPr lang="fr-FR" sz="1400" b="1" dirty="0" smtClean="0">
                <a:latin typeface="Arial" charset="0"/>
              </a:rPr>
              <a:t> </a:t>
            </a:r>
            <a:r>
              <a:rPr lang="fr-FR" sz="1400" dirty="0" smtClean="0">
                <a:latin typeface="Arial" charset="0"/>
              </a:rPr>
              <a:t>: nom du champ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value </a:t>
            </a:r>
            <a:r>
              <a:rPr lang="fr-FR" dirty="0" smtClean="0">
                <a:latin typeface="Arial" charset="0"/>
              </a:rPr>
              <a:t>: valeur</a:t>
            </a:r>
            <a:endParaRPr lang="fr-FR" sz="1400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History</a:t>
            </a:r>
            <a:r>
              <a:rPr lang="fr-FR" dirty="0" smtClean="0">
                <a:latin typeface="Arial" charset="0"/>
              </a:rPr>
              <a:t> : 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entries </a:t>
            </a:r>
            <a:r>
              <a:rPr lang="fr-FR" dirty="0" smtClean="0">
                <a:latin typeface="Arial" charset="0"/>
              </a:rPr>
              <a:t>: Instance avec seulement les propriétés changées d’un état à un autre</a:t>
            </a:r>
            <a:endParaRPr lang="fr-FR" sz="1200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Modèle de données :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Cas spécifique des erreurs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document parent </a:t>
            </a:r>
            <a:r>
              <a:rPr lang="fr-FR" dirty="0" smtClean="0">
                <a:latin typeface="Arial" charset="0"/>
              </a:rPr>
              <a:t>: descriptif d’erreur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instancesIds</a:t>
            </a:r>
            <a:r>
              <a:rPr lang="fr-FR" b="1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: liste des instances </a:t>
            </a:r>
            <a:r>
              <a:rPr lang="fr-FR" dirty="0" err="1" smtClean="0">
                <a:latin typeface="Arial" charset="0"/>
              </a:rPr>
              <a:t>ids</a:t>
            </a:r>
            <a:r>
              <a:rPr lang="fr-FR" dirty="0" smtClean="0">
                <a:latin typeface="Arial" charset="0"/>
              </a:rPr>
              <a:t> liés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b="1" dirty="0" err="1" smtClean="0">
                <a:latin typeface="Arial" charset="0"/>
              </a:rPr>
              <a:t>status</a:t>
            </a:r>
            <a:r>
              <a:rPr lang="fr-FR" dirty="0" smtClean="0">
                <a:latin typeface="Arial" charset="0"/>
              </a:rPr>
              <a:t> : résolue, annulée, …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dates </a:t>
            </a:r>
            <a:r>
              <a:rPr lang="fr-FR" sz="1600" dirty="0" smtClean="0">
                <a:latin typeface="Arial" charset="0"/>
              </a:rPr>
              <a:t>: début, fin, mise à jour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content</a:t>
            </a:r>
            <a:r>
              <a:rPr lang="fr-FR" dirty="0" smtClean="0">
                <a:latin typeface="Arial" charset="0"/>
              </a:rPr>
              <a:t> : </a:t>
            </a:r>
            <a:r>
              <a:rPr lang="fr-FR" dirty="0" err="1" smtClean="0">
                <a:latin typeface="Arial" charset="0"/>
              </a:rPr>
              <a:t>stackTrace</a:t>
            </a:r>
            <a:r>
              <a:rPr lang="fr-FR" dirty="0" smtClean="0">
                <a:latin typeface="Arial" charset="0"/>
              </a:rPr>
              <a:t> ou autre format texte d’erreur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dirty="0" smtClean="0">
                <a:latin typeface="Arial" charset="0"/>
              </a:rPr>
              <a:t> </a:t>
            </a:r>
            <a:r>
              <a:rPr lang="fr-FR" sz="1600" b="1" dirty="0" smtClean="0">
                <a:latin typeface="Arial" charset="0"/>
              </a:rPr>
              <a:t>message</a:t>
            </a:r>
            <a:r>
              <a:rPr lang="fr-FR" sz="1600" dirty="0" smtClean="0">
                <a:latin typeface="Arial" charset="0"/>
              </a:rPr>
              <a:t> : message court de l’erreur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BusinessFields</a:t>
            </a:r>
            <a:r>
              <a:rPr lang="fr-FR" b="1" dirty="0" smtClean="0">
                <a:latin typeface="Arial" charset="0"/>
              </a:rPr>
              <a:t> :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sz="1400" b="1" dirty="0" smtClean="0">
                <a:latin typeface="Arial" charset="0"/>
              </a:rPr>
              <a:t> </a:t>
            </a:r>
            <a:r>
              <a:rPr lang="fr-FR" sz="1400" b="1" dirty="0" err="1" smtClean="0">
                <a:latin typeface="Arial" charset="0"/>
              </a:rPr>
              <a:t>idChamp</a:t>
            </a:r>
            <a:r>
              <a:rPr lang="fr-FR" sz="1400" b="1" dirty="0" smtClean="0">
                <a:latin typeface="Arial" charset="0"/>
              </a:rPr>
              <a:t> </a:t>
            </a:r>
            <a:r>
              <a:rPr lang="fr-FR" sz="1400" dirty="0" smtClean="0">
                <a:latin typeface="Arial" charset="0"/>
              </a:rPr>
              <a:t>: nom du champ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value </a:t>
            </a:r>
            <a:r>
              <a:rPr lang="fr-FR" dirty="0" smtClean="0">
                <a:latin typeface="Arial" charset="0"/>
              </a:rPr>
              <a:t>: valeur</a:t>
            </a:r>
            <a:endParaRPr lang="fr-FR" sz="1400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History</a:t>
            </a:r>
            <a:r>
              <a:rPr lang="fr-FR" dirty="0" smtClean="0">
                <a:latin typeface="Arial" charset="0"/>
              </a:rPr>
              <a:t> : 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smtClean="0">
                <a:latin typeface="Arial" charset="0"/>
              </a:rPr>
              <a:t>entries </a:t>
            </a:r>
            <a:r>
              <a:rPr lang="fr-FR" dirty="0" smtClean="0">
                <a:latin typeface="Arial" charset="0"/>
              </a:rPr>
              <a:t>: Instance avec seulement les propriétés changées d’un état à un autre</a:t>
            </a:r>
            <a:endParaRPr lang="fr-FR" sz="1200" dirty="0" smtClean="0">
              <a:latin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Arial" charset="0"/>
              </a:rPr>
              <a:t>Modèle de données : </a:t>
            </a:r>
            <a:r>
              <a:rPr lang="fr-FR" sz="3200" dirty="0" err="1" smtClean="0">
                <a:latin typeface="Arial" charset="0"/>
              </a:rPr>
              <a:t>Referentiel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0" lvl="2" indent="0" algn="just">
              <a:buFont typeface="Arial" charset="0"/>
              <a:buChar char="•"/>
            </a:pP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Une conversion du référentiel </a:t>
            </a:r>
            <a:r>
              <a:rPr lang="fr-F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eGOr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: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b="1" dirty="0" err="1" smtClean="0">
                <a:latin typeface="Arial" charset="0"/>
              </a:rPr>
              <a:t>descriptionCode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dirty="0" smtClean="0">
                <a:latin typeface="Arial" charset="0"/>
              </a:rPr>
              <a:t>: code du descriptif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type </a:t>
            </a:r>
            <a:r>
              <a:rPr lang="fr-FR" sz="1600" dirty="0" smtClean="0">
                <a:latin typeface="Arial" charset="0"/>
              </a:rPr>
              <a:t>: processus, </a:t>
            </a:r>
            <a:r>
              <a:rPr lang="fr-FR" sz="1600" dirty="0" err="1" smtClean="0">
                <a:latin typeface="Arial" charset="0"/>
              </a:rPr>
              <a:t>echange</a:t>
            </a:r>
            <a:r>
              <a:rPr lang="fr-FR" sz="1600" dirty="0" smtClean="0">
                <a:latin typeface="Arial" charset="0"/>
              </a:rPr>
              <a:t>, </a:t>
            </a:r>
            <a:r>
              <a:rPr lang="fr-FR" sz="1600" dirty="0" err="1" smtClean="0">
                <a:latin typeface="Arial" charset="0"/>
              </a:rPr>
              <a:t>mediations</a:t>
            </a:r>
            <a:r>
              <a:rPr lang="fr-FR" sz="1600" dirty="0" smtClean="0">
                <a:latin typeface="Arial" charset="0"/>
              </a:rPr>
              <a:t>, </a:t>
            </a:r>
            <a:r>
              <a:rPr lang="fr-FR" sz="1600" dirty="0" err="1" smtClean="0">
                <a:latin typeface="Arial" charset="0"/>
              </a:rPr>
              <a:t>pingStatus</a:t>
            </a:r>
            <a:endParaRPr lang="fr-FR" sz="1600" b="1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</a:t>
            </a:r>
            <a:r>
              <a:rPr lang="fr-FR" sz="1600" b="1" dirty="0" smtClean="0">
                <a:latin typeface="Arial" charset="0"/>
              </a:rPr>
              <a:t> Applications : 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sz="1400" b="1" dirty="0" smtClean="0">
                <a:latin typeface="Arial" charset="0"/>
              </a:rPr>
              <a:t> clients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fournisseurs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sz="1600" b="1" dirty="0" smtClean="0">
                <a:latin typeface="Arial" charset="0"/>
              </a:rPr>
              <a:t> dates </a:t>
            </a:r>
            <a:r>
              <a:rPr lang="fr-FR" sz="1600" dirty="0" smtClean="0">
                <a:latin typeface="Arial" charset="0"/>
              </a:rPr>
              <a:t>: début, fin, mise à jour</a:t>
            </a:r>
          </a:p>
          <a:p>
            <a:pPr marL="274638" lvl="3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BusinessFieldsDescriptor</a:t>
            </a:r>
            <a:r>
              <a:rPr lang="fr-FR" b="1" dirty="0" smtClean="0">
                <a:latin typeface="Arial" charset="0"/>
              </a:rPr>
              <a:t> :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sz="1400" b="1" dirty="0" smtClean="0">
                <a:latin typeface="Arial" charset="0"/>
              </a:rPr>
              <a:t> Type </a:t>
            </a:r>
            <a:r>
              <a:rPr lang="fr-FR" sz="1400" dirty="0" smtClean="0">
                <a:latin typeface="Arial" charset="0"/>
              </a:rPr>
              <a:t>: fixe, JSON, XML, CSV… </a:t>
            </a: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idChamp</a:t>
            </a:r>
            <a:r>
              <a:rPr lang="fr-FR" b="1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: id du champ métier</a:t>
            </a:r>
            <a:endParaRPr lang="fr-FR" sz="1400" dirty="0" smtClean="0">
              <a:latin typeface="Arial" charset="0"/>
            </a:endParaRPr>
          </a:p>
          <a:p>
            <a:pPr marL="538163" lvl="4" indent="0" algn="just">
              <a:buFont typeface="Arial" charset="0"/>
              <a:buChar char="•"/>
            </a:pPr>
            <a:r>
              <a:rPr lang="fr-FR" dirty="0" smtClean="0">
                <a:latin typeface="Arial" charset="0"/>
              </a:rPr>
              <a:t> </a:t>
            </a:r>
            <a:r>
              <a:rPr lang="fr-FR" b="1" dirty="0" err="1" smtClean="0">
                <a:latin typeface="Arial" charset="0"/>
              </a:rPr>
              <a:t>path</a:t>
            </a:r>
            <a:r>
              <a:rPr lang="fr-FR" b="1" dirty="0" smtClean="0">
                <a:latin typeface="Arial" charset="0"/>
              </a:rPr>
              <a:t> </a:t>
            </a:r>
            <a:r>
              <a:rPr lang="fr-FR" dirty="0" smtClean="0">
                <a:latin typeface="Arial" charset="0"/>
              </a:rPr>
              <a:t>: XPATH, n°colonne, ou chemin de la propriété à récupérer</a:t>
            </a:r>
            <a:endParaRPr lang="fr-FR" sz="1400" dirty="0" smtClean="0">
              <a:latin typeface="Arial" charset="0"/>
            </a:endParaRPr>
          </a:p>
          <a:p>
            <a:pPr marL="274638" lvl="3" indent="0" algn="just">
              <a:buFont typeface="Arial" charset="0"/>
              <a:buChar char="•"/>
            </a:pPr>
            <a:r>
              <a:rPr lang="fr-FR" b="1" dirty="0" smtClean="0">
                <a:latin typeface="Arial" charset="0"/>
              </a:rPr>
              <a:t> (</a:t>
            </a:r>
            <a:r>
              <a:rPr lang="fr-FR" b="1" dirty="0" err="1" smtClean="0">
                <a:latin typeface="Arial" charset="0"/>
              </a:rPr>
              <a:t>History</a:t>
            </a:r>
            <a:r>
              <a:rPr lang="fr-FR" b="1" dirty="0" smtClean="0">
                <a:latin typeface="Arial" charset="0"/>
              </a:rPr>
              <a:t>)</a:t>
            </a:r>
            <a:r>
              <a:rPr lang="fr-FR" dirty="0" smtClean="0">
                <a:latin typeface="Arial" charset="0"/>
              </a:rPr>
              <a:t> : </a:t>
            </a:r>
          </a:p>
          <a:p>
            <a:pPr marL="274638" lvl="3" indent="0" algn="just">
              <a:buFont typeface="Arial" charset="0"/>
              <a:buChar char="•"/>
            </a:pPr>
            <a:endParaRPr lang="fr-FR" dirty="0" smtClean="0">
              <a:latin typeface="Arial" charset="0"/>
            </a:endParaRPr>
          </a:p>
          <a:p>
            <a:pPr marL="274638" lvl="3" indent="0" algn="just">
              <a:buNone/>
            </a:pPr>
            <a:r>
              <a:rPr lang="fr-FR" dirty="0" smtClean="0">
                <a:latin typeface="Arial" charset="0"/>
              </a:rPr>
              <a:t>La synchro </a:t>
            </a:r>
            <a:r>
              <a:rPr lang="fr-FR" dirty="0" err="1" smtClean="0">
                <a:latin typeface="Arial" charset="0"/>
              </a:rPr>
              <a:t>eGOr</a:t>
            </a:r>
            <a:r>
              <a:rPr lang="fr-FR" dirty="0" smtClean="0">
                <a:latin typeface="Arial" charset="0"/>
              </a:rPr>
              <a:t> permettra de filtrer via un web service de </a:t>
            </a:r>
            <a:r>
              <a:rPr lang="fr-FR" dirty="0" err="1" smtClean="0">
                <a:latin typeface="Arial" charset="0"/>
              </a:rPr>
              <a:t>requétage</a:t>
            </a:r>
            <a:r>
              <a:rPr lang="fr-FR" dirty="0" smtClean="0">
                <a:latin typeface="Arial" charset="0"/>
              </a:rPr>
              <a:t> sur les </a:t>
            </a:r>
            <a:r>
              <a:rPr lang="fr-FR" b="1" dirty="0" err="1" smtClean="0">
                <a:latin typeface="Arial" charset="0"/>
              </a:rPr>
              <a:t>desciptitionCode</a:t>
            </a:r>
            <a:r>
              <a:rPr lang="fr-FR" dirty="0" smtClean="0">
                <a:latin typeface="Arial" charset="0"/>
              </a:rPr>
              <a:t> concernés pour filtrer les résultats sur des requêtes complexe (formulaire avancé)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432c26d4-6fa6-4d6a-a083-35cd92b71c1e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36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FR</Language>
    <Proposition xmlns="d95a5b16-1b8d-4c7c-9ebf-89c0983b6970"/>
    <Abstract xmlns="d95a5b16-1b8d-4c7c-9ebf-89c0983b6970">CGI-option-betterave-FR</Abstract>
    <External_x0020_Use xmlns="d95a5b16-1b8d-4c7c-9ebf-89c0983b6970">No</External_x0020_Use>
    <Owner_x0020_Organisation xmlns="d95a5b16-1b8d-4c7c-9ebf-89c0983b6970">United States</Owner_x0020_Organisation>
    <Subjects_x0020_and_x0020_Keywords xmlns="d95a5b16-1b8d-4c7c-9ebf-89c0983b6970" xsi:nil="true"/>
    <BS_x0020_Document_x0020_Sub_x0020_Type xmlns="d95a5b16-1b8d-4c7c-9ebf-89c0983b6970">Business Aid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18" ma:contentTypeDescription="" ma:contentTypeScope="" ma:versionID="93aa4b11599f074098ea075ea3a6aa2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1bf7d208d1b5eb206bff8e156386c301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Logica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HR"/>
          <xsd:enumeration value="Legal"/>
          <xsd:enumeration value="Manual"/>
          <xsd:enumeration value="Market Analysis"/>
          <xsd:enumeration value="Market News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s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si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lobal Products Business"/>
          <xsd:enumeration value="Group"/>
          <xsd:enumeration value="Hong Kong"/>
          <xsd:enumeration value="India"/>
          <xsd:enumeration value="Indonesia"/>
          <xsd:enumeration value="Ireland"/>
          <xsd:enumeration value="Luxembourg"/>
          <xsd:enumeration value="Malaysia"/>
          <xsd:enumeration value="Middle East and Africa"/>
          <xsd:enumeration value="Netherlands"/>
          <xsd:enumeration value="North America"/>
          <xsd:enumeration value="Norway"/>
          <xsd:enumeration value="Outsourcing Services"/>
          <xsd:enumeration value="Peru"/>
          <xsd:enumeration value="Philippines"/>
          <xsd:enumeration value="Portugal"/>
          <xsd:enumeration value="Russia"/>
          <xsd:enumeration value="Saudi Arabia"/>
          <xsd:enumeration value="Singapore"/>
          <xsd:enumeration value="Spain"/>
          <xsd:enumeration value="Sri Lanka"/>
          <xsd:enumeration value="Sweden"/>
          <xsd:enumeration value="Switzerland"/>
          <xsd:enumeration value="Taiwan-Republic Of China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ma:taxonomy="true" ma:internalName="c79d12643ffc4d60ab657aaa1718cc32" ma:taxonomyFieldName="Organisation" ma:displayName="Organiz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d95a5b16-1b8d-4c7c-9ebf-89c0983b6970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C52FC20-2DEA-4B3E-90B8-7D03D4E89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29472</TotalTime>
  <Words>952</Words>
  <Application>Microsoft Office PowerPoint</Application>
  <PresentationFormat>Affichage à l'écran (4:3)</PresentationFormat>
  <Paragraphs>181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Onscreen;2057;Pos3;Date1;Logica Onscreen Template</vt:lpstr>
      <vt:lpstr>iT-Toolbox OFV4</vt:lpstr>
      <vt:lpstr>Sommaire</vt:lpstr>
      <vt:lpstr>Rappel du contexte</vt:lpstr>
      <vt:lpstr>Ambitions</vt:lpstr>
      <vt:lpstr>Architecture</vt:lpstr>
      <vt:lpstr>Architecture : Framework iT-Toolbox</vt:lpstr>
      <vt:lpstr>Modèle de données : Instance</vt:lpstr>
      <vt:lpstr>Modèle de données : Erreurs</vt:lpstr>
      <vt:lpstr>Modèle de données : Referentiel</vt:lpstr>
      <vt:lpstr>La collecte et le statusAgregator</vt:lpstr>
      <vt:lpstr>IHM : Framework</vt:lpstr>
      <vt:lpstr>IHM : Ergonomie</vt:lpstr>
      <vt:lpstr>Perspectives et cas d’usage futur</vt:lpstr>
      <vt:lpstr>Questions et Suggestions ?</vt:lpstr>
      <vt:lpstr>Diapositive 15</vt:lpstr>
      <vt:lpstr>Annexes</vt:lpstr>
    </vt:vector>
  </TitlesOfParts>
  <Company>www.witkit.com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Adrien Ramarojohn</cp:lastModifiedBy>
  <cp:revision>1674</cp:revision>
  <dcterms:created xsi:type="dcterms:W3CDTF">2009-12-22T16:12:15Z</dcterms:created>
  <dcterms:modified xsi:type="dcterms:W3CDTF">2015-11-25T14:50:36Z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