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4" r:id="rId2"/>
    <p:sldId id="337" r:id="rId3"/>
    <p:sldId id="338" r:id="rId4"/>
    <p:sldId id="347" r:id="rId5"/>
    <p:sldId id="346" r:id="rId6"/>
    <p:sldId id="349" r:id="rId7"/>
    <p:sldId id="348" r:id="rId8"/>
    <p:sldId id="350" r:id="rId9"/>
    <p:sldId id="339" r:id="rId10"/>
    <p:sldId id="340" r:id="rId11"/>
    <p:sldId id="341" r:id="rId12"/>
    <p:sldId id="342" r:id="rId13"/>
    <p:sldId id="343" r:id="rId14"/>
  </p:sldIdLst>
  <p:sldSz cx="9144000" cy="6858000" type="screen4x3"/>
  <p:notesSz cx="6648450" cy="9774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yram, Candan" initials="BC" lastIdx="4" clrIdx="0"/>
  <p:cmAuthor id="1" name="Burgardt, Lisa Maria" initials="BL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C6"/>
    <a:srgbClr val="84B818"/>
    <a:srgbClr val="565656"/>
    <a:srgbClr val="DDF4AE"/>
    <a:srgbClr val="E4F2D2"/>
    <a:srgbClr val="E3E3E3"/>
    <a:srgbClr val="4CAED7"/>
    <a:srgbClr val="BDDEF6"/>
    <a:srgbClr val="1077BC"/>
    <a:srgbClr val="115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66589" autoAdjust="0"/>
  </p:normalViewPr>
  <p:slideViewPr>
    <p:cSldViewPr snapToGrid="0">
      <p:cViewPr varScale="1">
        <p:scale>
          <a:sx n="77" d="100"/>
          <a:sy n="77" d="100"/>
        </p:scale>
        <p:origin x="3234" y="78"/>
      </p:cViewPr>
      <p:guideLst>
        <p:guide orient="horz" pos="1182"/>
        <p:guide pos="2880"/>
      </p:guideLst>
    </p:cSldViewPr>
  </p:slideViewPr>
  <p:outlineViewPr>
    <p:cViewPr>
      <p:scale>
        <a:sx n="33" d="100"/>
        <a:sy n="33" d="100"/>
      </p:scale>
      <p:origin x="0" y="12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3264" y="-82"/>
      </p:cViewPr>
      <p:guideLst>
        <p:guide orient="horz" pos="3078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65511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r">
              <a:defRPr sz="1200"/>
            </a:lvl1pPr>
          </a:lstStyle>
          <a:p>
            <a:fld id="{C5FA43C0-EE8D-4BF5-9BB6-92F47E17EACA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l">
              <a:defRPr sz="1200"/>
            </a:lvl1pPr>
          </a:lstStyle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65511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r">
              <a:defRPr sz="1200"/>
            </a:lvl1pPr>
          </a:lstStyle>
          <a:p>
            <a:fld id="{B72E2501-49A7-46C1-A650-2E4E69B74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187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r">
              <a:defRPr sz="1200"/>
            </a:lvl1pPr>
          </a:lstStyle>
          <a:p>
            <a:fld id="{82836A0A-6672-46C7-9ABE-B1C2C091CBBF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5013"/>
            <a:ext cx="4886325" cy="3663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09" rIns="91419" bIns="4570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4845" y="4642764"/>
            <a:ext cx="5318760" cy="4398407"/>
          </a:xfrm>
          <a:prstGeom prst="rect">
            <a:avLst/>
          </a:prstGeom>
        </p:spPr>
        <p:txBody>
          <a:bodyPr vert="horz" lIns="91419" tIns="45709" rIns="91419" bIns="4570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l">
              <a:defRPr sz="1200"/>
            </a:lvl1pPr>
          </a:lstStyle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917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r">
              <a:defRPr sz="1200"/>
            </a:lvl1pPr>
          </a:lstStyle>
          <a:p>
            <a:fld id="{0C5A8957-2272-47E9-ACB7-BE704508C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721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0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Populations</a:t>
            </a:r>
            <a:r>
              <a:rPr lang="de-DE" baseline="0" dirty="0" smtClean="0"/>
              <a:t> Inversion</a:t>
            </a:r>
          </a:p>
          <a:p>
            <a:r>
              <a:rPr lang="de-DE" baseline="0" dirty="0" smtClean="0"/>
              <a:t>Resonator Größe N*</a:t>
            </a:r>
            <a:r>
              <a:rPr lang="de-DE" baseline="0" dirty="0" err="1" smtClean="0"/>
              <a:t>lamba</a:t>
            </a:r>
            <a:r>
              <a:rPr lang="de-DE" baseline="0" dirty="0" smtClean="0"/>
              <a:t>=L</a:t>
            </a:r>
          </a:p>
          <a:p>
            <a:r>
              <a:rPr lang="de-DE" baseline="0" dirty="0" smtClean="0"/>
              <a:t>Aktives Medium bestimmt Laserwellenlänge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73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Pumpen</a:t>
            </a:r>
            <a:r>
              <a:rPr lang="de-DE" baseline="0" dirty="0" smtClean="0"/>
              <a:t> verursacht </a:t>
            </a:r>
            <a:r>
              <a:rPr lang="de-DE" baseline="0" dirty="0" err="1" smtClean="0"/>
              <a:t>inversionspopulation</a:t>
            </a:r>
            <a:r>
              <a:rPr lang="de-DE" baseline="0" dirty="0" smtClean="0"/>
              <a:t> im aktiven medium.</a:t>
            </a:r>
          </a:p>
          <a:p>
            <a:r>
              <a:rPr lang="de-DE" baseline="0" dirty="0" smtClean="0"/>
              <a:t>Diese kann nicht abgebaut werden, da die Güte des Resonator zunächst zu niedrig ist.</a:t>
            </a:r>
          </a:p>
          <a:p>
            <a:r>
              <a:rPr lang="de-DE" baseline="0" dirty="0" smtClean="0"/>
              <a:t>Das bedeutet dass das Licht welches das Medium verlässt, den Resonator direkt verlässt.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Resonatorgüte</a:t>
            </a:r>
            <a:r>
              <a:rPr lang="de-DE" baseline="0" dirty="0" smtClean="0"/>
              <a:t> bleibt so gering bis das Maximum der Inversionspopulation erreicht wird.</a:t>
            </a:r>
          </a:p>
          <a:p>
            <a:r>
              <a:rPr lang="de-DE" baseline="0" dirty="0" smtClean="0"/>
              <a:t>Nun wird die Güte schlagartig geändert.</a:t>
            </a:r>
          </a:p>
          <a:p>
            <a:r>
              <a:rPr lang="de-DE" baseline="0" dirty="0" smtClean="0"/>
              <a:t>Der Resonator reflektiert, die </a:t>
            </a:r>
            <a:r>
              <a:rPr lang="de-DE" baseline="0" dirty="0" err="1" smtClean="0"/>
              <a:t>Inversionspopulationn</a:t>
            </a:r>
            <a:r>
              <a:rPr lang="de-DE" baseline="0" dirty="0" smtClean="0"/>
              <a:t> wird aufgelöst.</a:t>
            </a:r>
          </a:p>
          <a:p>
            <a:r>
              <a:rPr lang="de-DE" baseline="0" dirty="0" smtClean="0"/>
              <a:t>Dadurch kommt es zu einem energiereichen Laserimpuls im 1-20 </a:t>
            </a:r>
            <a:r>
              <a:rPr lang="de-DE" baseline="0" dirty="0" err="1" smtClean="0"/>
              <a:t>ns</a:t>
            </a:r>
            <a:r>
              <a:rPr lang="de-DE" baseline="0" dirty="0" smtClean="0"/>
              <a:t> Bereich mit einer Leistung von 10^9 W.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Mögliche Umsetzung durch rotierenden Spiegel oder </a:t>
            </a:r>
            <a:r>
              <a:rPr lang="de-DE" baseline="0" dirty="0" err="1" smtClean="0"/>
              <a:t>Pockels</a:t>
            </a:r>
            <a:r>
              <a:rPr lang="de-DE" baseline="0" dirty="0" smtClean="0"/>
              <a:t> Zellen die mit Spannungsimpulsen gesteuert werden können.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3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83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-559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 mit zweizeilige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864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 wenn zweizeilig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F9DF0-4FC4-4873-A905-71297696D0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028825"/>
            <a:ext cx="5807574" cy="409575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 smtClean="0"/>
              <a:t>Grafikleiste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6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 2 zeilig,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247900"/>
            <a:ext cx="5807574" cy="387667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97644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 smtClean="0"/>
              <a:t>Grafikleiste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8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mit Bildzeil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3573528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462914" y="5553075"/>
            <a:ext cx="8486776" cy="120967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 smtClean="0"/>
              <a:t>Grafikleiste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8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468795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9544723"/>
              </p:ext>
            </p:extLst>
          </p:nvPr>
        </p:nvGraphicFramePr>
        <p:xfrm>
          <a:off x="396239" y="1476375"/>
          <a:ext cx="8448675" cy="4972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301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-19516" y="1806129"/>
            <a:ext cx="4515946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72000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249238" indent="0">
              <a:spcBef>
                <a:spcPts val="2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 </a:t>
            </a:r>
          </a:p>
          <a:p>
            <a:pPr lvl="0"/>
            <a:endParaRPr lang="de-DE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481316" y="1806129"/>
            <a:ext cx="4662683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1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 wenn einzeilig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Normale Schrift</a:t>
            </a:r>
          </a:p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98" y="6492875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8" name="Picture 15" descr="tud_logo_rgb_150dp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4963"/>
            <a:ext cx="30241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 userDrawn="1"/>
        </p:nvCxnSpPr>
        <p:spPr>
          <a:xfrm>
            <a:off x="-2390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7" r:id="rId5"/>
    <p:sldLayoutId id="2147483660" r:id="rId6"/>
    <p:sldLayoutId id="2147483651" r:id="rId7"/>
    <p:sldLayoutId id="2147483652" r:id="rId8"/>
    <p:sldLayoutId id="2147483655" r:id="rId9"/>
    <p:sldLayoutId id="2147483656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1750" kern="1200" smtClean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14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7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34529" y="1414745"/>
            <a:ext cx="8629084" cy="435722"/>
          </a:xfrm>
        </p:spPr>
        <p:txBody>
          <a:bodyPr/>
          <a:lstStyle/>
          <a:p>
            <a:r>
              <a:rPr lang="de-DE" sz="2800" b="1" dirty="0" smtClean="0"/>
              <a:t>Struktur</a:t>
            </a:r>
            <a:endParaRPr lang="de-DE" sz="28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342900" indent="-342900">
              <a:buFont typeface="+mj-lt"/>
              <a:buAutoNum type="arabicPeriod"/>
            </a:pPr>
            <a:r>
              <a:rPr lang="de-DE" sz="2300" dirty="0" smtClean="0">
                <a:solidFill>
                  <a:schemeClr val="tx1"/>
                </a:solidFill>
              </a:rPr>
              <a:t>Grundlagen</a:t>
            </a:r>
            <a:endParaRPr lang="de-DE" sz="23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300" dirty="0" smtClean="0">
                <a:solidFill>
                  <a:schemeClr val="tx1"/>
                </a:solidFill>
              </a:rPr>
              <a:t>Problem</a:t>
            </a:r>
            <a:endParaRPr lang="de-DE" sz="23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300" dirty="0">
                <a:solidFill>
                  <a:schemeClr val="tx1"/>
                </a:solidFill>
              </a:rPr>
              <a:t>Strukturentwicklung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300" dirty="0" err="1" smtClean="0">
                <a:solidFill>
                  <a:schemeClr val="tx1"/>
                </a:solidFill>
              </a:rPr>
              <a:t>Chirped</a:t>
            </a:r>
            <a:r>
              <a:rPr lang="de-DE" sz="2300" dirty="0" smtClean="0">
                <a:solidFill>
                  <a:schemeClr val="tx1"/>
                </a:solidFill>
              </a:rPr>
              <a:t> pulse </a:t>
            </a:r>
            <a:r>
              <a:rPr lang="de-DE" sz="2300" dirty="0" err="1" smtClean="0">
                <a:solidFill>
                  <a:schemeClr val="tx1"/>
                </a:solidFill>
              </a:rPr>
              <a:t>amplification</a:t>
            </a:r>
            <a:endParaRPr lang="de-DE" sz="23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DE" sz="2300" dirty="0" smtClean="0">
                <a:solidFill>
                  <a:schemeClr val="tx1"/>
                </a:solidFill>
              </a:rPr>
              <a:t>Theorie</a:t>
            </a:r>
            <a:endParaRPr lang="de-DE" sz="23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DE" sz="2300" dirty="0" smtClean="0">
                <a:solidFill>
                  <a:schemeClr val="tx1"/>
                </a:solidFill>
              </a:rPr>
              <a:t>Umsetzung </a:t>
            </a:r>
            <a:endParaRPr lang="de-DE" sz="23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300" dirty="0" smtClean="0">
                <a:solidFill>
                  <a:schemeClr val="tx1"/>
                </a:solidFill>
              </a:rPr>
              <a:t>Anwendung</a:t>
            </a:r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Grundlagen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5129" y="2334084"/>
            <a:ext cx="8658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b="1" dirty="0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ight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mplification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timulated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adiation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Kohärent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</a:p>
          <a:p>
            <a:pPr marL="742950" indent="-742950">
              <a:buFont typeface="+mj-lt"/>
              <a:buAutoNum type="arabicPeriod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Grundlagen Aufbau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5129" y="2334084"/>
            <a:ext cx="8658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Aktives Medium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Optische Pumpe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Resonator</a:t>
            </a:r>
          </a:p>
          <a:p>
            <a:pPr marL="742950" indent="-742950">
              <a:buFont typeface="+mj-lt"/>
              <a:buAutoNum type="arabicPeriod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50" y="2334084"/>
            <a:ext cx="4623759" cy="304156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245964" y="5375651"/>
            <a:ext cx="27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rgbClr val="C5C6C6"/>
                </a:solidFill>
              </a:rPr>
              <a:t>https</a:t>
            </a:r>
            <a:r>
              <a:rPr lang="de-DE" sz="900" dirty="0">
                <a:solidFill>
                  <a:srgbClr val="C5C6C6"/>
                </a:solidFill>
              </a:rPr>
              <a:t>://commons.wikimedia.org/w/index.php?curid=8544739</a:t>
            </a:r>
          </a:p>
        </p:txBody>
      </p:sp>
    </p:spTree>
    <p:extLst>
      <p:ext uri="{BB962C8B-B14F-4D97-AF65-F5344CB8AC3E}">
        <p14:creationId xmlns:p14="http://schemas.microsoft.com/office/powerpoint/2010/main" val="106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Grundlagen Power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90256"/>
                  </p:ext>
                </p:extLst>
              </p:nvPr>
            </p:nvGraphicFramePr>
            <p:xfrm>
              <a:off x="485127" y="2216989"/>
              <a:ext cx="6692050" cy="39336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46025">
                      <a:extLst>
                        <a:ext uri="{9D8B030D-6E8A-4147-A177-3AD203B41FA5}">
                          <a16:colId xmlns:a16="http://schemas.microsoft.com/office/drawing/2014/main" val="3691232770"/>
                        </a:ext>
                      </a:extLst>
                    </a:gridCol>
                    <a:gridCol w="3346025">
                      <a:extLst>
                        <a:ext uri="{9D8B030D-6E8A-4147-A177-3AD203B41FA5}">
                          <a16:colId xmlns:a16="http://schemas.microsoft.com/office/drawing/2014/main" val="1046474026"/>
                        </a:ext>
                      </a:extLst>
                    </a:gridCol>
                  </a:tblGrid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Metrik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Einheit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27150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 </a:t>
                          </a:r>
                          <a:r>
                            <a:rPr lang="de-DE" dirty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oder</a:t>
                          </a:r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J/s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6960659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203503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Leistungs</a:t>
                          </a:r>
                          <a:r>
                            <a:rPr lang="de-DE" baseline="0" dirty="0" smtClean="0"/>
                            <a:t>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W/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018368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 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J/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128541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Puls</a:t>
                          </a:r>
                          <a:r>
                            <a:rPr lang="de-DE" baseline="0" dirty="0" smtClean="0"/>
                            <a:t> 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807500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270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90256"/>
                  </p:ext>
                </p:extLst>
              </p:nvPr>
            </p:nvGraphicFramePr>
            <p:xfrm>
              <a:off x="485127" y="2216989"/>
              <a:ext cx="6692050" cy="39336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46025">
                      <a:extLst>
                        <a:ext uri="{9D8B030D-6E8A-4147-A177-3AD203B41FA5}">
                          <a16:colId xmlns:a16="http://schemas.microsoft.com/office/drawing/2014/main" val="3691232770"/>
                        </a:ext>
                      </a:extLst>
                    </a:gridCol>
                    <a:gridCol w="3346025">
                      <a:extLst>
                        <a:ext uri="{9D8B030D-6E8A-4147-A177-3AD203B41FA5}">
                          <a16:colId xmlns:a16="http://schemas.microsoft.com/office/drawing/2014/main" val="1046474026"/>
                        </a:ext>
                      </a:extLst>
                    </a:gridCol>
                  </a:tblGrid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Metrik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Einheit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27150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 </a:t>
                          </a:r>
                          <a:r>
                            <a:rPr lang="de-DE" dirty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oder</a:t>
                          </a:r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J/s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6960659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203503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Leistungs</a:t>
                          </a:r>
                          <a:r>
                            <a:rPr lang="de-DE" baseline="0" dirty="0" smtClean="0"/>
                            <a:t>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306522" r="-729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018368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 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406522" r="-729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2128541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Puls</a:t>
                          </a:r>
                          <a:r>
                            <a:rPr lang="de-DE" baseline="0" dirty="0" smtClean="0"/>
                            <a:t> 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807500"/>
                      </a:ext>
                    </a:extLst>
                  </a:tr>
                  <a:tr h="56194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270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42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Problem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5129" y="2334084"/>
            <a:ext cx="8658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verstärken wie?</a:t>
            </a:r>
          </a:p>
          <a:p>
            <a:pPr marL="800100" lvl="1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Q-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Mode-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</a:p>
          <a:p>
            <a:pPr marL="742950" indent="-742950">
              <a:buFont typeface="+mj-lt"/>
              <a:buAutoNum type="arabicPeriod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93796" y="5393799"/>
            <a:ext cx="19312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C5C6C6"/>
                </a:solidFill>
              </a:rPr>
              <a:t>Laser </a:t>
            </a:r>
            <a:r>
              <a:rPr lang="de-DE" sz="900" b="1" dirty="0" err="1" smtClean="0">
                <a:solidFill>
                  <a:srgbClr val="C5C6C6"/>
                </a:solidFill>
              </a:rPr>
              <a:t>Spectroscopy</a:t>
            </a:r>
            <a:r>
              <a:rPr lang="de-DE" sz="900" b="1" dirty="0" smtClean="0">
                <a:solidFill>
                  <a:srgbClr val="C5C6C6"/>
                </a:solidFill>
              </a:rPr>
              <a:t> , </a:t>
            </a:r>
            <a:r>
              <a:rPr lang="de-DE" sz="900" b="1" dirty="0" err="1" smtClean="0">
                <a:solidFill>
                  <a:srgbClr val="C5C6C6"/>
                </a:solidFill>
              </a:rPr>
              <a:t>Demtröder</a:t>
            </a:r>
            <a:r>
              <a:rPr lang="de-DE" sz="900" b="1" dirty="0">
                <a:solidFill>
                  <a:srgbClr val="C5C6C6"/>
                </a:solidFill>
              </a:rPr>
              <a:t> 2003, S. 676</a:t>
            </a:r>
          </a:p>
          <a:p>
            <a:endParaRPr lang="de-DE" sz="900" dirty="0">
              <a:solidFill>
                <a:srgbClr val="C5C6C6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96" y="1632606"/>
            <a:ext cx="4857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Q-</a:t>
            </a:r>
            <a:r>
              <a:rPr lang="de-DE" sz="3200" b="1" dirty="0" err="1" smtClean="0"/>
              <a:t>switching</a:t>
            </a:r>
            <a:r>
              <a:rPr lang="de-DE" sz="3200" b="1" dirty="0" smtClean="0"/>
              <a:t> 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63" y="1908248"/>
            <a:ext cx="4572009" cy="32004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184463" y="5051019"/>
            <a:ext cx="337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rgbClr val="C5C6C6"/>
                </a:solidFill>
              </a:rPr>
              <a:t>https</a:t>
            </a:r>
            <a:r>
              <a:rPr lang="de-DE" sz="900" dirty="0">
                <a:solidFill>
                  <a:srgbClr val="C5C6C6"/>
                </a:solidFill>
              </a:rPr>
              <a:t>://de.wikipedia.org/w/index.php?curid=2926200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62750" y="2141128"/>
            <a:ext cx="3344092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Populationsinversion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Resonatorverluste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Q-switch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Laserimpuls</a:t>
            </a:r>
          </a:p>
        </p:txBody>
      </p:sp>
    </p:spTree>
    <p:extLst>
      <p:ext uri="{BB962C8B-B14F-4D97-AF65-F5344CB8AC3E}">
        <p14:creationId xmlns:p14="http://schemas.microsoft.com/office/powerpoint/2010/main" val="41321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Mode </a:t>
            </a:r>
            <a:r>
              <a:rPr lang="de-DE" sz="3200" b="1" dirty="0" err="1" smtClean="0"/>
              <a:t>Locking</a:t>
            </a:r>
            <a:r>
              <a:rPr lang="de-DE" sz="3200" b="1" dirty="0" smtClean="0"/>
              <a:t> 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4056" y="2229633"/>
            <a:ext cx="5210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Laser oszilliert in vielen Moden</a:t>
            </a:r>
          </a:p>
          <a:p>
            <a:pPr marL="285750" indent="-285750"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Phasen werden gekoppelt</a:t>
            </a:r>
          </a:p>
          <a:p>
            <a:pPr marL="285750" indent="-285750"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S.616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Demtröder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Bildschirmpräsentation (4:3)</PresentationFormat>
  <Paragraphs>107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TUDO</vt:lpstr>
      <vt:lpstr>Seminar Moderne Optik</vt:lpstr>
      <vt:lpstr>Struktur</vt:lpstr>
      <vt:lpstr> Grundlagen</vt:lpstr>
      <vt:lpstr> Grundlagen Aufbau</vt:lpstr>
      <vt:lpstr> Grundlagen Power</vt:lpstr>
      <vt:lpstr> Problem</vt:lpstr>
      <vt:lpstr> Q-switching </vt:lpstr>
      <vt:lpstr> Mode Locking </vt:lpstr>
      <vt:lpstr>Seminar Moderne Optik</vt:lpstr>
      <vt:lpstr>Seminar Moderne Optik</vt:lpstr>
      <vt:lpstr>Seminar Moderne Optik</vt:lpstr>
      <vt:lpstr>Seminar Moderne Optik</vt:lpstr>
      <vt:lpstr>Seminar Moderne Optik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 von Cube</dc:creator>
  <cp:lastModifiedBy>Max_Koch</cp:lastModifiedBy>
  <cp:revision>698</cp:revision>
  <cp:lastPrinted>2019-03-29T07:37:40Z</cp:lastPrinted>
  <dcterms:created xsi:type="dcterms:W3CDTF">2012-09-04T09:05:36Z</dcterms:created>
  <dcterms:modified xsi:type="dcterms:W3CDTF">2022-05-31T08:20:21Z</dcterms:modified>
</cp:coreProperties>
</file>