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4" r:id="rId2"/>
    <p:sldId id="337" r:id="rId3"/>
    <p:sldId id="338" r:id="rId4"/>
    <p:sldId id="347" r:id="rId5"/>
    <p:sldId id="346" r:id="rId6"/>
    <p:sldId id="349" r:id="rId7"/>
    <p:sldId id="348" r:id="rId8"/>
    <p:sldId id="350" r:id="rId9"/>
    <p:sldId id="351" r:id="rId10"/>
    <p:sldId id="339" r:id="rId11"/>
    <p:sldId id="353" r:id="rId12"/>
    <p:sldId id="352" r:id="rId13"/>
    <p:sldId id="343" r:id="rId14"/>
  </p:sldIdLst>
  <p:sldSz cx="9144000" cy="6858000" type="screen4x3"/>
  <p:notesSz cx="66484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yram, Candan" initials="BC" lastIdx="4" clrIdx="0"/>
  <p:cmAuthor id="1" name="Burgardt, Lisa Maria" initials="BL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C5C6C6"/>
    <a:srgbClr val="565656"/>
    <a:srgbClr val="DDF4AE"/>
    <a:srgbClr val="E4F2D2"/>
    <a:srgbClr val="E3E3E3"/>
    <a:srgbClr val="4CAED7"/>
    <a:srgbClr val="BDDEF6"/>
    <a:srgbClr val="1077BC"/>
    <a:srgbClr val="115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66589" autoAdjust="0"/>
  </p:normalViewPr>
  <p:slideViewPr>
    <p:cSldViewPr snapToGrid="0">
      <p:cViewPr varScale="1">
        <p:scale>
          <a:sx n="77" d="100"/>
          <a:sy n="77" d="100"/>
        </p:scale>
        <p:origin x="3234" y="78"/>
      </p:cViewPr>
      <p:guideLst>
        <p:guide orient="horz" pos="1182"/>
        <p:guide pos="2880"/>
      </p:guideLst>
    </p:cSldViewPr>
  </p:slideViewPr>
  <p:outlineViewPr>
    <p:cViewPr>
      <p:scale>
        <a:sx n="33" d="100"/>
        <a:sy n="33" d="100"/>
      </p:scale>
      <p:origin x="0" y="12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264" y="-82"/>
      </p:cViewPr>
      <p:guideLst>
        <p:guide orient="horz" pos="3078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65511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r">
              <a:defRPr sz="1200"/>
            </a:lvl1pPr>
          </a:lstStyle>
          <a:p>
            <a:fld id="{C5FA43C0-EE8D-4BF5-9BB6-92F47E17EACA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l">
              <a:defRPr sz="1200"/>
            </a:lvl1pPr>
          </a:lstStyle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65511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r">
              <a:defRPr sz="1200"/>
            </a:lvl1pPr>
          </a:lstStyle>
          <a:p>
            <a:fld id="{B72E2501-49A7-46C1-A650-2E4E69B74A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87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>
              <a:defRPr sz="1200"/>
            </a:lvl1pPr>
          </a:lstStyle>
          <a:p>
            <a:fld id="{82836A0A-6672-46C7-9ABE-B1C2C091CBBF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5013"/>
            <a:ext cx="4886325" cy="3663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09" rIns="91419" bIns="4570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845" y="4642764"/>
            <a:ext cx="5318760" cy="4398407"/>
          </a:xfrm>
          <a:prstGeom prst="rect">
            <a:avLst/>
          </a:prstGeom>
        </p:spPr>
        <p:txBody>
          <a:bodyPr vert="horz" lIns="91419" tIns="45709" rIns="91419" bIns="4570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>
              <a:defRPr sz="1200"/>
            </a:lvl1pPr>
          </a:lstStyle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>
              <a:defRPr sz="1200"/>
            </a:lvl1pPr>
          </a:lstStyle>
          <a:p>
            <a:fld id="{0C5A8957-2272-47E9-ACB7-BE704508C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721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0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Populations</a:t>
            </a:r>
            <a:r>
              <a:rPr lang="de-DE" baseline="0" dirty="0" smtClean="0"/>
              <a:t> Inversion</a:t>
            </a:r>
          </a:p>
          <a:p>
            <a:r>
              <a:rPr lang="de-DE" baseline="0" dirty="0" smtClean="0"/>
              <a:t>Resonator Größe N*</a:t>
            </a:r>
            <a:r>
              <a:rPr lang="de-DE" baseline="0" dirty="0" err="1" smtClean="0"/>
              <a:t>lamba</a:t>
            </a:r>
            <a:r>
              <a:rPr lang="de-DE" baseline="0" dirty="0" smtClean="0"/>
              <a:t>=L</a:t>
            </a:r>
          </a:p>
          <a:p>
            <a:r>
              <a:rPr lang="de-DE" baseline="0" dirty="0" smtClean="0"/>
              <a:t>Aktives Medium bestimmt Laserwellenlänge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3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Dadurch </a:t>
            </a:r>
            <a:r>
              <a:rPr lang="de-DE" baseline="0" dirty="0" smtClean="0"/>
              <a:t>kommt es zu einem energiereichen Laserimpuls im 1-20 </a:t>
            </a:r>
            <a:r>
              <a:rPr lang="de-DE" baseline="0" dirty="0" err="1" smtClean="0"/>
              <a:t>ns</a:t>
            </a:r>
            <a:r>
              <a:rPr lang="de-DE" baseline="0" dirty="0" smtClean="0"/>
              <a:t> Bereich mit einer Leistung von 10^9 W.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Mögliche Umsetzung durch rotierenden Spiegel oder </a:t>
            </a:r>
            <a:r>
              <a:rPr lang="de-DE" baseline="0" dirty="0" err="1" smtClean="0"/>
              <a:t>Pockels</a:t>
            </a:r>
            <a:r>
              <a:rPr lang="de-DE" baseline="0" dirty="0" smtClean="0"/>
              <a:t> Zellen die mit Spannungsimpulsen gesteuert werden können.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Links Gordon Gould im </a:t>
            </a:r>
            <a:r>
              <a:rPr lang="de-DE" baseline="0" dirty="0" err="1" smtClean="0"/>
              <a:t>grunde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erfinder</a:t>
            </a:r>
            <a:r>
              <a:rPr lang="de-DE" baseline="0" dirty="0" smtClean="0"/>
              <a:t> des Laser auch wenn Patent nicht bekommen und Erfinder Q-switches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Nicolaas Bloembergen – Nobelpreis für </a:t>
            </a:r>
            <a:r>
              <a:rPr lang="en-US" dirty="0" smtClean="0"/>
              <a:t>contribution to the development of laser spectroscopy </a:t>
            </a:r>
            <a:r>
              <a:rPr lang="en-US" dirty="0" err="1" smtClean="0"/>
              <a:t>wovon</a:t>
            </a:r>
            <a:r>
              <a:rPr lang="en-US" dirty="0" smtClean="0"/>
              <a:t> die </a:t>
            </a:r>
            <a:r>
              <a:rPr lang="en-US" dirty="0" err="1" smtClean="0"/>
              <a:t>erklärung</a:t>
            </a:r>
            <a:r>
              <a:rPr lang="en-US" dirty="0" smtClean="0"/>
              <a:t> 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theoretisch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erklärung</a:t>
            </a:r>
            <a:r>
              <a:rPr lang="en-US" baseline="0" dirty="0" smtClean="0"/>
              <a:t> des q-switching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war.</a:t>
            </a:r>
            <a:endParaRPr lang="de-DE" baseline="0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Das Pumpen</a:t>
            </a:r>
            <a:r>
              <a:rPr lang="de-DE" baseline="0" dirty="0" smtClean="0"/>
              <a:t> verursacht </a:t>
            </a:r>
            <a:r>
              <a:rPr lang="de-DE" baseline="0" dirty="0" err="1" smtClean="0"/>
              <a:t>inversionspopulation</a:t>
            </a:r>
            <a:r>
              <a:rPr lang="de-DE" baseline="0" dirty="0" smtClean="0"/>
              <a:t> im aktiven medium.</a:t>
            </a:r>
          </a:p>
          <a:p>
            <a:r>
              <a:rPr lang="de-DE" baseline="0" dirty="0" smtClean="0"/>
              <a:t>Diese kann nicht abgebaut werden, da die Güte des Resonator zunächst zu niedrig ist.</a:t>
            </a:r>
          </a:p>
          <a:p>
            <a:r>
              <a:rPr lang="de-DE" baseline="0" dirty="0" smtClean="0"/>
              <a:t>Das bedeutet dass das Licht welches das Medium verlässt, den Resonator direkt verlässt.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Resonatorgüte</a:t>
            </a:r>
            <a:r>
              <a:rPr lang="de-DE" baseline="0" dirty="0" smtClean="0"/>
              <a:t> bleibt so gering bis das Maximum der Inversionspopulation erreicht wird.</a:t>
            </a:r>
          </a:p>
          <a:p>
            <a:r>
              <a:rPr lang="de-DE" baseline="0" dirty="0" smtClean="0"/>
              <a:t>Nun wird die Güte schlagartig geändert.</a:t>
            </a:r>
          </a:p>
          <a:p>
            <a:r>
              <a:rPr lang="de-DE" baseline="0" dirty="0" smtClean="0"/>
              <a:t>Der Resonator reflektiert, die </a:t>
            </a:r>
            <a:r>
              <a:rPr lang="de-DE" baseline="0" dirty="0" err="1" smtClean="0"/>
              <a:t>Inversionspopulationn</a:t>
            </a:r>
            <a:r>
              <a:rPr lang="de-DE" baseline="0" dirty="0" smtClean="0"/>
              <a:t> wird aufgelöst.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3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Piko</a:t>
            </a:r>
            <a:r>
              <a:rPr lang="de-DE" dirty="0" smtClean="0"/>
              <a:t> (10^-12), </a:t>
            </a:r>
            <a:r>
              <a:rPr lang="de-DE" dirty="0" err="1" smtClean="0"/>
              <a:t>Giga</a:t>
            </a:r>
            <a:r>
              <a:rPr lang="de-DE" dirty="0" smtClean="0"/>
              <a:t> (10^9)</a:t>
            </a:r>
          </a:p>
          <a:p>
            <a:r>
              <a:rPr lang="de-DE" dirty="0" smtClean="0"/>
              <a:t>Mode </a:t>
            </a:r>
            <a:r>
              <a:rPr lang="de-DE" dirty="0" err="1" smtClean="0"/>
              <a:t>Locking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Normale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laser</a:t>
            </a:r>
            <a:r>
              <a:rPr lang="de-DE" baseline="0" dirty="0" smtClean="0"/>
              <a:t> haben Bandbreit – nicht so schön.</a:t>
            </a:r>
          </a:p>
          <a:p>
            <a:r>
              <a:rPr lang="de-DE" baseline="0" dirty="0" smtClean="0"/>
              <a:t>Schwingen in mehreren unabhängigen Moden.</a:t>
            </a:r>
          </a:p>
          <a:p>
            <a:r>
              <a:rPr lang="de-DE" baseline="0" dirty="0" smtClean="0"/>
              <a:t>Jetzt werden Moden </a:t>
            </a:r>
            <a:r>
              <a:rPr lang="de-DE" baseline="0" dirty="0" err="1" smtClean="0"/>
              <a:t>phasen</a:t>
            </a:r>
            <a:r>
              <a:rPr lang="de-DE" baseline="0" dirty="0" smtClean="0"/>
              <a:t> gekoppelt so dass alle an einen bestimmten Punkt in die selbe Richtung schwingen -&gt; konstruktive </a:t>
            </a:r>
            <a:r>
              <a:rPr lang="de-DE" baseline="0" dirty="0" err="1" smtClean="0"/>
              <a:t>interferenz</a:t>
            </a:r>
            <a:r>
              <a:rPr lang="de-DE" baseline="0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Zeit zwische</a:t>
            </a:r>
            <a:r>
              <a:rPr lang="de-DE" baseline="0" dirty="0" smtClean="0"/>
              <a:t>n Pulsen t= 2L/c und Mode </a:t>
            </a:r>
            <a:r>
              <a:rPr lang="de-DE" baseline="0" dirty="0" err="1" smtClean="0"/>
              <a:t>spacing</a:t>
            </a:r>
            <a:r>
              <a:rPr lang="de-DE" baseline="0" dirty="0" smtClean="0"/>
              <a:t>     </a:t>
            </a:r>
            <a:r>
              <a:rPr lang="de-DE" baseline="0" dirty="0" err="1" smtClean="0"/>
              <a:t>delta</a:t>
            </a:r>
            <a:r>
              <a:rPr lang="de-DE" baseline="0" dirty="0" smtClean="0"/>
              <a:t> f=1/t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Aktives </a:t>
            </a:r>
            <a:r>
              <a:rPr lang="de-DE" dirty="0" err="1" smtClean="0"/>
              <a:t>Modelocking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Häufigste Umsetzung mit </a:t>
            </a:r>
            <a:r>
              <a:rPr lang="de-DE" dirty="0" err="1" smtClean="0"/>
              <a:t>Pockels</a:t>
            </a:r>
            <a:r>
              <a:rPr lang="de-DE" dirty="0" smtClean="0"/>
              <a:t> Zelle (Doppelbrechender</a:t>
            </a:r>
            <a:r>
              <a:rPr lang="de-DE" baseline="0" dirty="0" smtClean="0"/>
              <a:t> Kristall, der wie Polarisationsfilter wirkt je nachdem welche Spannung angelegt wird)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zeit </a:t>
            </a:r>
            <a:r>
              <a:rPr lang="de-DE" baseline="0" dirty="0" err="1" smtClean="0"/>
              <a:t>domäne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Modultator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Pockelszelle</a:t>
            </a:r>
            <a:r>
              <a:rPr lang="de-DE" baseline="0" dirty="0" smtClean="0"/>
              <a:t>) wird genutzt um zweitabhängige Transmission zu ermöglichen.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Modulationsrate f ist gleich der Zeit zwischen Pulsen 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Transmission immer dann wenn Puls am Ausgang ankommt. -&gt; Nicht ganzen Impuls raus lassen sonst geht </a:t>
            </a:r>
            <a:r>
              <a:rPr lang="de-DE" baseline="0" dirty="0" err="1" smtClean="0"/>
              <a:t>Modelocking</a:t>
            </a:r>
            <a:r>
              <a:rPr lang="de-DE" baseline="0" dirty="0" smtClean="0"/>
              <a:t> verloren.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Phasendomände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Sinusförniges</a:t>
            </a:r>
            <a:r>
              <a:rPr lang="de-DE" baseline="0" dirty="0" smtClean="0"/>
              <a:t> E-Feld an Zelle anlegen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Laser wird </a:t>
            </a:r>
            <a:r>
              <a:rPr lang="de-DE" baseline="0" dirty="0" err="1" smtClean="0"/>
              <a:t>entsprechung</a:t>
            </a:r>
            <a:r>
              <a:rPr lang="de-DE" baseline="0" dirty="0" smtClean="0"/>
              <a:t> der Schwankung des E-Feld Phasenmoduliert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Jede Mode hat gewissen Bandweite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Kann beschrieben werden als Modenfrequenz plus Seitenbänder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Seitenbänder werden nun durch Modulation mit benachbarten Seitenbändern zusammen getrieben.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Dies Phase </a:t>
            </a:r>
            <a:r>
              <a:rPr lang="de-DE" baseline="0" dirty="0" err="1" smtClean="0"/>
              <a:t>locked</a:t>
            </a:r>
            <a:r>
              <a:rPr lang="de-DE" baseline="0" dirty="0" smtClean="0"/>
              <a:t> die Moden miteinander.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Nachdem zwei benachbarte Moden </a:t>
            </a:r>
            <a:r>
              <a:rPr lang="de-DE" baseline="0" dirty="0" err="1" smtClean="0"/>
              <a:t>gelocked</a:t>
            </a:r>
            <a:r>
              <a:rPr lang="de-DE" baseline="0" dirty="0" smtClean="0"/>
              <a:t> werden, werden danach  die weiteren benachbarten Moden verbunden.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Passives </a:t>
            </a:r>
            <a:r>
              <a:rPr lang="de-DE" baseline="0" dirty="0" err="1" smtClean="0"/>
              <a:t>Modelocking</a:t>
            </a:r>
            <a:r>
              <a:rPr lang="de-DE" baseline="0" dirty="0" smtClean="0"/>
              <a:t>: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Intensitäts</a:t>
            </a:r>
            <a:r>
              <a:rPr lang="de-DE" baseline="0" dirty="0" smtClean="0"/>
              <a:t> abhängige Transmission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Lässt Licht hoher Intensität durch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Dämpft schwache </a:t>
            </a:r>
            <a:r>
              <a:rPr lang="de-DE" baseline="0" dirty="0" err="1" smtClean="0"/>
              <a:t>Inensitäten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Lässt zufällige Spikes von Intensität durch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Nach einiger Zeit schwingen alle Moden mit der Phase des Spikes, da dieser nicht gedämpft wird.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83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Peta</a:t>
            </a:r>
            <a:r>
              <a:rPr lang="de-DE" baseline="0" dirty="0" smtClean="0"/>
              <a:t> (10^15)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Femto</a:t>
            </a:r>
            <a:r>
              <a:rPr lang="de-DE" baseline="0" dirty="0" smtClean="0"/>
              <a:t> (10^-15)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CPA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Entwickelt durch Gerard </a:t>
            </a:r>
            <a:r>
              <a:rPr lang="de-DE" baseline="0" dirty="0" err="1" smtClean="0"/>
              <a:t>Mourou</a:t>
            </a:r>
            <a:r>
              <a:rPr lang="de-DE" baseline="0" dirty="0" smtClean="0"/>
              <a:t> (links) und Donna Strickland (rechts) Nobelpreis 2018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Femtosekunden</a:t>
            </a:r>
            <a:r>
              <a:rPr lang="de-DE" baseline="0" dirty="0" smtClean="0"/>
              <a:t> Laserpuls wird zeitlich gestreckt (Faktor 10^4)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Puls wird nun verstärkt (bis Faktor 10^10 möglich)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Danach wird Puls wieder </a:t>
            </a:r>
            <a:r>
              <a:rPr lang="de-DE" baseline="0" dirty="0" err="1" smtClean="0"/>
              <a:t>kompremiert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-Single Mode Fiber</a:t>
            </a:r>
            <a:r>
              <a:rPr lang="de-DE" baseline="0" dirty="0" smtClean="0"/>
              <a:t> zieht den Puls in der Zeitdomäne auseinander. (negative </a:t>
            </a:r>
            <a:r>
              <a:rPr lang="de-DE" baseline="0" dirty="0" err="1" smtClean="0"/>
              <a:t>dispersion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dn</a:t>
            </a:r>
            <a:r>
              <a:rPr lang="de-DE" baseline="0" dirty="0" smtClean="0"/>
              <a:t>/</a:t>
            </a:r>
            <a:r>
              <a:rPr lang="de-DE" baseline="0" dirty="0" err="1" smtClean="0"/>
              <a:t>dlambda</a:t>
            </a:r>
            <a:r>
              <a:rPr lang="de-DE" baseline="0" dirty="0" smtClean="0"/>
              <a:t> &lt;0)</a:t>
            </a:r>
          </a:p>
          <a:p>
            <a:endParaRPr lang="de-DE" dirty="0" smtClean="0"/>
          </a:p>
          <a:p>
            <a:r>
              <a:rPr lang="de-DE" dirty="0" smtClean="0"/>
              <a:t>-Puls</a:t>
            </a:r>
            <a:r>
              <a:rPr lang="de-DE" baseline="0" dirty="0" smtClean="0"/>
              <a:t> wird dann in </a:t>
            </a:r>
            <a:r>
              <a:rPr lang="de-DE" baseline="0" dirty="0" err="1" smtClean="0"/>
              <a:t>verstärker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eingekopplet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-Im </a:t>
            </a:r>
            <a:r>
              <a:rPr lang="de-DE" baseline="0" dirty="0" err="1" smtClean="0"/>
              <a:t>grunde</a:t>
            </a:r>
            <a:r>
              <a:rPr lang="de-DE" baseline="0" dirty="0" smtClean="0"/>
              <a:t> fängt dieser eine gewisse Anzahl an Pulsen ein und legt sie Übereinander wodurch der Puls immer stärker wird.</a:t>
            </a:r>
          </a:p>
          <a:p>
            <a:r>
              <a:rPr lang="de-DE" baseline="0" dirty="0" smtClean="0"/>
              <a:t>-Zudem befindet sich ein </a:t>
            </a:r>
            <a:r>
              <a:rPr lang="de-DE" baseline="0" dirty="0" err="1" smtClean="0"/>
              <a:t>Gain</a:t>
            </a:r>
            <a:r>
              <a:rPr lang="de-DE" baseline="0" dirty="0" smtClean="0"/>
              <a:t> medium im </a:t>
            </a:r>
            <a:r>
              <a:rPr lang="de-DE" baseline="0" dirty="0" err="1" smtClean="0"/>
              <a:t>verstärker</a:t>
            </a:r>
            <a:r>
              <a:rPr lang="de-DE" baseline="0" dirty="0" smtClean="0"/>
              <a:t> welches Photonen  ausgibt</a:t>
            </a:r>
          </a:p>
          <a:p>
            <a:r>
              <a:rPr lang="de-DE" baseline="0" dirty="0" smtClean="0"/>
              <a:t>-nach 100 Resonator runden ~1mikro </a:t>
            </a:r>
            <a:r>
              <a:rPr lang="de-DE" baseline="0" dirty="0" err="1" smtClean="0"/>
              <a:t>sekunde</a:t>
            </a:r>
            <a:r>
              <a:rPr lang="de-DE" baseline="0" dirty="0" smtClean="0"/>
              <a:t> wird Puls emittiert.</a:t>
            </a:r>
          </a:p>
          <a:p>
            <a:r>
              <a:rPr lang="de-DE" baseline="0" dirty="0" smtClean="0"/>
              <a:t>-Puls ist nun verstärkt</a:t>
            </a:r>
          </a:p>
          <a:p>
            <a:r>
              <a:rPr lang="de-DE" baseline="0" dirty="0" smtClean="0"/>
              <a:t>-Jetzt wird Puls wieder gestaucht</a:t>
            </a:r>
          </a:p>
          <a:p>
            <a:r>
              <a:rPr lang="de-DE" baseline="0" dirty="0" smtClean="0"/>
              <a:t>-Output ist starker kurzer Puls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Alternativ anstatt des </a:t>
            </a:r>
            <a:r>
              <a:rPr lang="de-DE" baseline="0" dirty="0" err="1" smtClean="0"/>
              <a:t>Fibers</a:t>
            </a:r>
            <a:r>
              <a:rPr lang="de-DE" baseline="0" dirty="0" smtClean="0"/>
              <a:t> auch </a:t>
            </a:r>
            <a:r>
              <a:rPr lang="de-DE" baseline="0" dirty="0" err="1" smtClean="0"/>
              <a:t>optsiche</a:t>
            </a:r>
            <a:r>
              <a:rPr lang="de-DE" baseline="0" dirty="0" smtClean="0"/>
              <a:t> Gitter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40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Bandbreite des Pulses wird</a:t>
            </a:r>
            <a:r>
              <a:rPr lang="de-DE" baseline="0" dirty="0" smtClean="0"/>
              <a:t> durch unterschiedliche Brechung von kurzwelligem und langwelligem Licht erhöht bzw. verringert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82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Trägheitsfusion </a:t>
            </a:r>
            <a:r>
              <a:rPr lang="de-DE" dirty="0" smtClean="0"/>
              <a:t>10</a:t>
            </a:r>
            <a:r>
              <a:rPr lang="de-DE" baseline="30000" dirty="0" smtClean="0"/>
              <a:t>15</a:t>
            </a:r>
            <a:r>
              <a:rPr lang="de-DE" dirty="0" smtClean="0"/>
              <a:t> W cm</a:t>
            </a:r>
            <a:r>
              <a:rPr lang="de-DE" baseline="30000" dirty="0" smtClean="0"/>
              <a:t>−2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-559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 mit zweizeilige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864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 wenn zweizeilig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F9DF0-4FC4-4873-A905-71297696D0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028825"/>
            <a:ext cx="5807574" cy="409575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 smtClean="0"/>
              <a:t>Grafikleiste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6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 2 zeilig,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247900"/>
            <a:ext cx="5807574" cy="387667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97644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 smtClean="0"/>
              <a:t>Grafikleiste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8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mit Bildzeil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357352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462914" y="5553075"/>
            <a:ext cx="8486776" cy="120967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 smtClean="0"/>
              <a:t>Grafikleiste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8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468795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9544723"/>
              </p:ext>
            </p:extLst>
          </p:nvPr>
        </p:nvGraphicFramePr>
        <p:xfrm>
          <a:off x="396239" y="1476375"/>
          <a:ext cx="8448675" cy="4972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301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-19516" y="1806129"/>
            <a:ext cx="4515946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72000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249238" indent="0">
              <a:spcBef>
                <a:spcPts val="2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 </a:t>
            </a:r>
          </a:p>
          <a:p>
            <a:pPr lvl="0"/>
            <a:endParaRPr lang="de-DE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481316" y="1806129"/>
            <a:ext cx="4662683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1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 smtClean="0"/>
              <a:t>Hier Titel wenn einzeilig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endParaRPr lang="de-DE" dirty="0" smtClean="0"/>
          </a:p>
          <a:p>
            <a:pPr lvl="0"/>
            <a:endParaRPr lang="de-DE" dirty="0" smtClean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Normale Schrift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Max Koch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98" y="6492875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8" name="Picture 15" descr="tud_logo_rgb_150dp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4963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 userDrawn="1"/>
        </p:nvCxnSpPr>
        <p:spPr>
          <a:xfrm>
            <a:off x="-2390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7" r:id="rId5"/>
    <p:sldLayoutId id="2147483660" r:id="rId6"/>
    <p:sldLayoutId id="2147483651" r:id="rId7"/>
    <p:sldLayoutId id="2147483652" r:id="rId8"/>
    <p:sldLayoutId id="2147483655" r:id="rId9"/>
    <p:sldLayoutId id="2147483656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1750" kern="1200" smtClean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14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7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Verstärkung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133"/>
            <a:ext cx="9144000" cy="527955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51529" y="1497023"/>
            <a:ext cx="19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C5C6C6"/>
                </a:solidFill>
              </a:rPr>
              <a:t>https://doi.org/10.1016/0030-4018(85)90120-8.</a:t>
            </a:r>
          </a:p>
        </p:txBody>
      </p:sp>
    </p:spTree>
    <p:extLst>
      <p:ext uri="{BB962C8B-B14F-4D97-AF65-F5344CB8AC3E}">
        <p14:creationId xmlns:p14="http://schemas.microsoft.com/office/powerpoint/2010/main" val="32349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24" y="2763217"/>
            <a:ext cx="5695162" cy="349186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5129" y="1515649"/>
            <a:ext cx="472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zum </a:t>
            </a:r>
            <a:r>
              <a:rPr lang="de-DE" sz="2400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Glasphaserkabel</a:t>
            </a:r>
            <a:endParaRPr lang="de-DE" sz="2400" dirty="0">
              <a:solidFill>
                <a:srgbClr val="84B81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Anwendung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04056" y="2430049"/>
            <a:ext cx="676405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Nichtlineare Optik (höhere harmonische)</a:t>
            </a:r>
          </a:p>
          <a:p>
            <a:pPr marL="285750" indent="-285750">
              <a:lnSpc>
                <a:spcPct val="15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Multiphoton Ionisation</a:t>
            </a:r>
          </a:p>
          <a:p>
            <a:pPr marL="285750" indent="-285750">
              <a:lnSpc>
                <a:spcPct val="15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Anregung mehrere geladenen Ionen</a:t>
            </a:r>
          </a:p>
          <a:p>
            <a:pPr marL="285750" indent="-285750">
              <a:lnSpc>
                <a:spcPct val="15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 von hoch Temperatur Plasma</a:t>
            </a:r>
          </a:p>
          <a:p>
            <a:pPr marL="285750" indent="-285750">
              <a:lnSpc>
                <a:spcPct val="15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84B818"/>
              </a:buClr>
              <a:buFont typeface="Arial" panose="020B0604020202020204" pitchFamily="34" charset="0"/>
              <a:buChar char="•"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84B818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pPr algn="ctr"/>
            <a:r>
              <a:rPr lang="de-DE" sz="4000" b="1" dirty="0" smtClean="0"/>
              <a:t>Seminar Moderne Optik</a:t>
            </a:r>
            <a:endParaRPr lang="de-DE" sz="40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57566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Worauf noch eingehen:</a:t>
            </a:r>
          </a:p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Produktion kurze Pulse(</a:t>
            </a:r>
            <a:r>
              <a:rPr lang="de-DE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D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Spiegel für kurze Pulse</a:t>
            </a:r>
          </a:p>
          <a:p>
            <a:pPr algn="ctr"/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34529" y="1414745"/>
            <a:ext cx="8629084" cy="435722"/>
          </a:xfrm>
        </p:spPr>
        <p:txBody>
          <a:bodyPr/>
          <a:lstStyle/>
          <a:p>
            <a:r>
              <a:rPr lang="de-DE" sz="2800" b="1" dirty="0" smtClean="0"/>
              <a:t>Struktur</a:t>
            </a:r>
            <a:endParaRPr lang="de-DE" sz="28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342900" indent="-342900">
              <a:buFont typeface="+mj-lt"/>
              <a:buAutoNum type="arabicPeriod"/>
            </a:pPr>
            <a:r>
              <a:rPr lang="de-DE" sz="3600" dirty="0" smtClean="0">
                <a:solidFill>
                  <a:schemeClr val="tx1"/>
                </a:solidFill>
              </a:rPr>
              <a:t>Grundlagen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 smtClean="0">
                <a:solidFill>
                  <a:schemeClr val="tx1"/>
                </a:solidFill>
              </a:rPr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 smtClean="0">
                <a:solidFill>
                  <a:schemeClr val="tx1"/>
                </a:solidFill>
              </a:rPr>
              <a:t>Methoden</a:t>
            </a:r>
            <a:endParaRPr lang="de-DE" sz="3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3600" dirty="0" err="1" smtClean="0">
                <a:solidFill>
                  <a:schemeClr val="tx1"/>
                </a:solidFill>
              </a:rPr>
              <a:t>Chirped</a:t>
            </a:r>
            <a:r>
              <a:rPr lang="de-DE" sz="3600" dirty="0" smtClean="0">
                <a:solidFill>
                  <a:schemeClr val="tx1"/>
                </a:solidFill>
              </a:rPr>
              <a:t> pulse </a:t>
            </a:r>
            <a:r>
              <a:rPr lang="de-DE" sz="3600" dirty="0" err="1" smtClean="0">
                <a:solidFill>
                  <a:schemeClr val="tx1"/>
                </a:solidFill>
              </a:rPr>
              <a:t>amplification</a:t>
            </a:r>
            <a:endParaRPr lang="de-DE" sz="3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DE" sz="3600" dirty="0" smtClean="0">
                <a:solidFill>
                  <a:schemeClr val="tx1"/>
                </a:solidFill>
              </a:rPr>
              <a:t>Theorie</a:t>
            </a:r>
            <a:endParaRPr lang="de-DE" sz="36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DE" sz="3600" dirty="0" smtClean="0">
                <a:solidFill>
                  <a:schemeClr val="tx1"/>
                </a:solidFill>
              </a:rPr>
              <a:t>Umsetzung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 smtClean="0">
                <a:solidFill>
                  <a:schemeClr val="tx1"/>
                </a:solidFill>
              </a:rPr>
              <a:t>Anwendung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Grundlagen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5129" y="2334084"/>
            <a:ext cx="8658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ight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mplification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timulated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adiation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Kohärent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</a:p>
          <a:p>
            <a:pPr marL="742950" indent="-742950"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Grundlagen Aufbau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5129" y="2334084"/>
            <a:ext cx="8658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Aktives Medium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Optische Pumpe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Resonator</a:t>
            </a:r>
          </a:p>
          <a:p>
            <a:pPr marL="742950" indent="-742950"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50" y="2334084"/>
            <a:ext cx="4623759" cy="304156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245964" y="5375651"/>
            <a:ext cx="27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C5C6C6"/>
                </a:solidFill>
              </a:rPr>
              <a:t>https</a:t>
            </a:r>
            <a:r>
              <a:rPr lang="de-DE" sz="900" dirty="0">
                <a:solidFill>
                  <a:srgbClr val="C5C6C6"/>
                </a:solidFill>
              </a:rPr>
              <a:t>://commons.wikimedia.org/w/index.php?curid=8544739</a:t>
            </a:r>
          </a:p>
        </p:txBody>
      </p:sp>
    </p:spTree>
    <p:extLst>
      <p:ext uri="{BB962C8B-B14F-4D97-AF65-F5344CB8AC3E}">
        <p14:creationId xmlns:p14="http://schemas.microsoft.com/office/powerpoint/2010/main" val="106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Grundlagen Power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046608"/>
                  </p:ext>
                </p:extLst>
              </p:nvPr>
            </p:nvGraphicFramePr>
            <p:xfrm>
              <a:off x="485127" y="2216989"/>
              <a:ext cx="6692050" cy="42758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46025">
                      <a:extLst>
                        <a:ext uri="{9D8B030D-6E8A-4147-A177-3AD203B41FA5}">
                          <a16:colId xmlns:a16="http://schemas.microsoft.com/office/drawing/2014/main" val="3691232770"/>
                        </a:ext>
                      </a:extLst>
                    </a:gridCol>
                    <a:gridCol w="3346025">
                      <a:extLst>
                        <a:ext uri="{9D8B030D-6E8A-4147-A177-3AD203B41FA5}">
                          <a16:colId xmlns:a16="http://schemas.microsoft.com/office/drawing/2014/main" val="1046474026"/>
                        </a:ext>
                      </a:extLst>
                    </a:gridCol>
                  </a:tblGrid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Metrik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Einheit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27150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 </a:t>
                          </a:r>
                          <a:r>
                            <a:rPr lang="de-DE" dirty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oder</a:t>
                          </a:r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J/s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6960659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203503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Leistungs</a:t>
                          </a:r>
                          <a:r>
                            <a:rPr lang="de-DE" baseline="0" dirty="0" smtClean="0"/>
                            <a:t>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W/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018368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 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J/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de-DE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128541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Puls</a:t>
                          </a:r>
                          <a:r>
                            <a:rPr lang="de-DE" baseline="0" dirty="0" smtClean="0"/>
                            <a:t> 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80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046608"/>
                  </p:ext>
                </p:extLst>
              </p:nvPr>
            </p:nvGraphicFramePr>
            <p:xfrm>
              <a:off x="485127" y="2216989"/>
              <a:ext cx="6692050" cy="42758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46025">
                      <a:extLst>
                        <a:ext uri="{9D8B030D-6E8A-4147-A177-3AD203B41FA5}">
                          <a16:colId xmlns:a16="http://schemas.microsoft.com/office/drawing/2014/main" val="3691232770"/>
                        </a:ext>
                      </a:extLst>
                    </a:gridCol>
                    <a:gridCol w="3346025">
                      <a:extLst>
                        <a:ext uri="{9D8B030D-6E8A-4147-A177-3AD203B41FA5}">
                          <a16:colId xmlns:a16="http://schemas.microsoft.com/office/drawing/2014/main" val="1046474026"/>
                        </a:ext>
                      </a:extLst>
                    </a:gridCol>
                  </a:tblGrid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Metrik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Einheit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8927150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 </a:t>
                          </a:r>
                          <a:r>
                            <a:rPr lang="de-DE" dirty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oder</a:t>
                          </a:r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J/s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6960659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203503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Leistungs</a:t>
                          </a:r>
                          <a:r>
                            <a:rPr lang="de-DE" baseline="0" dirty="0" smtClean="0"/>
                            <a:t>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305128" r="-729" b="-2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018368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Energie Dichte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405128" r="-729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2128541"/>
                      </a:ext>
                    </a:extLst>
                  </a:tr>
                  <a:tr h="712648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Puls</a:t>
                          </a:r>
                          <a:r>
                            <a:rPr lang="de-DE" baseline="0" dirty="0" smtClean="0"/>
                            <a:t> Energie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J</a:t>
                          </a:r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0807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42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Problem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5129" y="2334084"/>
            <a:ext cx="8658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Laser verstärken wie?</a:t>
            </a:r>
          </a:p>
          <a:p>
            <a:pPr marL="800100" lvl="1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Q-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Mode-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</a:p>
          <a:p>
            <a:pPr marL="742950" indent="-742950"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93796" y="5393799"/>
            <a:ext cx="19312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C5C6C6"/>
                </a:solidFill>
              </a:rPr>
              <a:t>Laser </a:t>
            </a:r>
            <a:r>
              <a:rPr lang="de-DE" sz="900" b="1" dirty="0" err="1" smtClean="0">
                <a:solidFill>
                  <a:srgbClr val="C5C6C6"/>
                </a:solidFill>
              </a:rPr>
              <a:t>Spectroscopy</a:t>
            </a:r>
            <a:r>
              <a:rPr lang="de-DE" sz="900" b="1" dirty="0" smtClean="0">
                <a:solidFill>
                  <a:srgbClr val="C5C6C6"/>
                </a:solidFill>
              </a:rPr>
              <a:t> , </a:t>
            </a:r>
            <a:r>
              <a:rPr lang="de-DE" sz="900" b="1" dirty="0" err="1" smtClean="0">
                <a:solidFill>
                  <a:srgbClr val="C5C6C6"/>
                </a:solidFill>
              </a:rPr>
              <a:t>Demtröder</a:t>
            </a:r>
            <a:r>
              <a:rPr lang="de-DE" sz="900" b="1" dirty="0">
                <a:solidFill>
                  <a:srgbClr val="C5C6C6"/>
                </a:solidFill>
              </a:rPr>
              <a:t> 2003, S. 676</a:t>
            </a:r>
          </a:p>
          <a:p>
            <a:endParaRPr lang="de-DE" sz="900" dirty="0">
              <a:solidFill>
                <a:srgbClr val="C5C6C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96" y="1632606"/>
            <a:ext cx="4857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Q-</a:t>
            </a:r>
            <a:r>
              <a:rPr lang="de-DE" sz="3200" b="1" dirty="0" err="1" smtClean="0"/>
              <a:t>switching</a:t>
            </a:r>
            <a:r>
              <a:rPr lang="de-DE" sz="3200" b="1" dirty="0" smtClean="0"/>
              <a:t> 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69725"/>
            <a:ext cx="4572009" cy="32004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3740" y="4153412"/>
            <a:ext cx="3378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C5C6C6"/>
                </a:solidFill>
              </a:rPr>
              <a:t>https</a:t>
            </a:r>
            <a:r>
              <a:rPr lang="de-DE" sz="900" dirty="0">
                <a:solidFill>
                  <a:srgbClr val="C5C6C6"/>
                </a:solidFill>
              </a:rPr>
              <a:t>://de.wikipedia.org/w/index.php?curid=2926200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62750" y="2141128"/>
            <a:ext cx="3344092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Populationsinversion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Resonatorverluste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Q-switch</a:t>
            </a:r>
          </a:p>
          <a:p>
            <a:pPr marL="342900" indent="-3429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Laserimpuls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84" y="4464990"/>
            <a:ext cx="1615858" cy="24237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092440" y="6035040"/>
            <a:ext cx="1051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C5C6C6"/>
                </a:solidFill>
              </a:rPr>
              <a:t>https://www.nature.com/articles/550458a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59" y="4464989"/>
            <a:ext cx="1889785" cy="242378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452159" y="6096735"/>
            <a:ext cx="106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C5C6C6"/>
                </a:solidFill>
              </a:rPr>
              <a:t>https://www.onthisday.com/people/gordon-gould</a:t>
            </a:r>
          </a:p>
        </p:txBody>
      </p:sp>
    </p:spTree>
    <p:extLst>
      <p:ext uri="{BB962C8B-B14F-4D97-AF65-F5344CB8AC3E}">
        <p14:creationId xmlns:p14="http://schemas.microsoft.com/office/powerpoint/2010/main" val="41321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12526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Mode </a:t>
            </a:r>
            <a:r>
              <a:rPr lang="de-DE" sz="3200" b="1" dirty="0" err="1" smtClean="0"/>
              <a:t>Locking</a:t>
            </a:r>
            <a:r>
              <a:rPr lang="de-DE" sz="3200" b="1" dirty="0" smtClean="0"/>
              <a:t> 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04056" y="2229633"/>
                <a:ext cx="5859166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Clr>
                    <a:srgbClr val="84B818"/>
                  </a:buClr>
                  <a:buFont typeface="+mj-lt"/>
                  <a:buAutoNum type="arabicPeriod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Laser oszilliert in vielen unabhängigen Moden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84B818"/>
                  </a:buClr>
                  <a:buFont typeface="+mj-lt"/>
                  <a:buAutoNum type="arabicPeriod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Phasen werden gekoppelt </a:t>
                </a:r>
              </a:p>
              <a:p>
                <a:pPr marL="457200" indent="-457200">
                  <a:lnSpc>
                    <a:spcPct val="200000"/>
                  </a:lnSpc>
                  <a:buClr>
                    <a:srgbClr val="84B818"/>
                  </a:buClr>
                  <a:buFont typeface="+mj-lt"/>
                  <a:buAutoNum type="arabicPeriod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Kohärente Superposition 		           der Modenamplituden</a:t>
                </a:r>
              </a:p>
              <a:p>
                <a:pPr marL="285750" indent="-285750">
                  <a:lnSpc>
                    <a:spcPct val="200000"/>
                  </a:lnSpc>
                  <a:buClr>
                    <a:srgbClr val="84B818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Leistung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proportinal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zu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Clr>
                    <a:srgbClr val="84B818"/>
                  </a:buClr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Gigawatt, </a:t>
                </a:r>
                <a:r>
                  <a:rPr lang="de-DE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Picosekunden</a:t>
                </a:r>
                <a:r>
                  <a:rPr lang="de-DE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2229633"/>
                <a:ext cx="5859166" cy="3908762"/>
              </a:xfrm>
              <a:prstGeom prst="rect">
                <a:avLst/>
              </a:prstGeom>
              <a:blipFill>
                <a:blip r:embed="rId3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58" y="2895880"/>
            <a:ext cx="4451580" cy="26571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773085" y="5933545"/>
            <a:ext cx="16276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C5C6C6"/>
                </a:solidFill>
              </a:rPr>
              <a:t>By </a:t>
            </a:r>
            <a:r>
              <a:rPr lang="en-US" sz="900" dirty="0" err="1" smtClean="0">
                <a:solidFill>
                  <a:srgbClr val="C5C6C6"/>
                </a:solidFill>
              </a:rPr>
              <a:t>Davidjessop</a:t>
            </a:r>
            <a:r>
              <a:rPr lang="en-US" sz="900" dirty="0" smtClean="0">
                <a:solidFill>
                  <a:srgbClr val="C5C6C6"/>
                </a:solidFill>
              </a:rPr>
              <a:t> - Own work, CC BY-SA 4.0, https://commons.wikimedia.org/w/index.php?curid=47981106</a:t>
            </a:r>
            <a:endParaRPr lang="de-DE" sz="900" dirty="0">
              <a:solidFill>
                <a:srgbClr val="C5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0" y="1414745"/>
            <a:ext cx="9144000" cy="435722"/>
          </a:xfrm>
        </p:spPr>
        <p:txBody>
          <a:bodyPr/>
          <a:lstStyle/>
          <a:p>
            <a:r>
              <a:rPr lang="de-DE" sz="3200" b="1" dirty="0" smtClean="0"/>
              <a:t>	</a:t>
            </a:r>
            <a:r>
              <a:rPr lang="de-DE" sz="3200" b="1" dirty="0" err="1" smtClean="0"/>
              <a:t>Chirped</a:t>
            </a:r>
            <a:r>
              <a:rPr lang="de-DE" sz="3200" b="1" dirty="0" smtClean="0"/>
              <a:t> Pulse </a:t>
            </a:r>
            <a:r>
              <a:rPr lang="de-DE" sz="3200" b="1" dirty="0" err="1" smtClean="0"/>
              <a:t>Amplification</a:t>
            </a:r>
            <a:endParaRPr lang="de-DE" sz="3200" b="1" dirty="0"/>
          </a:p>
        </p:txBody>
      </p:sp>
      <p:sp>
        <p:nvSpPr>
          <p:cNvPr id="4" name="Rechteck 3"/>
          <p:cNvSpPr/>
          <p:nvPr/>
        </p:nvSpPr>
        <p:spPr>
          <a:xfrm>
            <a:off x="485129" y="2109525"/>
            <a:ext cx="6075001" cy="34435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de-DE" sz="2300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177177" y="0"/>
            <a:ext cx="408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>
                <a:solidFill>
                  <a:srgbClr val="84B818"/>
                </a:solidFill>
              </a:rPr>
              <a:t>Fakultät Physik</a:t>
            </a:r>
            <a:endParaRPr lang="de-DE" dirty="0">
              <a:solidFill>
                <a:srgbClr val="84B818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85129" y="2328602"/>
            <a:ext cx="6191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Laserpuls wird gestreckt</a:t>
            </a:r>
          </a:p>
          <a:p>
            <a:pPr marL="457200" indent="-4572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Verstärkt</a:t>
            </a:r>
          </a:p>
          <a:p>
            <a:pPr marL="457200" indent="-4572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Gestaucht</a:t>
            </a:r>
          </a:p>
          <a:p>
            <a:pPr marL="457200" indent="-457200">
              <a:lnSpc>
                <a:spcPct val="200000"/>
              </a:lnSpc>
              <a:buClr>
                <a:srgbClr val="84B818"/>
              </a:buClr>
              <a:buFont typeface="+mj-lt"/>
              <a:buAutoNum type="arabicPeriod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84B818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Petawatt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Femtosekunden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Pulse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771225" y="4268659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C5C6C6"/>
                </a:solidFill>
              </a:rPr>
              <a:t>Nobel Media AB. Photo: A. Mahmoud</a:t>
            </a:r>
            <a:endParaRPr lang="de-DE" sz="900" dirty="0">
              <a:solidFill>
                <a:srgbClr val="C5C6C6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75" y="1951477"/>
            <a:ext cx="1513301" cy="226995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38" y="1968850"/>
            <a:ext cx="1504094" cy="225257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951239" y="4280310"/>
            <a:ext cx="1064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C5C6C6"/>
                </a:solidFill>
              </a:rPr>
              <a:t>Nobel Media AB. Photo: A. Mahmoud</a:t>
            </a:r>
            <a:endParaRPr lang="de-DE" sz="900" dirty="0">
              <a:solidFill>
                <a:srgbClr val="C5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Bildschirmpräsentation (4:3)</PresentationFormat>
  <Paragraphs>193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TUDO</vt:lpstr>
      <vt:lpstr>Seminar Moderne Optik</vt:lpstr>
      <vt:lpstr>Struktur</vt:lpstr>
      <vt:lpstr> Grundlagen</vt:lpstr>
      <vt:lpstr> Grundlagen Aufbau</vt:lpstr>
      <vt:lpstr> Grundlagen Power</vt:lpstr>
      <vt:lpstr> Problem</vt:lpstr>
      <vt:lpstr> Q-switching </vt:lpstr>
      <vt:lpstr> Mode Locking </vt:lpstr>
      <vt:lpstr> Chirped Pulse Amplification</vt:lpstr>
      <vt:lpstr>PowerPoint-Präsentation</vt:lpstr>
      <vt:lpstr>PowerPoint-Präsentation</vt:lpstr>
      <vt:lpstr> Anwendung</vt:lpstr>
      <vt:lpstr>Seminar Moderne Optik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 von Cube</dc:creator>
  <cp:lastModifiedBy>Max_Koch</cp:lastModifiedBy>
  <cp:revision>727</cp:revision>
  <cp:lastPrinted>2019-03-29T07:37:40Z</cp:lastPrinted>
  <dcterms:created xsi:type="dcterms:W3CDTF">2012-09-04T09:05:36Z</dcterms:created>
  <dcterms:modified xsi:type="dcterms:W3CDTF">2022-06-10T08:20:04Z</dcterms:modified>
</cp:coreProperties>
</file>