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8.png" ContentType="image/png"/>
  <Override PartName="/ppt/media/image2.jpeg" ContentType="image/jpe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0.jpeg" ContentType="image/jpeg"/>
  <Override PartName="/ppt/media/image11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C06C13B-5A0C-420F-8DBF-20E6A1EA007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5EEB456-EAAF-4757-B045-82888A896E00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CF2CF2F-742A-46CB-9E0F-4D4C4DDA08EF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6616D12-2C92-421E-A0A9-90AA0ACF9955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8DDDF76-ADBF-4C9C-90D5-64777A816D99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D146960-A31A-41EE-9FF1-57D4FD74E0E2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Img"/>
          </p:nvPr>
        </p:nvSpPr>
        <p:spPr>
          <a:xfrm>
            <a:off x="720720" y="900000"/>
            <a:ext cx="6119280" cy="3441240"/>
          </a:xfrm>
          <a:prstGeom prst="rect">
            <a:avLst/>
          </a:prstGeom>
        </p:spPr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964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68AF4E7-19B4-42C2-BCEB-29AF831D7BCF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Img"/>
          </p:nvPr>
        </p:nvSpPr>
        <p:spPr>
          <a:xfrm>
            <a:off x="720720" y="900000"/>
            <a:ext cx="6119280" cy="3441240"/>
          </a:xfrm>
          <a:prstGeom prst="rect">
            <a:avLst/>
          </a:prstGeom>
        </p:spPr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9640" cy="503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308F8C5-C5E8-432D-9966-1A58D62B9F06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7CA14F4-0F9D-4463-9CC9-7A49A50171AD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9852BAA-FAAA-435B-8544-D790F95E2E62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6486295-8880-402E-8F53-2D0354CF2F78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AC0A30E-D2EC-4B0B-A0DA-7EF285EDB5DB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7891872-7437-40A3-A48A-E87770FBD275}" type="slidenum">
              <a:rPr b="0" lang="en-US" sz="1400" spc="-1" strike="noStrike">
                <a:solidFill>
                  <a:srgbClr val="000000"/>
                </a:solidFill>
                <a:latin typeface="Times New Roman"/>
                <a:cs typeface="David"/>
              </a:rPr>
              <a:t>9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dt"/>
          </p:nvPr>
        </p:nvSpPr>
        <p:spPr>
          <a:xfrm>
            <a:off x="504000" y="5328000"/>
            <a:ext cx="2347920" cy="227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/>
          </p:nvPr>
        </p:nvSpPr>
        <p:spPr>
          <a:xfrm>
            <a:off x="3447360" y="5328000"/>
            <a:ext cx="3194640" cy="227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7227360" y="5328000"/>
            <a:ext cx="2347920" cy="227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57B20532-7451-436E-9AE4-7AA19AAA82CB}" type="slidenum">
              <a:rPr b="0" lang="en-US" sz="1400" spc="-1" strike="noStrike">
                <a:solidFill>
                  <a:srgbClr val="ffffff"/>
                </a:solidFill>
                <a:latin typeface="Arial"/>
                <a:cs typeface="Davi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0079280" cy="4251240"/>
          </a:xfrm>
          <a:custGeom>
            <a:avLst/>
            <a:gdLst/>
            <a:ahLst/>
            <a:rect l="l" t="t" r="r" b="b"/>
            <a:pathLst>
              <a:path w="28000" h="11811">
                <a:moveTo>
                  <a:pt x="0" y="11811"/>
                </a:moveTo>
                <a:lnTo>
                  <a:pt x="0" y="0"/>
                </a:lnTo>
                <a:lnTo>
                  <a:pt x="28000" y="0"/>
                </a:lnTo>
                <a:lnTo>
                  <a:pt x="28000" y="781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2"/>
          <p:cNvSpPr>
            <a:spLocks noGrp="1"/>
          </p:cNvSpPr>
          <p:nvPr>
            <p:ph type="dt"/>
          </p:nvPr>
        </p:nvSpPr>
        <p:spPr>
          <a:xfrm>
            <a:off x="7019640" y="4913640"/>
            <a:ext cx="287964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ftr"/>
          </p:nvPr>
        </p:nvSpPr>
        <p:spPr>
          <a:xfrm>
            <a:off x="5579640" y="5129640"/>
            <a:ext cx="431964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sldNum"/>
          </p:nvPr>
        </p:nvSpPr>
        <p:spPr>
          <a:xfrm>
            <a:off x="7379640" y="4589640"/>
            <a:ext cx="251964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EFDCB50-0011-4836-9B59-D95FC7600B9B}" type="slidenum">
              <a:rPr b="0" lang="en-US" sz="2600" spc="-1" strike="noStrike">
                <a:solidFill>
                  <a:srgbClr val="000000"/>
                </a:solidFill>
                <a:latin typeface="Liberation Sans Narrow"/>
                <a:cs typeface="David"/>
              </a:rPr>
              <a:t>&lt;number&gt;</a:t>
            </a:fld>
            <a:endParaRPr b="0" lang="en-US" sz="26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hyperlink" Target="http://finance.yahoo.com/" TargetMode="External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>
            <a:noFill/>
          </a:ln>
        </p:spPr>
      </p:pic>
      <p:sp>
        <p:nvSpPr>
          <p:cNvPr id="132" name="TextShape 1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2800" spc="-1" strike="noStrike">
                <a:solidFill>
                  <a:srgbClr val="468a1a"/>
                </a:solidFill>
                <a:latin typeface="Blackadder ITC"/>
              </a:rPr>
              <a:t>written by</a:t>
            </a:r>
            <a:r>
              <a:rPr b="0" lang="en-US" sz="2800" spc="-1" strike="noStrike">
                <a:solidFill>
                  <a:srgbClr val="468a1a"/>
                </a:solidFill>
                <a:latin typeface="Arial"/>
              </a:rPr>
              <a:t>: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3200" spc="-1" strike="noStrike">
                <a:solidFill>
                  <a:srgbClr val="468a1a"/>
                </a:solidFill>
                <a:latin typeface="Brush Script MT"/>
              </a:rPr>
              <a:t>M</a:t>
            </a:r>
            <a:r>
              <a:rPr b="0" lang="en-US" sz="3200" spc="-1" strike="noStrike">
                <a:solidFill>
                  <a:srgbClr val="468a1a"/>
                </a:solidFill>
                <a:latin typeface="Brush Script MT"/>
              </a:rPr>
              <a:t>aayan </a:t>
            </a:r>
            <a:r>
              <a:rPr b="1" lang="en-US" sz="3200" spc="-1" strike="noStrike">
                <a:solidFill>
                  <a:srgbClr val="468a1a"/>
                </a:solidFill>
                <a:latin typeface="Brush Script MT"/>
              </a:rPr>
              <a:t>B</a:t>
            </a:r>
            <a:r>
              <a:rPr b="0" lang="en-US" sz="3200" spc="-1" strike="noStrike">
                <a:solidFill>
                  <a:srgbClr val="468a1a"/>
                </a:solidFill>
                <a:latin typeface="Brush Script MT"/>
              </a:rPr>
              <a:t>itan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81d41a"/>
                </a:solidFill>
                <a:latin typeface="Ink Free"/>
              </a:rPr>
              <a:t>Finance Project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76000" y="342000"/>
            <a:ext cx="9001440" cy="95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620" spc="-1" strike="noStrike">
                <a:latin typeface="Arial"/>
                <a:cs typeface="David"/>
              </a:rPr>
              <a:t>Decision tree</a:t>
            </a:r>
            <a:endParaRPr b="0" lang="en-US" sz="562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5184000" y="2014200"/>
            <a:ext cx="4295160" cy="331344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312840" y="1872000"/>
            <a:ext cx="4582800" cy="352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58200" y="432000"/>
            <a:ext cx="9001440" cy="95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620" spc="-1" strike="noStrike">
                <a:latin typeface="Arial"/>
                <a:cs typeface="David"/>
              </a:rPr>
              <a:t>Naive model</a:t>
            </a:r>
            <a:endParaRPr b="0" lang="en-US" sz="562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5112000" y="1512000"/>
            <a:ext cx="4655160" cy="367164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384840" y="1584000"/>
            <a:ext cx="4294800" cy="338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88000" y="226080"/>
            <a:ext cx="950364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Bodoni MT Poster Compressed"/>
              </a:rPr>
              <a:t>So what does my research actually do?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04000" y="1326600"/>
            <a:ext cx="9359640" cy="156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SzPct val="100000"/>
              <a:buBlip>
                <a:blip r:embed="rId1"/>
              </a:buBlip>
            </a:pPr>
            <a:r>
              <a:rPr b="0" lang="en-US" sz="2600" spc="-1" strike="noStrike">
                <a:latin typeface="FrankRuehl"/>
              </a:rPr>
              <a:t>Can we predict when and how much a stock will rise or fall?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SzPct val="100000"/>
              <a:buBlip>
                <a:blip r:embed="rId2"/>
              </a:buBlip>
            </a:pPr>
            <a:r>
              <a:rPr b="0" lang="en-US" sz="2600" spc="-1" strike="noStrike">
                <a:latin typeface="FrankRuehl"/>
              </a:rPr>
              <a:t>How can we predict and what conclusions can be drawn from an increase or decline in a stock?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6624000" y="3312000"/>
            <a:ext cx="3455640" cy="231588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4"/>
          <a:stretch/>
        </p:blipFill>
        <p:spPr>
          <a:xfrm>
            <a:off x="98640" y="3298680"/>
            <a:ext cx="3329280" cy="22395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5"/>
          <a:stretch/>
        </p:blipFill>
        <p:spPr>
          <a:xfrm>
            <a:off x="3428280" y="3268800"/>
            <a:ext cx="3405600" cy="226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1368000"/>
            <a:ext cx="4426560" cy="181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SzPct val="100000"/>
              <a:buBlip>
                <a:blip r:embed="rId1"/>
              </a:buBlip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API: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 algn="ctr">
              <a:lnSpc>
                <a:spcPct val="100000"/>
              </a:lnSpc>
              <a:spcAft>
                <a:spcPts val="1060"/>
              </a:spcAft>
              <a:buSzPct val="100000"/>
              <a:buBlip>
                <a:blip r:embed="rId2"/>
              </a:buBlip>
            </a:pPr>
            <a:r>
              <a:rPr b="0" lang="en-US" sz="2400" spc="-1" strike="noStrike" u="sng">
                <a:solidFill>
                  <a:srgbClr val="c9211e"/>
                </a:solidFill>
                <a:uFillTx/>
                <a:latin typeface="Arial"/>
                <a:hlinkClick r:id="rId3"/>
              </a:rPr>
              <a:t>Yahoo Finance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2376000" y="102600"/>
            <a:ext cx="5327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Broadway"/>
              </a:rPr>
              <a:t>Data sources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4"/>
          <a:stretch/>
        </p:blipFill>
        <p:spPr>
          <a:xfrm>
            <a:off x="5055480" y="1373400"/>
            <a:ext cx="3850560" cy="379692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5"/>
          <a:stretch/>
        </p:blipFill>
        <p:spPr>
          <a:xfrm>
            <a:off x="504000" y="3351600"/>
            <a:ext cx="4426200" cy="181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gency FB"/>
              </a:rPr>
              <a:t>Yahoo Finance - API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504000" y="1368000"/>
            <a:ext cx="4426560" cy="181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6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SzPct val="100000"/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gency FB"/>
              </a:rPr>
              <a:t>I used Yahoo Finance's built-in API.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SzPct val="100000"/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gency FB"/>
              </a:rPr>
              <a:t>I wrote a script that runs everything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SzPct val="100000"/>
              <a:buBlip>
                <a:blip r:embed="rId3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gency FB"/>
              </a:rPr>
              <a:t>Over the DB and retrieve all records by dates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504000" y="3351600"/>
            <a:ext cx="4426560" cy="181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SzPct val="100000"/>
              <a:buBlip>
                <a:blip r:embed="rId4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gency FB"/>
              </a:rPr>
              <a:t>Finally I chained to 'df api' a data frame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5"/>
          <a:stretch/>
        </p:blipFill>
        <p:spPr>
          <a:xfrm>
            <a:off x="5760000" y="1872000"/>
            <a:ext cx="2447640" cy="24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86200" y="363240"/>
            <a:ext cx="90014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5620" spc="-1" strike="noStrike">
                <a:latin typeface="Arial"/>
                <a:cs typeface="David"/>
              </a:rPr>
              <a:t>Data cleaning</a:t>
            </a:r>
            <a:endParaRPr b="0" lang="en-US" sz="56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240840" y="1872000"/>
            <a:ext cx="4294800" cy="338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 algn="ctr">
              <a:lnSpc>
                <a:spcPct val="100000"/>
              </a:lnSpc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Threading of all the information to one table.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Aft>
                <a:spcPts val="1182"/>
              </a:spcAft>
            </a:pP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 algn="ctr">
              <a:lnSpc>
                <a:spcPct val="100000"/>
              </a:lnSpc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Filter unwanted values (incorrect values).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Aft>
                <a:spcPts val="1182"/>
              </a:spcAft>
            </a:pP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 algn="ctr">
              <a:lnSpc>
                <a:spcPct val="100000"/>
              </a:lnSpc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Outline handling.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4560840" y="1314000"/>
            <a:ext cx="4294800" cy="422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432000"/>
            <a:ext cx="9001440" cy="95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620" spc="-1" strike="noStrike">
                <a:latin typeface="Arial"/>
                <a:cs typeface="David"/>
              </a:rPr>
              <a:t>Data cleaning</a:t>
            </a:r>
            <a:endParaRPr b="0" lang="en-US" sz="56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2688840" y="1872000"/>
            <a:ext cx="4294800" cy="158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lnSpc>
                <a:spcPct val="100000"/>
              </a:lnSpc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Arranging the format of the dates.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2688840" y="3564000"/>
            <a:ext cx="4294800" cy="158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lnSpc>
                <a:spcPct val="100000"/>
              </a:lnSpc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Delete duplicates if and exist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720000" y="216000"/>
            <a:ext cx="9001440" cy="95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620" spc="-1" strike="noStrike">
                <a:latin typeface="Arial"/>
                <a:cs typeface="David"/>
              </a:rPr>
              <a:t>ML - machine learning</a:t>
            </a:r>
            <a:endParaRPr b="0" lang="en-US" sz="56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12840" y="1800000"/>
            <a:ext cx="4294800" cy="158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lnSpc>
                <a:spcPct val="100000"/>
              </a:lnSpc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I used 4 models with 10,0000 data to predict the increase.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5064840" y="2662200"/>
            <a:ext cx="4294800" cy="331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lnSpc>
                <a:spcPct val="100000"/>
              </a:lnSpc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It is now possible to see which model is more predictable.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4"/>
          <p:cNvSpPr txBox="1"/>
          <p:nvPr/>
        </p:nvSpPr>
        <p:spPr>
          <a:xfrm>
            <a:off x="312840" y="3675600"/>
            <a:ext cx="4294800" cy="158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lnSpc>
                <a:spcPct val="100000"/>
              </a:lnSpc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I returned the errors of each of the models.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30200" y="270000"/>
            <a:ext cx="9001440" cy="95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620" spc="-1" strike="noStrike">
                <a:latin typeface="Arial"/>
                <a:cs typeface="David"/>
              </a:rPr>
              <a:t>Dense model</a:t>
            </a:r>
            <a:endParaRPr b="0" lang="en-US" sz="562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4968000" y="1368000"/>
            <a:ext cx="4895640" cy="359964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456840" y="1368000"/>
            <a:ext cx="4294800" cy="36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60000" y="342000"/>
            <a:ext cx="9001440" cy="95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latin typeface="Arial"/>
                <a:cs typeface="David"/>
              </a:rPr>
              <a:t>MA(20) – Moving average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864000" y="1134360"/>
            <a:ext cx="7559640" cy="426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Trio_Office/6.2.8.2$Windows_x86 LibreOffice_project/</Application>
  <Words>190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2021-06-28T16:31:05Z</dcterms:created>
  <dc:creator/>
  <dc:description/>
  <dc:language>he-IL</dc:language>
  <cp:lastModifiedBy/>
  <dcterms:modified xsi:type="dcterms:W3CDTF">2021-07-05T16:19:23Z</dcterms:modified>
  <cp:revision>2</cp:revision>
  <dc:subject/>
  <dc:title>Finance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