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1.png" ContentType="image/png"/>
  <Override PartName="/ppt/media/image8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10.png" ContentType="image/png"/>
  <Override PartName="/ppt/media/image11.jpeg" ContentType="image/jpeg"/>
  <Override PartName="/ppt/media/image12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jpeg" ContentType="image/jpe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6529FBC-A37C-483D-AA28-0FFAA7CF2B0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9EC2ABB-0E4F-4B53-87F5-F63869484921}" type="slidenum">
              <a:rPr b="0" lang="en-US" sz="1400" spc="-1" strike="noStrike">
                <a:latin typeface="Times New Roman"/>
                <a:cs typeface="David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</p:spPr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A1752F6-25C5-4DF0-A55E-38B247609FAE}" type="slidenum">
              <a:rPr b="0" lang="en-US" sz="1400" spc="-1" strike="noStrike">
                <a:latin typeface="Times New Roman"/>
                <a:cs typeface="David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240" cy="4007880"/>
          </a:xfrm>
          <a:prstGeom prst="rect">
            <a:avLst/>
          </a:prstGeom>
        </p:spPr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21CDB91-1336-4CAF-B935-683B723A0D96}" type="slidenum">
              <a:rPr b="0" lang="en-US" sz="1400" spc="-1" strike="noStrike">
                <a:latin typeface="Times New Roman"/>
                <a:cs typeface="David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240" cy="4007880"/>
          </a:xfrm>
          <a:prstGeom prst="rect">
            <a:avLst/>
          </a:prstGeom>
        </p:spPr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EAF30E7-F4A0-4D9F-A4C9-8A91E62A24A5}" type="slidenum">
              <a:rPr b="0" lang="en-US" sz="1400" spc="-1" strike="noStrike">
                <a:latin typeface="Times New Roman"/>
                <a:cs typeface="David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</p:spPr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3CF83CE-4A40-4A7D-AC11-49BACF2413E1}" type="slidenum">
              <a:rPr b="0" lang="en-US" sz="1400" spc="-1" strike="noStrike">
                <a:latin typeface="Times New Roman"/>
                <a:cs typeface="David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ldImg"/>
          </p:nvPr>
        </p:nvSpPr>
        <p:spPr>
          <a:xfrm>
            <a:off x="720720" y="900000"/>
            <a:ext cx="6118920" cy="3440880"/>
          </a:xfrm>
          <a:prstGeom prst="rect">
            <a:avLst/>
          </a:prstGeom>
        </p:spPr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928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28B40D8-0837-4D40-9F4B-FD49908585C4}" type="slidenum">
              <a:rPr b="0" lang="en-US" sz="1400" spc="-1" strike="noStrike">
                <a:latin typeface="Times New Roman"/>
                <a:cs typeface="David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ldImg"/>
          </p:nvPr>
        </p:nvSpPr>
        <p:spPr>
          <a:xfrm>
            <a:off x="720720" y="900000"/>
            <a:ext cx="6118920" cy="3440880"/>
          </a:xfrm>
          <a:prstGeom prst="rect">
            <a:avLst/>
          </a:prstGeom>
        </p:spPr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9280" cy="503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512B2F7-B625-42D8-813D-280B46555D8E}" type="slidenum">
              <a:rPr b="0" lang="en-US" sz="1400" spc="-1" strike="noStrike">
                <a:latin typeface="Times New Roman"/>
                <a:cs typeface="David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240" cy="4007880"/>
          </a:xfrm>
          <a:prstGeom prst="rect">
            <a:avLst/>
          </a:prstGeom>
        </p:spPr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437D3E2-E857-4CBE-AE59-1C6DB535C49B}" type="slidenum">
              <a:rPr b="0" lang="en-US" sz="1400" spc="-1" strike="noStrike">
                <a:latin typeface="Times New Roman"/>
                <a:cs typeface="David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240" cy="4007880"/>
          </a:xfrm>
          <a:prstGeom prst="rect">
            <a:avLst/>
          </a:prstGeom>
        </p:spPr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6FC9DD8-5E72-49CB-B278-FDC7C94EF2AE}" type="slidenum">
              <a:rPr b="0" lang="en-US" sz="1400" spc="-1" strike="noStrike">
                <a:latin typeface="Times New Roman"/>
                <a:cs typeface="David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240" cy="4007880"/>
          </a:xfrm>
          <a:prstGeom prst="rect">
            <a:avLst/>
          </a:prstGeom>
        </p:spPr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C3266C3-FFE1-4DB3-9511-BDDE8BCBDB73}" type="slidenum">
              <a:rPr b="0" lang="en-US" sz="1400" spc="-1" strike="noStrike">
                <a:latin typeface="Times New Roman"/>
                <a:cs typeface="David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240" cy="4007880"/>
          </a:xfrm>
          <a:prstGeom prst="rect">
            <a:avLst/>
          </a:prstGeom>
        </p:spPr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06C2FAD-AB4C-4409-B993-550BAF22CA8C}" type="slidenum">
              <a:rPr b="0" lang="en-US" sz="1400" spc="-1" strike="noStrike">
                <a:latin typeface="Times New Roman"/>
                <a:cs typeface="David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240" cy="4007880"/>
          </a:xfrm>
          <a:prstGeom prst="rect">
            <a:avLst/>
          </a:prstGeom>
        </p:spPr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280" cy="566928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10078920" cy="4250880"/>
          </a:xfrm>
          <a:custGeom>
            <a:avLst/>
            <a:gdLst/>
            <a:ahLst/>
            <a:rect l="l" t="t" r="r" b="b"/>
            <a:pathLst>
              <a:path w="28000" h="11811">
                <a:moveTo>
                  <a:pt x="0" y="11811"/>
                </a:moveTo>
                <a:lnTo>
                  <a:pt x="0" y="0"/>
                </a:lnTo>
                <a:lnTo>
                  <a:pt x="28000" y="0"/>
                </a:lnTo>
                <a:lnTo>
                  <a:pt x="28000" y="781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hyperlink" Target="http://finance.yahoo.com/" TargetMode="External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280" cy="566928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en-US" sz="2800" spc="-1" strike="noStrike">
                <a:solidFill>
                  <a:srgbClr val="468a1a"/>
                </a:solidFill>
                <a:latin typeface="Blackadder ITC"/>
              </a:rPr>
              <a:t>written by</a:t>
            </a:r>
            <a:r>
              <a:rPr b="0" lang="en-US" sz="2800" spc="-1" strike="noStrike">
                <a:solidFill>
                  <a:srgbClr val="468a1a"/>
                </a:solidFill>
                <a:latin typeface="Arial"/>
              </a:rPr>
              <a:t>: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en-US" sz="3200" spc="-1" strike="noStrike">
                <a:solidFill>
                  <a:srgbClr val="468a1a"/>
                </a:solidFill>
                <a:latin typeface="Brush Script MT"/>
              </a:rPr>
              <a:t>M</a:t>
            </a:r>
            <a:r>
              <a:rPr b="0" lang="en-US" sz="3200" spc="-1" strike="noStrike">
                <a:solidFill>
                  <a:srgbClr val="468a1a"/>
                </a:solidFill>
                <a:latin typeface="Brush Script MT"/>
              </a:rPr>
              <a:t>aayan </a:t>
            </a:r>
            <a:r>
              <a:rPr b="1" lang="en-US" sz="3200" spc="-1" strike="noStrike">
                <a:solidFill>
                  <a:srgbClr val="468a1a"/>
                </a:solidFill>
                <a:latin typeface="Brush Script MT"/>
              </a:rPr>
              <a:t>B</a:t>
            </a:r>
            <a:r>
              <a:rPr b="0" lang="en-US" sz="3200" spc="-1" strike="noStrike">
                <a:solidFill>
                  <a:srgbClr val="468a1a"/>
                </a:solidFill>
                <a:latin typeface="Brush Script MT"/>
              </a:rPr>
              <a:t>itan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81d41a"/>
                </a:solidFill>
                <a:latin typeface="Ink Free"/>
              </a:rPr>
              <a:t>Finance Project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76000" y="342000"/>
            <a:ext cx="900108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620" spc="-1" strike="noStrike">
                <a:latin typeface="Arial"/>
                <a:cs typeface="David"/>
              </a:rPr>
              <a:t>Decision tree</a:t>
            </a:r>
            <a:endParaRPr b="0" lang="en-US" sz="562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5184000" y="2014200"/>
            <a:ext cx="4294800" cy="331308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312840" y="1872000"/>
            <a:ext cx="4582440" cy="352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58200" y="432000"/>
            <a:ext cx="900108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620" spc="-1" strike="noStrike">
                <a:latin typeface="Arial"/>
                <a:cs typeface="David"/>
              </a:rPr>
              <a:t>Naive model</a:t>
            </a:r>
            <a:endParaRPr b="0" lang="en-US" sz="562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5112000" y="1512000"/>
            <a:ext cx="4654800" cy="367128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384840" y="1584000"/>
            <a:ext cx="4294440" cy="338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792000" y="1008000"/>
            <a:ext cx="8496000" cy="4662360"/>
          </a:xfrm>
          <a:prstGeom prst="rect">
            <a:avLst/>
          </a:prstGeom>
          <a:ln>
            <a:noFill/>
          </a:ln>
        </p:spPr>
      </p:pic>
      <p:sp>
        <p:nvSpPr>
          <p:cNvPr id="160" name="CustomShape 1"/>
          <p:cNvSpPr/>
          <p:nvPr/>
        </p:nvSpPr>
        <p:spPr>
          <a:xfrm>
            <a:off x="2160000" y="144000"/>
            <a:ext cx="5112000" cy="1152000"/>
          </a:xfrm>
          <a:custGeom>
            <a:avLst/>
            <a:gdLst/>
            <a:ahLst/>
            <a:rect l="0" t="0" r="r" b="b"/>
            <a:pathLst>
              <a:path w="14202" h="6562">
                <a:moveTo>
                  <a:pt x="0" y="2340"/>
                </a:moveTo>
                <a:cubicBezTo>
                  <a:pt x="4733" y="0"/>
                  <a:pt x="9467" y="4682"/>
                  <a:pt x="14201" y="2340"/>
                </a:cubicBezTo>
                <a:moveTo>
                  <a:pt x="0" y="4220"/>
                </a:moveTo>
                <a:cubicBezTo>
                  <a:pt x="4733" y="1878"/>
                  <a:pt x="9467" y="6561"/>
                  <a:pt x="14201" y="4220"/>
                </a:cubicBezTo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 Black"/>
                <a:cs typeface="Tahoma"/>
              </a:rPr>
              <a:t>Average error models tested</a:t>
            </a:r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88000" y="226080"/>
            <a:ext cx="950328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Bodoni MT Poster Compressed"/>
              </a:rPr>
              <a:t>So what does my research actually do?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76000" y="952560"/>
            <a:ext cx="9359280" cy="21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SzPct val="108409"/>
              <a:buBlip>
                <a:blip r:embed="rId1"/>
              </a:buBlip>
            </a:pPr>
            <a:r>
              <a:rPr b="0" lang="en-US" sz="2400" spc="-1" strike="noStrike">
                <a:latin typeface="FrankRuehl"/>
              </a:rPr>
              <a:t>Can we predict when and how much a stock will rise or fall?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SzPct val="108409"/>
              <a:buBlip>
                <a:blip r:embed="rId2"/>
              </a:buBlip>
            </a:pPr>
            <a:r>
              <a:rPr b="0" lang="en-US" sz="2400" spc="-1" strike="noStrike">
                <a:latin typeface="FrankRuehl"/>
              </a:rPr>
              <a:t>How can we predict and what conclusions can be drawn from an increase or decline in a stock?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SzPct val="118189"/>
              <a:buBlip>
                <a:blip r:embed="rId3"/>
              </a:buBlip>
            </a:pPr>
            <a:r>
              <a:rPr b="0" lang="en-US" sz="2200" spc="-1" strike="noStrike">
                <a:latin typeface="FrankRuehl"/>
              </a:rPr>
              <a:t>Which model is suitable for the requested prediction and what is the percentage of error?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4"/>
          <a:stretch/>
        </p:blipFill>
        <p:spPr>
          <a:xfrm>
            <a:off x="6624000" y="3312000"/>
            <a:ext cx="3455280" cy="231552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5"/>
          <a:stretch/>
        </p:blipFill>
        <p:spPr>
          <a:xfrm>
            <a:off x="98640" y="3298680"/>
            <a:ext cx="3328920" cy="223920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6"/>
          <a:stretch/>
        </p:blipFill>
        <p:spPr>
          <a:xfrm>
            <a:off x="3428280" y="3268800"/>
            <a:ext cx="3405240" cy="226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1368000"/>
            <a:ext cx="4426200" cy="18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SzPct val="100000"/>
              <a:buBlip>
                <a:blip r:embed="rId1"/>
              </a:buBlip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API:</a:t>
            </a:r>
            <a:endParaRPr b="0" lang="en-US" sz="2400" spc="-1" strike="noStrike">
              <a:latin typeface="Arial"/>
            </a:endParaRPr>
          </a:p>
          <a:p>
            <a:pPr marL="432000" indent="-323640" algn="ctr">
              <a:lnSpc>
                <a:spcPct val="100000"/>
              </a:lnSpc>
              <a:spcAft>
                <a:spcPts val="1060"/>
              </a:spcAft>
              <a:buSzPct val="100000"/>
              <a:buBlip>
                <a:blip r:embed="rId2"/>
              </a:buBlip>
            </a:pPr>
            <a:r>
              <a:rPr b="0" lang="en-US" sz="2400" spc="-1" strike="noStrike" u="sng">
                <a:solidFill>
                  <a:srgbClr val="0563c1"/>
                </a:solidFill>
                <a:uFillTx/>
                <a:latin typeface="Arial"/>
                <a:hlinkClick r:id="rId3"/>
              </a:rPr>
              <a:t>Yahoo Finance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376000" y="324000"/>
            <a:ext cx="5327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Broadway"/>
              </a:rPr>
              <a:t>Data sources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4"/>
          <a:stretch/>
        </p:blipFill>
        <p:spPr>
          <a:xfrm>
            <a:off x="5055480" y="1373400"/>
            <a:ext cx="3850200" cy="379656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5"/>
          <a:stretch/>
        </p:blipFill>
        <p:spPr>
          <a:xfrm>
            <a:off x="504000" y="3351600"/>
            <a:ext cx="4425840" cy="181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gency FB"/>
              </a:rPr>
              <a:t>Yahoo Finance - API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368000"/>
            <a:ext cx="4426200" cy="18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SzPct val="100014"/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gency FB"/>
              </a:rPr>
              <a:t>I used Yahoo Finance's built-in API.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SzPct val="100014"/>
              <a:buBlip>
                <a:blip r:embed="rId2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gency FB"/>
              </a:rPr>
              <a:t>I wrote a script that runs everything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SzPct val="100014"/>
              <a:buBlip>
                <a:blip r:embed="rId3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Agency FB"/>
              </a:rPr>
              <a:t>Over the DB and retrieve all records by dates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04000" y="3351600"/>
            <a:ext cx="4426200" cy="18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SzPct val="100000"/>
              <a:buBlip>
                <a:blip r:embed="rId4"/>
              </a:buBlip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gency FB"/>
              </a:rPr>
              <a:t>Finally I chained to 'df api' a data frame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5"/>
          <a:stretch/>
        </p:blipFill>
        <p:spPr>
          <a:xfrm>
            <a:off x="5760000" y="1872000"/>
            <a:ext cx="2447280" cy="244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86200" y="407880"/>
            <a:ext cx="900108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5620" spc="-1" strike="noStrike">
                <a:latin typeface="Arial"/>
                <a:cs typeface="David"/>
              </a:rPr>
              <a:t>Data cleaning</a:t>
            </a:r>
            <a:endParaRPr b="0" lang="en-US" sz="562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40840" y="1872000"/>
            <a:ext cx="4294440" cy="33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2000" indent="-323640" algn="ctr">
              <a:lnSpc>
                <a:spcPct val="100000"/>
              </a:lnSpc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Threading of all the information to one table.</a:t>
            </a:r>
            <a:endParaRPr b="0" lang="en-US" sz="27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82"/>
              </a:spcAft>
            </a:pPr>
            <a:endParaRPr b="0" lang="en-US" sz="2700" spc="-1" strike="noStrike">
              <a:latin typeface="Arial"/>
            </a:endParaRPr>
          </a:p>
          <a:p>
            <a:pPr marL="432000" indent="-323640" algn="ctr">
              <a:lnSpc>
                <a:spcPct val="100000"/>
              </a:lnSpc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Filter unwanted values (incorrect values).</a:t>
            </a:r>
            <a:endParaRPr b="0" lang="en-US" sz="27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82"/>
              </a:spcAft>
            </a:pPr>
            <a:endParaRPr b="0" lang="en-US" sz="2700" spc="-1" strike="noStrike">
              <a:latin typeface="Arial"/>
            </a:endParaRPr>
          </a:p>
          <a:p>
            <a:pPr marL="432000" indent="-323640" algn="ctr">
              <a:lnSpc>
                <a:spcPct val="100000"/>
              </a:lnSpc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Outline handling.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4560840" y="1314000"/>
            <a:ext cx="5447160" cy="422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432000"/>
            <a:ext cx="900108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620" spc="-1" strike="noStrike">
                <a:latin typeface="Arial"/>
                <a:cs typeface="David"/>
              </a:rPr>
              <a:t>Data cleaning</a:t>
            </a:r>
            <a:endParaRPr b="0" lang="en-US" sz="562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2688840" y="1872000"/>
            <a:ext cx="4294440" cy="15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ctr">
              <a:lnSpc>
                <a:spcPct val="100000"/>
              </a:lnSpc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Arranging the format of the dates.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2688840" y="3564000"/>
            <a:ext cx="4294440" cy="15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ctr">
              <a:lnSpc>
                <a:spcPct val="100000"/>
              </a:lnSpc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Delete duplicates if and exist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0000" y="216000"/>
            <a:ext cx="900108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620" spc="-1" strike="noStrike">
                <a:latin typeface="Arial"/>
                <a:cs typeface="David"/>
              </a:rPr>
              <a:t>ML - machine learning</a:t>
            </a:r>
            <a:endParaRPr b="0" lang="en-US" sz="562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12840" y="1800000"/>
            <a:ext cx="4294440" cy="15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ctr">
              <a:lnSpc>
                <a:spcPct val="100000"/>
              </a:lnSpc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I used 4 models with 10,0000 data to predict the increase.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5064840" y="2662200"/>
            <a:ext cx="4294440" cy="331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ctr">
              <a:lnSpc>
                <a:spcPct val="100000"/>
              </a:lnSpc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It is now possible to see which model is more predictable.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312840" y="3675600"/>
            <a:ext cx="4294440" cy="15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ctr">
              <a:lnSpc>
                <a:spcPct val="100000"/>
              </a:lnSpc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I returned the errors of each of the models.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30200" y="270000"/>
            <a:ext cx="900108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620" spc="-1" strike="noStrike">
                <a:latin typeface="Arial"/>
                <a:cs typeface="David"/>
              </a:rPr>
              <a:t>Dense model</a:t>
            </a:r>
            <a:endParaRPr b="0" lang="en-US" sz="562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4968000" y="1368000"/>
            <a:ext cx="4895280" cy="359928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456840" y="1368000"/>
            <a:ext cx="4294440" cy="367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60000" y="342000"/>
            <a:ext cx="900108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latin typeface="Arial"/>
                <a:cs typeface="David"/>
              </a:rPr>
              <a:t>MA(20) – Moving average model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864000" y="1134360"/>
            <a:ext cx="7559280" cy="426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Trio_Office/6.2.8.2$Windows_x86 LibreOffice_project/</Application>
  <Words>190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2021-06-28T16:31:05Z</dcterms:created>
  <dc:creator/>
  <dc:description/>
  <dc:language>he-IL</dc:language>
  <cp:lastModifiedBy/>
  <dcterms:modified xsi:type="dcterms:W3CDTF">2021-07-06T12:12:37Z</dcterms:modified>
  <cp:revision>3</cp:revision>
  <dc:subject/>
  <dc:title>Finance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