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1" r:id="rId6"/>
    <p:sldId id="275" r:id="rId7"/>
    <p:sldId id="273" r:id="rId8"/>
    <p:sldId id="260" r:id="rId9"/>
    <p:sldId id="264" r:id="rId10"/>
    <p:sldId id="279" r:id="rId11"/>
    <p:sldId id="262" r:id="rId12"/>
    <p:sldId id="263" r:id="rId13"/>
    <p:sldId id="276" r:id="rId14"/>
    <p:sldId id="265" r:id="rId15"/>
    <p:sldId id="281" r:id="rId16"/>
    <p:sldId id="280" r:id="rId17"/>
    <p:sldId id="267" r:id="rId18"/>
    <p:sldId id="269" r:id="rId1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AAF8"/>
    <a:srgbClr val="290BD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371" autoAdjust="0"/>
    <p:restoredTop sz="91367" autoAdjust="0"/>
  </p:normalViewPr>
  <p:slideViewPr>
    <p:cSldViewPr snapToGrid="0">
      <p:cViewPr varScale="1">
        <p:scale>
          <a:sx n="64" d="100"/>
          <a:sy n="64" d="100"/>
        </p:scale>
        <p:origin x="774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0C1421-995D-4BC8-A35D-6EAFE5AD7AE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9B8A9C-7363-49E3-B7BC-26BC29269CB2}">
      <dgm:prSet custT="1"/>
      <dgm:spPr/>
      <dgm:t>
        <a:bodyPr/>
        <a:lstStyle/>
        <a:p>
          <a:r>
            <a:rPr lang="en-US" sz="2400" b="1" dirty="0">
              <a:latin typeface="Calibri" panose="020F0502020204030204" pitchFamily="34" charset="0"/>
              <a:cs typeface="Calibri" panose="020F0502020204030204" pitchFamily="34" charset="0"/>
            </a:rPr>
            <a:t>Physical activity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-Engaging in physical activity at varying levels can enhance stability, improve coordination, and support overall mobility.</a:t>
          </a:r>
          <a:br>
            <a:rPr lang="en-US" sz="2300" dirty="0">
              <a:latin typeface="Calibri" panose="020F0502020204030204" pitchFamily="34" charset="0"/>
              <a:cs typeface="Calibri" panose="020F0502020204030204" pitchFamily="34" charset="0"/>
            </a:rPr>
          </a:br>
          <a:endParaRPr lang="en-US" sz="23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3066E2F-EF71-4573-A514-16E6B27F3474}" type="parTrans" cxnId="{F421520A-F607-4C79-93D0-2D39405AF1AB}">
      <dgm:prSet/>
      <dgm:spPr/>
      <dgm:t>
        <a:bodyPr/>
        <a:lstStyle/>
        <a:p>
          <a:endParaRPr lang="en-US"/>
        </a:p>
      </dgm:t>
    </dgm:pt>
    <dgm:pt modelId="{3978E19A-B4BE-48E0-9B0C-F4FC700EFCFF}" type="sibTrans" cxnId="{F421520A-F607-4C79-93D0-2D39405AF1AB}">
      <dgm:prSet/>
      <dgm:spPr/>
      <dgm:t>
        <a:bodyPr/>
        <a:lstStyle/>
        <a:p>
          <a:endParaRPr lang="en-US"/>
        </a:p>
      </dgm:t>
    </dgm:pt>
    <dgm:pt modelId="{9C2C5BAD-DD48-4DA7-B8F5-7814999B7DF6}">
      <dgm:prSet custT="1"/>
      <dgm:spPr/>
      <dgm:t>
        <a:bodyPr/>
        <a:lstStyle/>
        <a:p>
          <a:r>
            <a:rPr lang="en-US" sz="2400" b="1" dirty="0">
              <a:latin typeface="Calibri" panose="020F0502020204030204" pitchFamily="34" charset="0"/>
              <a:cs typeface="Calibri" panose="020F0502020204030204" pitchFamily="34" charset="0"/>
            </a:rPr>
            <a:t>Gender differences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-Men and women exhibit differences in stability, influenced by variations in biomechanics, muscle strength, and movement patterns.</a:t>
          </a:r>
          <a:br>
            <a:rPr lang="en-US" sz="2300" dirty="0"/>
          </a:br>
          <a:endParaRPr lang="en-US" sz="2300" dirty="0"/>
        </a:p>
      </dgm:t>
    </dgm:pt>
    <dgm:pt modelId="{D3E65049-9337-41F0-BB42-7A26DF30B3E1}" type="parTrans" cxnId="{B8AA694A-4D75-4B3D-85BC-F824A11D08F5}">
      <dgm:prSet/>
      <dgm:spPr/>
      <dgm:t>
        <a:bodyPr/>
        <a:lstStyle/>
        <a:p>
          <a:endParaRPr lang="en-US"/>
        </a:p>
      </dgm:t>
    </dgm:pt>
    <dgm:pt modelId="{BAF8C8C0-284C-4148-8718-1966016090C7}" type="sibTrans" cxnId="{B8AA694A-4D75-4B3D-85BC-F824A11D08F5}">
      <dgm:prSet/>
      <dgm:spPr/>
      <dgm:t>
        <a:bodyPr/>
        <a:lstStyle/>
        <a:p>
          <a:endParaRPr lang="en-US"/>
        </a:p>
      </dgm:t>
    </dgm:pt>
    <dgm:pt modelId="{E3EC50D2-5C8C-45C2-9E27-5C4ABED72991}">
      <dgm:prSet custT="1"/>
      <dgm:spPr/>
      <dgm:t>
        <a:bodyPr/>
        <a:lstStyle/>
        <a:p>
          <a:r>
            <a:rPr lang="en-US" sz="2400" b="1" dirty="0">
              <a:latin typeface="Calibri" panose="020F0502020204030204" pitchFamily="34" charset="0"/>
              <a:cs typeface="Calibri" panose="020F0502020204030204" pitchFamily="34" charset="0"/>
            </a:rPr>
            <a:t>Aging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- as individuals age, stability often declines, leading to changes in walking patterns and gait characteristics, which can affect balance</a:t>
          </a:r>
        </a:p>
        <a:p>
          <a:r>
            <a:rPr lang="en-US" sz="2400" b="1" dirty="0">
              <a:latin typeface="Calibri" panose="020F0502020204030204" pitchFamily="34" charset="0"/>
              <a:cs typeface="Calibri" panose="020F0502020204030204" pitchFamily="34" charset="0"/>
            </a:rPr>
            <a:t>BriefBEST-</a:t>
          </a:r>
          <a:r>
            <a:rPr lang="he-IL" sz="2400" b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b="0" dirty="0">
              <a:latin typeface="Calibri" panose="020F0502020204030204" pitchFamily="34" charset="0"/>
              <a:cs typeface="Calibri" panose="020F0502020204030204" pitchFamily="34" charset="0"/>
            </a:rPr>
            <a:t>Stability test of the subjects.</a:t>
          </a:r>
        </a:p>
      </dgm:t>
    </dgm:pt>
    <dgm:pt modelId="{91105D65-7C35-4167-9376-2D960DDC32AF}" type="parTrans" cxnId="{F8F3321E-7429-4078-9E23-54EA28CEA1C0}">
      <dgm:prSet/>
      <dgm:spPr/>
      <dgm:t>
        <a:bodyPr/>
        <a:lstStyle/>
        <a:p>
          <a:endParaRPr lang="en-US"/>
        </a:p>
      </dgm:t>
    </dgm:pt>
    <dgm:pt modelId="{3AFE0167-14D3-4D0A-89FA-C3AA79FC8852}" type="sibTrans" cxnId="{F8F3321E-7429-4078-9E23-54EA28CEA1C0}">
      <dgm:prSet/>
      <dgm:spPr/>
      <dgm:t>
        <a:bodyPr/>
        <a:lstStyle/>
        <a:p>
          <a:endParaRPr lang="en-US"/>
        </a:p>
      </dgm:t>
    </dgm:pt>
    <dgm:pt modelId="{86AA9EE1-08A7-459D-A205-3F0108FE8DD3}" type="pres">
      <dgm:prSet presAssocID="{250C1421-995D-4BC8-A35D-6EAFE5AD7AE7}" presName="vert0" presStyleCnt="0">
        <dgm:presLayoutVars>
          <dgm:dir/>
          <dgm:animOne val="branch"/>
          <dgm:animLvl val="lvl"/>
        </dgm:presLayoutVars>
      </dgm:prSet>
      <dgm:spPr/>
    </dgm:pt>
    <dgm:pt modelId="{0887690A-12FE-45C8-A4D1-2C4870ABDACD}" type="pres">
      <dgm:prSet presAssocID="{FC9B8A9C-7363-49E3-B7BC-26BC29269CB2}" presName="thickLine" presStyleLbl="alignNode1" presStyleIdx="0" presStyleCnt="3"/>
      <dgm:spPr/>
    </dgm:pt>
    <dgm:pt modelId="{234F4BC3-290F-405C-AF47-A50861C04893}" type="pres">
      <dgm:prSet presAssocID="{FC9B8A9C-7363-49E3-B7BC-26BC29269CB2}" presName="horz1" presStyleCnt="0"/>
      <dgm:spPr/>
    </dgm:pt>
    <dgm:pt modelId="{FEFD6D0E-D74F-417A-926A-3A3C43EA0A43}" type="pres">
      <dgm:prSet presAssocID="{FC9B8A9C-7363-49E3-B7BC-26BC29269CB2}" presName="tx1" presStyleLbl="revTx" presStyleIdx="0" presStyleCnt="3"/>
      <dgm:spPr/>
    </dgm:pt>
    <dgm:pt modelId="{CEEB78A3-D940-4959-9176-26D59484BF8E}" type="pres">
      <dgm:prSet presAssocID="{FC9B8A9C-7363-49E3-B7BC-26BC29269CB2}" presName="vert1" presStyleCnt="0"/>
      <dgm:spPr/>
    </dgm:pt>
    <dgm:pt modelId="{9205D205-6C40-421B-8C5C-9C88BF869FD2}" type="pres">
      <dgm:prSet presAssocID="{9C2C5BAD-DD48-4DA7-B8F5-7814999B7DF6}" presName="thickLine" presStyleLbl="alignNode1" presStyleIdx="1" presStyleCnt="3"/>
      <dgm:spPr/>
    </dgm:pt>
    <dgm:pt modelId="{D2A583BB-F0AE-4F4B-876B-030F15B60B38}" type="pres">
      <dgm:prSet presAssocID="{9C2C5BAD-DD48-4DA7-B8F5-7814999B7DF6}" presName="horz1" presStyleCnt="0"/>
      <dgm:spPr/>
    </dgm:pt>
    <dgm:pt modelId="{C50459BD-1E32-4B2F-8269-50AE05A6B135}" type="pres">
      <dgm:prSet presAssocID="{9C2C5BAD-DD48-4DA7-B8F5-7814999B7DF6}" presName="tx1" presStyleLbl="revTx" presStyleIdx="1" presStyleCnt="3"/>
      <dgm:spPr/>
    </dgm:pt>
    <dgm:pt modelId="{BFF7E9FB-10C4-46DE-B112-BDE0EE7E54C1}" type="pres">
      <dgm:prSet presAssocID="{9C2C5BAD-DD48-4DA7-B8F5-7814999B7DF6}" presName="vert1" presStyleCnt="0"/>
      <dgm:spPr/>
    </dgm:pt>
    <dgm:pt modelId="{612EBF82-B18A-4AE3-99D0-D8B9B852959F}" type="pres">
      <dgm:prSet presAssocID="{E3EC50D2-5C8C-45C2-9E27-5C4ABED72991}" presName="thickLine" presStyleLbl="alignNode1" presStyleIdx="2" presStyleCnt="3"/>
      <dgm:spPr/>
    </dgm:pt>
    <dgm:pt modelId="{DD11B63D-BE7C-42CC-9811-4AAD1DF46FA3}" type="pres">
      <dgm:prSet presAssocID="{E3EC50D2-5C8C-45C2-9E27-5C4ABED72991}" presName="horz1" presStyleCnt="0"/>
      <dgm:spPr/>
    </dgm:pt>
    <dgm:pt modelId="{F2FCAD0F-56E2-4F51-8D6C-D8D59F20B14D}" type="pres">
      <dgm:prSet presAssocID="{E3EC50D2-5C8C-45C2-9E27-5C4ABED72991}" presName="tx1" presStyleLbl="revTx" presStyleIdx="2" presStyleCnt="3"/>
      <dgm:spPr/>
    </dgm:pt>
    <dgm:pt modelId="{48514B82-C3E5-470A-984C-76E31B08CBD8}" type="pres">
      <dgm:prSet presAssocID="{E3EC50D2-5C8C-45C2-9E27-5C4ABED72991}" presName="vert1" presStyleCnt="0"/>
      <dgm:spPr/>
    </dgm:pt>
  </dgm:ptLst>
  <dgm:cxnLst>
    <dgm:cxn modelId="{F421520A-F607-4C79-93D0-2D39405AF1AB}" srcId="{250C1421-995D-4BC8-A35D-6EAFE5AD7AE7}" destId="{FC9B8A9C-7363-49E3-B7BC-26BC29269CB2}" srcOrd="0" destOrd="0" parTransId="{53066E2F-EF71-4573-A514-16E6B27F3474}" sibTransId="{3978E19A-B4BE-48E0-9B0C-F4FC700EFCFF}"/>
    <dgm:cxn modelId="{F8F3321E-7429-4078-9E23-54EA28CEA1C0}" srcId="{250C1421-995D-4BC8-A35D-6EAFE5AD7AE7}" destId="{E3EC50D2-5C8C-45C2-9E27-5C4ABED72991}" srcOrd="2" destOrd="0" parTransId="{91105D65-7C35-4167-9376-2D960DDC32AF}" sibTransId="{3AFE0167-14D3-4D0A-89FA-C3AA79FC8852}"/>
    <dgm:cxn modelId="{B8AA694A-4D75-4B3D-85BC-F824A11D08F5}" srcId="{250C1421-995D-4BC8-A35D-6EAFE5AD7AE7}" destId="{9C2C5BAD-DD48-4DA7-B8F5-7814999B7DF6}" srcOrd="1" destOrd="0" parTransId="{D3E65049-9337-41F0-BB42-7A26DF30B3E1}" sibTransId="{BAF8C8C0-284C-4148-8718-1966016090C7}"/>
    <dgm:cxn modelId="{8F986C6F-6AB1-4833-9D21-F15FF3387D9D}" type="presOf" srcId="{FC9B8A9C-7363-49E3-B7BC-26BC29269CB2}" destId="{FEFD6D0E-D74F-417A-926A-3A3C43EA0A43}" srcOrd="0" destOrd="0" presId="urn:microsoft.com/office/officeart/2008/layout/LinedList"/>
    <dgm:cxn modelId="{127A20B9-162A-4320-8390-9CEA401FF642}" type="presOf" srcId="{E3EC50D2-5C8C-45C2-9E27-5C4ABED72991}" destId="{F2FCAD0F-56E2-4F51-8D6C-D8D59F20B14D}" srcOrd="0" destOrd="0" presId="urn:microsoft.com/office/officeart/2008/layout/LinedList"/>
    <dgm:cxn modelId="{CB5F9CDC-0E93-49E5-B9D2-2E01B639E122}" type="presOf" srcId="{250C1421-995D-4BC8-A35D-6EAFE5AD7AE7}" destId="{86AA9EE1-08A7-459D-A205-3F0108FE8DD3}" srcOrd="0" destOrd="0" presId="urn:microsoft.com/office/officeart/2008/layout/LinedList"/>
    <dgm:cxn modelId="{2425A7F3-1441-4484-8DBD-09BB8DE8BB61}" type="presOf" srcId="{9C2C5BAD-DD48-4DA7-B8F5-7814999B7DF6}" destId="{C50459BD-1E32-4B2F-8269-50AE05A6B135}" srcOrd="0" destOrd="0" presId="urn:microsoft.com/office/officeart/2008/layout/LinedList"/>
    <dgm:cxn modelId="{FEF78B3D-C316-41A5-A2D3-0EBF8C668379}" type="presParOf" srcId="{86AA9EE1-08A7-459D-A205-3F0108FE8DD3}" destId="{0887690A-12FE-45C8-A4D1-2C4870ABDACD}" srcOrd="0" destOrd="0" presId="urn:microsoft.com/office/officeart/2008/layout/LinedList"/>
    <dgm:cxn modelId="{9D79105E-B66B-41F0-95E5-1C784407FBC0}" type="presParOf" srcId="{86AA9EE1-08A7-459D-A205-3F0108FE8DD3}" destId="{234F4BC3-290F-405C-AF47-A50861C04893}" srcOrd="1" destOrd="0" presId="urn:microsoft.com/office/officeart/2008/layout/LinedList"/>
    <dgm:cxn modelId="{D4FD6043-423E-4C3B-A145-03CDE4ADFD76}" type="presParOf" srcId="{234F4BC3-290F-405C-AF47-A50861C04893}" destId="{FEFD6D0E-D74F-417A-926A-3A3C43EA0A43}" srcOrd="0" destOrd="0" presId="urn:microsoft.com/office/officeart/2008/layout/LinedList"/>
    <dgm:cxn modelId="{3F83F60E-EE8E-4754-A175-B51E20CB45EF}" type="presParOf" srcId="{234F4BC3-290F-405C-AF47-A50861C04893}" destId="{CEEB78A3-D940-4959-9176-26D59484BF8E}" srcOrd="1" destOrd="0" presId="urn:microsoft.com/office/officeart/2008/layout/LinedList"/>
    <dgm:cxn modelId="{075091E1-2F7A-47CA-996C-E942E1F3F0BC}" type="presParOf" srcId="{86AA9EE1-08A7-459D-A205-3F0108FE8DD3}" destId="{9205D205-6C40-421B-8C5C-9C88BF869FD2}" srcOrd="2" destOrd="0" presId="urn:microsoft.com/office/officeart/2008/layout/LinedList"/>
    <dgm:cxn modelId="{19E46215-DDDD-45C7-B13C-34D8C7AABE54}" type="presParOf" srcId="{86AA9EE1-08A7-459D-A205-3F0108FE8DD3}" destId="{D2A583BB-F0AE-4F4B-876B-030F15B60B38}" srcOrd="3" destOrd="0" presId="urn:microsoft.com/office/officeart/2008/layout/LinedList"/>
    <dgm:cxn modelId="{9D53D02B-B065-4D17-B40E-2329E302BAA1}" type="presParOf" srcId="{D2A583BB-F0AE-4F4B-876B-030F15B60B38}" destId="{C50459BD-1E32-4B2F-8269-50AE05A6B135}" srcOrd="0" destOrd="0" presId="urn:microsoft.com/office/officeart/2008/layout/LinedList"/>
    <dgm:cxn modelId="{F8F57ECE-27B6-44C3-AA95-F1B998273ED1}" type="presParOf" srcId="{D2A583BB-F0AE-4F4B-876B-030F15B60B38}" destId="{BFF7E9FB-10C4-46DE-B112-BDE0EE7E54C1}" srcOrd="1" destOrd="0" presId="urn:microsoft.com/office/officeart/2008/layout/LinedList"/>
    <dgm:cxn modelId="{59C537C0-D717-4AD1-B0F1-8BA6BA386397}" type="presParOf" srcId="{86AA9EE1-08A7-459D-A205-3F0108FE8DD3}" destId="{612EBF82-B18A-4AE3-99D0-D8B9B852959F}" srcOrd="4" destOrd="0" presId="urn:microsoft.com/office/officeart/2008/layout/LinedList"/>
    <dgm:cxn modelId="{47076859-7783-4722-A2AC-B75F984C3A8F}" type="presParOf" srcId="{86AA9EE1-08A7-459D-A205-3F0108FE8DD3}" destId="{DD11B63D-BE7C-42CC-9811-4AAD1DF46FA3}" srcOrd="5" destOrd="0" presId="urn:microsoft.com/office/officeart/2008/layout/LinedList"/>
    <dgm:cxn modelId="{4ACCAA23-BAA5-4834-892B-67AE0CBC6584}" type="presParOf" srcId="{DD11B63D-BE7C-42CC-9811-4AAD1DF46FA3}" destId="{F2FCAD0F-56E2-4F51-8D6C-D8D59F20B14D}" srcOrd="0" destOrd="0" presId="urn:microsoft.com/office/officeart/2008/layout/LinedList"/>
    <dgm:cxn modelId="{66D14C70-1C5A-4F4B-A38C-8B03246460D3}" type="presParOf" srcId="{DD11B63D-BE7C-42CC-9811-4AAD1DF46FA3}" destId="{48514B82-C3E5-470A-984C-76E31B08CBD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E17235-F4D1-4D69-B9AD-BDC503EB81A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9D20F04-40A7-4090-B70B-0A2F8A331EB0}">
      <dgm:prSet/>
      <dgm:spPr/>
      <dgm:t>
        <a:bodyPr/>
        <a:lstStyle/>
        <a:p>
          <a:r>
            <a:rPr lang="en-US" dirty="0"/>
            <a:t>Large and diverse dataset 📊</a:t>
          </a:r>
        </a:p>
      </dgm:t>
    </dgm:pt>
    <dgm:pt modelId="{C672320F-AB7B-45A8-B81B-D6FFBB2C5AA9}" type="parTrans" cxnId="{5D203575-24B3-46EC-BC15-5F7DBD49E514}">
      <dgm:prSet/>
      <dgm:spPr/>
      <dgm:t>
        <a:bodyPr/>
        <a:lstStyle/>
        <a:p>
          <a:endParaRPr lang="en-US"/>
        </a:p>
      </dgm:t>
    </dgm:pt>
    <dgm:pt modelId="{7D8530E2-89C5-4FB9-9263-D3586D6DDCE7}" type="sibTrans" cxnId="{5D203575-24B3-46EC-BC15-5F7DBD49E514}">
      <dgm:prSet/>
      <dgm:spPr/>
      <dgm:t>
        <a:bodyPr/>
        <a:lstStyle/>
        <a:p>
          <a:endParaRPr lang="en-US"/>
        </a:p>
      </dgm:t>
    </dgm:pt>
    <dgm:pt modelId="{99BCB166-B1D5-4B17-B518-D0CC2F5DEA81}">
      <dgm:prSet/>
      <dgm:spPr/>
      <dgm:t>
        <a:bodyPr/>
        <a:lstStyle/>
        <a:p>
          <a:r>
            <a:rPr lang="en-US" dirty="0"/>
            <a:t>Changes over time ⏳</a:t>
          </a:r>
        </a:p>
      </dgm:t>
    </dgm:pt>
    <dgm:pt modelId="{A2D0B5E9-A77E-44DE-AB32-C32E278013B3}" type="parTrans" cxnId="{5A2DADFC-74C2-4C4C-8F09-6ACF9C1A3514}">
      <dgm:prSet/>
      <dgm:spPr/>
      <dgm:t>
        <a:bodyPr/>
        <a:lstStyle/>
        <a:p>
          <a:endParaRPr lang="en-US"/>
        </a:p>
      </dgm:t>
    </dgm:pt>
    <dgm:pt modelId="{9B1A8B6A-1BA4-425C-8FAF-3FCB43734978}" type="sibTrans" cxnId="{5A2DADFC-74C2-4C4C-8F09-6ACF9C1A3514}">
      <dgm:prSet/>
      <dgm:spPr/>
      <dgm:t>
        <a:bodyPr/>
        <a:lstStyle/>
        <a:p>
          <a:endParaRPr lang="en-US"/>
        </a:p>
      </dgm:t>
    </dgm:pt>
    <dgm:pt modelId="{8058CF70-4960-4EBF-93F2-A769177BB777}">
      <dgm:prSet/>
      <dgm:spPr/>
      <dgm:t>
        <a:bodyPr/>
        <a:lstStyle/>
        <a:p>
          <a:r>
            <a:rPr lang="en-US" dirty="0"/>
            <a:t>Difficulty in displaying data for 27 people simultaneously 👥</a:t>
          </a:r>
        </a:p>
      </dgm:t>
    </dgm:pt>
    <dgm:pt modelId="{2E399EB7-1D53-42F5-B46D-2F81366EFCE6}" type="parTrans" cxnId="{38071716-29A5-4D39-B7A6-A01CC971DAB7}">
      <dgm:prSet/>
      <dgm:spPr/>
      <dgm:t>
        <a:bodyPr/>
        <a:lstStyle/>
        <a:p>
          <a:endParaRPr lang="en-US"/>
        </a:p>
      </dgm:t>
    </dgm:pt>
    <dgm:pt modelId="{5C1315C8-3492-4E79-A9EC-2A81B31FE9D9}" type="sibTrans" cxnId="{38071716-29A5-4D39-B7A6-A01CC971DAB7}">
      <dgm:prSet/>
      <dgm:spPr/>
      <dgm:t>
        <a:bodyPr/>
        <a:lstStyle/>
        <a:p>
          <a:endParaRPr lang="en-US"/>
        </a:p>
      </dgm:t>
    </dgm:pt>
    <dgm:pt modelId="{8E887A8A-EA89-4602-AABF-549DC91411CA}">
      <dgm:prSet/>
      <dgm:spPr/>
      <dgm:t>
        <a:bodyPr/>
        <a:lstStyle/>
        <a:p>
          <a:r>
            <a:rPr lang="en-US" dirty="0"/>
            <a:t>A single visualization is not enough - multiple graphs are needed 📈</a:t>
          </a:r>
        </a:p>
      </dgm:t>
    </dgm:pt>
    <dgm:pt modelId="{F088AD36-CCF2-42A6-B4D7-FD1EEE792B50}" type="parTrans" cxnId="{CAAB995B-0C4C-4F96-B15D-8FCADF71A80A}">
      <dgm:prSet/>
      <dgm:spPr/>
      <dgm:t>
        <a:bodyPr/>
        <a:lstStyle/>
        <a:p>
          <a:endParaRPr lang="en-US"/>
        </a:p>
      </dgm:t>
    </dgm:pt>
    <dgm:pt modelId="{E5D27671-90E1-408B-8C1E-239A8B836D4B}" type="sibTrans" cxnId="{CAAB995B-0C4C-4F96-B15D-8FCADF71A80A}">
      <dgm:prSet/>
      <dgm:spPr/>
      <dgm:t>
        <a:bodyPr/>
        <a:lstStyle/>
        <a:p>
          <a:endParaRPr lang="en-US"/>
        </a:p>
      </dgm:t>
    </dgm:pt>
    <dgm:pt modelId="{E2644DAF-DD91-40F3-B387-1AD4804623C4}" type="pres">
      <dgm:prSet presAssocID="{C4E17235-F4D1-4D69-B9AD-BDC503EB81AE}" presName="vert0" presStyleCnt="0">
        <dgm:presLayoutVars>
          <dgm:dir/>
          <dgm:animOne val="branch"/>
          <dgm:animLvl val="lvl"/>
        </dgm:presLayoutVars>
      </dgm:prSet>
      <dgm:spPr/>
    </dgm:pt>
    <dgm:pt modelId="{78189C08-BC85-4D3A-814C-374DB505B2BB}" type="pres">
      <dgm:prSet presAssocID="{29D20F04-40A7-4090-B70B-0A2F8A331EB0}" presName="thickLine" presStyleLbl="alignNode1" presStyleIdx="0" presStyleCnt="4"/>
      <dgm:spPr/>
    </dgm:pt>
    <dgm:pt modelId="{8F1568FC-3B83-499A-9A32-4D2690FC7FD7}" type="pres">
      <dgm:prSet presAssocID="{29D20F04-40A7-4090-B70B-0A2F8A331EB0}" presName="horz1" presStyleCnt="0"/>
      <dgm:spPr/>
    </dgm:pt>
    <dgm:pt modelId="{92743B7A-BD4E-4FD5-A4A1-7553B74FB742}" type="pres">
      <dgm:prSet presAssocID="{29D20F04-40A7-4090-B70B-0A2F8A331EB0}" presName="tx1" presStyleLbl="revTx" presStyleIdx="0" presStyleCnt="4"/>
      <dgm:spPr/>
    </dgm:pt>
    <dgm:pt modelId="{CFE5AA70-E721-4DE1-AA36-AEADFDAF0CDE}" type="pres">
      <dgm:prSet presAssocID="{29D20F04-40A7-4090-B70B-0A2F8A331EB0}" presName="vert1" presStyleCnt="0"/>
      <dgm:spPr/>
    </dgm:pt>
    <dgm:pt modelId="{FF5CBBDB-30DB-4F5B-BD76-A193912538F3}" type="pres">
      <dgm:prSet presAssocID="{99BCB166-B1D5-4B17-B518-D0CC2F5DEA81}" presName="thickLine" presStyleLbl="alignNode1" presStyleIdx="1" presStyleCnt="4"/>
      <dgm:spPr/>
    </dgm:pt>
    <dgm:pt modelId="{2AB4D189-61ED-4B83-9310-97426A57FBC5}" type="pres">
      <dgm:prSet presAssocID="{99BCB166-B1D5-4B17-B518-D0CC2F5DEA81}" presName="horz1" presStyleCnt="0"/>
      <dgm:spPr/>
    </dgm:pt>
    <dgm:pt modelId="{8C30DFE5-3DEE-4770-B047-E8759FE57624}" type="pres">
      <dgm:prSet presAssocID="{99BCB166-B1D5-4B17-B518-D0CC2F5DEA81}" presName="tx1" presStyleLbl="revTx" presStyleIdx="1" presStyleCnt="4"/>
      <dgm:spPr/>
    </dgm:pt>
    <dgm:pt modelId="{47A83EB3-6650-4448-B096-38ACEBBDD246}" type="pres">
      <dgm:prSet presAssocID="{99BCB166-B1D5-4B17-B518-D0CC2F5DEA81}" presName="vert1" presStyleCnt="0"/>
      <dgm:spPr/>
    </dgm:pt>
    <dgm:pt modelId="{7E72E085-2E01-44F3-8015-58D0464626BC}" type="pres">
      <dgm:prSet presAssocID="{8058CF70-4960-4EBF-93F2-A769177BB777}" presName="thickLine" presStyleLbl="alignNode1" presStyleIdx="2" presStyleCnt="4"/>
      <dgm:spPr/>
    </dgm:pt>
    <dgm:pt modelId="{B2ADF0F6-FD26-4FEC-ABCD-AC53FA907C18}" type="pres">
      <dgm:prSet presAssocID="{8058CF70-4960-4EBF-93F2-A769177BB777}" presName="horz1" presStyleCnt="0"/>
      <dgm:spPr/>
    </dgm:pt>
    <dgm:pt modelId="{3BD340B1-E8ED-4C6E-BAA3-D8CC7A7294A8}" type="pres">
      <dgm:prSet presAssocID="{8058CF70-4960-4EBF-93F2-A769177BB777}" presName="tx1" presStyleLbl="revTx" presStyleIdx="2" presStyleCnt="4"/>
      <dgm:spPr/>
    </dgm:pt>
    <dgm:pt modelId="{9941C917-1A53-45D1-AB96-756B8174B000}" type="pres">
      <dgm:prSet presAssocID="{8058CF70-4960-4EBF-93F2-A769177BB777}" presName="vert1" presStyleCnt="0"/>
      <dgm:spPr/>
    </dgm:pt>
    <dgm:pt modelId="{2DB006C8-D7A2-4414-9AF6-D01040EED47E}" type="pres">
      <dgm:prSet presAssocID="{8E887A8A-EA89-4602-AABF-549DC91411CA}" presName="thickLine" presStyleLbl="alignNode1" presStyleIdx="3" presStyleCnt="4"/>
      <dgm:spPr/>
    </dgm:pt>
    <dgm:pt modelId="{00634018-12AA-42C1-91EE-7C1D5C20F3AC}" type="pres">
      <dgm:prSet presAssocID="{8E887A8A-EA89-4602-AABF-549DC91411CA}" presName="horz1" presStyleCnt="0"/>
      <dgm:spPr/>
    </dgm:pt>
    <dgm:pt modelId="{D06D78C6-E821-48BF-8F7F-59BE673EDF76}" type="pres">
      <dgm:prSet presAssocID="{8E887A8A-EA89-4602-AABF-549DC91411CA}" presName="tx1" presStyleLbl="revTx" presStyleIdx="3" presStyleCnt="4"/>
      <dgm:spPr/>
    </dgm:pt>
    <dgm:pt modelId="{5B96A662-EED8-4892-847B-7CA45DF5604F}" type="pres">
      <dgm:prSet presAssocID="{8E887A8A-EA89-4602-AABF-549DC91411CA}" presName="vert1" presStyleCnt="0"/>
      <dgm:spPr/>
    </dgm:pt>
  </dgm:ptLst>
  <dgm:cxnLst>
    <dgm:cxn modelId="{2D5CA104-082E-4547-BD61-4A9583C26CF9}" type="presOf" srcId="{99BCB166-B1D5-4B17-B518-D0CC2F5DEA81}" destId="{8C30DFE5-3DEE-4770-B047-E8759FE57624}" srcOrd="0" destOrd="0" presId="urn:microsoft.com/office/officeart/2008/layout/LinedList"/>
    <dgm:cxn modelId="{38071716-29A5-4D39-B7A6-A01CC971DAB7}" srcId="{C4E17235-F4D1-4D69-B9AD-BDC503EB81AE}" destId="{8058CF70-4960-4EBF-93F2-A769177BB777}" srcOrd="2" destOrd="0" parTransId="{2E399EB7-1D53-42F5-B46D-2F81366EFCE6}" sibTransId="{5C1315C8-3492-4E79-A9EC-2A81B31FE9D9}"/>
    <dgm:cxn modelId="{D5389E39-F930-4282-AF26-902AB2BDDA91}" type="presOf" srcId="{C4E17235-F4D1-4D69-B9AD-BDC503EB81AE}" destId="{E2644DAF-DD91-40F3-B387-1AD4804623C4}" srcOrd="0" destOrd="0" presId="urn:microsoft.com/office/officeart/2008/layout/LinedList"/>
    <dgm:cxn modelId="{CAAB995B-0C4C-4F96-B15D-8FCADF71A80A}" srcId="{C4E17235-F4D1-4D69-B9AD-BDC503EB81AE}" destId="{8E887A8A-EA89-4602-AABF-549DC91411CA}" srcOrd="3" destOrd="0" parTransId="{F088AD36-CCF2-42A6-B4D7-FD1EEE792B50}" sibTransId="{E5D27671-90E1-408B-8C1E-239A8B836D4B}"/>
    <dgm:cxn modelId="{7AB54A61-8D93-4EF8-86AB-D84E38CDE278}" type="presOf" srcId="{8E887A8A-EA89-4602-AABF-549DC91411CA}" destId="{D06D78C6-E821-48BF-8F7F-59BE673EDF76}" srcOrd="0" destOrd="0" presId="urn:microsoft.com/office/officeart/2008/layout/LinedList"/>
    <dgm:cxn modelId="{A6B96547-2459-415A-9790-50832E31D5BA}" type="presOf" srcId="{29D20F04-40A7-4090-B70B-0A2F8A331EB0}" destId="{92743B7A-BD4E-4FD5-A4A1-7553B74FB742}" srcOrd="0" destOrd="0" presId="urn:microsoft.com/office/officeart/2008/layout/LinedList"/>
    <dgm:cxn modelId="{5D203575-24B3-46EC-BC15-5F7DBD49E514}" srcId="{C4E17235-F4D1-4D69-B9AD-BDC503EB81AE}" destId="{29D20F04-40A7-4090-B70B-0A2F8A331EB0}" srcOrd="0" destOrd="0" parTransId="{C672320F-AB7B-45A8-B81B-D6FFBB2C5AA9}" sibTransId="{7D8530E2-89C5-4FB9-9263-D3586D6DDCE7}"/>
    <dgm:cxn modelId="{B7047093-FECD-4243-86FB-6082C0CF405D}" type="presOf" srcId="{8058CF70-4960-4EBF-93F2-A769177BB777}" destId="{3BD340B1-E8ED-4C6E-BAA3-D8CC7A7294A8}" srcOrd="0" destOrd="0" presId="urn:microsoft.com/office/officeart/2008/layout/LinedList"/>
    <dgm:cxn modelId="{5A2DADFC-74C2-4C4C-8F09-6ACF9C1A3514}" srcId="{C4E17235-F4D1-4D69-B9AD-BDC503EB81AE}" destId="{99BCB166-B1D5-4B17-B518-D0CC2F5DEA81}" srcOrd="1" destOrd="0" parTransId="{A2D0B5E9-A77E-44DE-AB32-C32E278013B3}" sibTransId="{9B1A8B6A-1BA4-425C-8FAF-3FCB43734978}"/>
    <dgm:cxn modelId="{87BB0012-FEFF-480C-BDA6-C232D74CE31F}" type="presParOf" srcId="{E2644DAF-DD91-40F3-B387-1AD4804623C4}" destId="{78189C08-BC85-4D3A-814C-374DB505B2BB}" srcOrd="0" destOrd="0" presId="urn:microsoft.com/office/officeart/2008/layout/LinedList"/>
    <dgm:cxn modelId="{E788AFDE-EB95-4508-9D01-2134B7A8F944}" type="presParOf" srcId="{E2644DAF-DD91-40F3-B387-1AD4804623C4}" destId="{8F1568FC-3B83-499A-9A32-4D2690FC7FD7}" srcOrd="1" destOrd="0" presId="urn:microsoft.com/office/officeart/2008/layout/LinedList"/>
    <dgm:cxn modelId="{CB31107E-29EA-4364-A77B-12F127F36396}" type="presParOf" srcId="{8F1568FC-3B83-499A-9A32-4D2690FC7FD7}" destId="{92743B7A-BD4E-4FD5-A4A1-7553B74FB742}" srcOrd="0" destOrd="0" presId="urn:microsoft.com/office/officeart/2008/layout/LinedList"/>
    <dgm:cxn modelId="{8705DA1C-CEA8-4E88-AC39-3D43648F4FDC}" type="presParOf" srcId="{8F1568FC-3B83-499A-9A32-4D2690FC7FD7}" destId="{CFE5AA70-E721-4DE1-AA36-AEADFDAF0CDE}" srcOrd="1" destOrd="0" presId="urn:microsoft.com/office/officeart/2008/layout/LinedList"/>
    <dgm:cxn modelId="{3C3CCBD9-A9F8-4259-95AE-BBE1B1DF0E8D}" type="presParOf" srcId="{E2644DAF-DD91-40F3-B387-1AD4804623C4}" destId="{FF5CBBDB-30DB-4F5B-BD76-A193912538F3}" srcOrd="2" destOrd="0" presId="urn:microsoft.com/office/officeart/2008/layout/LinedList"/>
    <dgm:cxn modelId="{B91D97F7-1FFB-4CAA-A44A-715C7D8961E8}" type="presParOf" srcId="{E2644DAF-DD91-40F3-B387-1AD4804623C4}" destId="{2AB4D189-61ED-4B83-9310-97426A57FBC5}" srcOrd="3" destOrd="0" presId="urn:microsoft.com/office/officeart/2008/layout/LinedList"/>
    <dgm:cxn modelId="{66DF89A5-A0CF-4345-A9EE-0B40077900D1}" type="presParOf" srcId="{2AB4D189-61ED-4B83-9310-97426A57FBC5}" destId="{8C30DFE5-3DEE-4770-B047-E8759FE57624}" srcOrd="0" destOrd="0" presId="urn:microsoft.com/office/officeart/2008/layout/LinedList"/>
    <dgm:cxn modelId="{10316B4A-D626-4AAF-9D2B-C7318F563D87}" type="presParOf" srcId="{2AB4D189-61ED-4B83-9310-97426A57FBC5}" destId="{47A83EB3-6650-4448-B096-38ACEBBDD246}" srcOrd="1" destOrd="0" presId="urn:microsoft.com/office/officeart/2008/layout/LinedList"/>
    <dgm:cxn modelId="{3774E1A3-EC9D-4DD5-ABF6-0FCAB5D5D503}" type="presParOf" srcId="{E2644DAF-DD91-40F3-B387-1AD4804623C4}" destId="{7E72E085-2E01-44F3-8015-58D0464626BC}" srcOrd="4" destOrd="0" presId="urn:microsoft.com/office/officeart/2008/layout/LinedList"/>
    <dgm:cxn modelId="{20FC079F-05C7-4ACA-9655-A4090663F2C9}" type="presParOf" srcId="{E2644DAF-DD91-40F3-B387-1AD4804623C4}" destId="{B2ADF0F6-FD26-4FEC-ABCD-AC53FA907C18}" srcOrd="5" destOrd="0" presId="urn:microsoft.com/office/officeart/2008/layout/LinedList"/>
    <dgm:cxn modelId="{082DA353-5C9B-4FA9-84AA-BF7353E34D2A}" type="presParOf" srcId="{B2ADF0F6-FD26-4FEC-ABCD-AC53FA907C18}" destId="{3BD340B1-E8ED-4C6E-BAA3-D8CC7A7294A8}" srcOrd="0" destOrd="0" presId="urn:microsoft.com/office/officeart/2008/layout/LinedList"/>
    <dgm:cxn modelId="{F5989E99-6195-4697-B9CD-D6F9EE0FF4A5}" type="presParOf" srcId="{B2ADF0F6-FD26-4FEC-ABCD-AC53FA907C18}" destId="{9941C917-1A53-45D1-AB96-756B8174B000}" srcOrd="1" destOrd="0" presId="urn:microsoft.com/office/officeart/2008/layout/LinedList"/>
    <dgm:cxn modelId="{102297CF-3C58-4174-B5FB-BB9AB9EDBDEA}" type="presParOf" srcId="{E2644DAF-DD91-40F3-B387-1AD4804623C4}" destId="{2DB006C8-D7A2-4414-9AF6-D01040EED47E}" srcOrd="6" destOrd="0" presId="urn:microsoft.com/office/officeart/2008/layout/LinedList"/>
    <dgm:cxn modelId="{8C2F4A60-4F3F-4AAA-A9BD-9C334C8F52C3}" type="presParOf" srcId="{E2644DAF-DD91-40F3-B387-1AD4804623C4}" destId="{00634018-12AA-42C1-91EE-7C1D5C20F3AC}" srcOrd="7" destOrd="0" presId="urn:microsoft.com/office/officeart/2008/layout/LinedList"/>
    <dgm:cxn modelId="{36E123F5-9BB3-4047-98C6-A9117CD45579}" type="presParOf" srcId="{00634018-12AA-42C1-91EE-7C1D5C20F3AC}" destId="{D06D78C6-E821-48BF-8F7F-59BE673EDF76}" srcOrd="0" destOrd="0" presId="urn:microsoft.com/office/officeart/2008/layout/LinedList"/>
    <dgm:cxn modelId="{04472FC8-AD99-4234-84A8-2FA32D0DE79B}" type="presParOf" srcId="{00634018-12AA-42C1-91EE-7C1D5C20F3AC}" destId="{5B96A662-EED8-4892-847B-7CA45DF560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13A827-C314-404A-8632-F00F463A06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1EFD77-4772-4A25-9C8C-FF582FC761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examined several visualizations and concluded that using multiple graphs simultaneously is necessary for clear data presentation.</a:t>
          </a:r>
        </a:p>
      </dgm:t>
    </dgm:pt>
    <dgm:pt modelId="{0F191F4A-C6FD-46B6-B707-B61063C53653}" type="parTrans" cxnId="{80DAAA8B-3C11-4575-A3B8-46E145E4FEC8}">
      <dgm:prSet/>
      <dgm:spPr/>
      <dgm:t>
        <a:bodyPr/>
        <a:lstStyle/>
        <a:p>
          <a:endParaRPr lang="en-US"/>
        </a:p>
      </dgm:t>
    </dgm:pt>
    <dgm:pt modelId="{572743F7-8F17-41FB-B908-7A86670041F2}" type="sibTrans" cxnId="{80DAAA8B-3C11-4575-A3B8-46E145E4FEC8}">
      <dgm:prSet/>
      <dgm:spPr/>
      <dgm:t>
        <a:bodyPr/>
        <a:lstStyle/>
        <a:p>
          <a:endParaRPr lang="en-US"/>
        </a:p>
      </dgm:t>
    </dgm:pt>
    <dgm:pt modelId="{EC556D21-33E5-4A30-8D09-92CA8B8EA0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will present the dashboard and, in the next phase, select the most effective visualizations based on our data.</a:t>
          </a:r>
        </a:p>
      </dgm:t>
    </dgm:pt>
    <dgm:pt modelId="{1B03DDAE-F7BE-4258-BBB1-AA7F1A02623B}" type="parTrans" cxnId="{E70526BA-DE3D-4271-9F0A-371F47947A84}">
      <dgm:prSet/>
      <dgm:spPr/>
      <dgm:t>
        <a:bodyPr/>
        <a:lstStyle/>
        <a:p>
          <a:endParaRPr lang="en-US"/>
        </a:p>
      </dgm:t>
    </dgm:pt>
    <dgm:pt modelId="{79975FD9-4A5A-42C3-8344-39D6A4D71EBE}" type="sibTrans" cxnId="{E70526BA-DE3D-4271-9F0A-371F47947A84}">
      <dgm:prSet/>
      <dgm:spPr/>
      <dgm:t>
        <a:bodyPr/>
        <a:lstStyle/>
        <a:p>
          <a:endParaRPr lang="en-US"/>
        </a:p>
      </dgm:t>
    </dgm:pt>
    <dgm:pt modelId="{3BCC273E-C9C6-48DD-A19E-971B8EFB2C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explored the tools D3 and Tableau, and later, we will determine which tool best serves our needs.</a:t>
          </a:r>
        </a:p>
      </dgm:t>
    </dgm:pt>
    <dgm:pt modelId="{C50075CC-BA65-45F3-8EE1-D4DFB9E1EDE5}" type="parTrans" cxnId="{B3FE7BC5-26BF-4744-A154-5C996CA758F8}">
      <dgm:prSet/>
      <dgm:spPr/>
      <dgm:t>
        <a:bodyPr/>
        <a:lstStyle/>
        <a:p>
          <a:endParaRPr lang="en-US"/>
        </a:p>
      </dgm:t>
    </dgm:pt>
    <dgm:pt modelId="{C35A0C83-D48B-4B15-BC44-B968A49FC079}" type="sibTrans" cxnId="{B3FE7BC5-26BF-4744-A154-5C996CA758F8}">
      <dgm:prSet/>
      <dgm:spPr/>
      <dgm:t>
        <a:bodyPr/>
        <a:lstStyle/>
        <a:p>
          <a:endParaRPr lang="en-US"/>
        </a:p>
      </dgm:t>
    </dgm:pt>
    <dgm:pt modelId="{C9886CB8-4B6C-4D00-B72B-7DD8B096DCFD}" type="pres">
      <dgm:prSet presAssocID="{F813A827-C314-404A-8632-F00F463A06F9}" presName="root" presStyleCnt="0">
        <dgm:presLayoutVars>
          <dgm:dir/>
          <dgm:resizeHandles val="exact"/>
        </dgm:presLayoutVars>
      </dgm:prSet>
      <dgm:spPr/>
    </dgm:pt>
    <dgm:pt modelId="{1A5A302A-F7F8-4217-A293-D77BD0A73FB5}" type="pres">
      <dgm:prSet presAssocID="{7B1EFD77-4772-4A25-9C8C-FF582FC7613D}" presName="compNode" presStyleCnt="0"/>
      <dgm:spPr/>
    </dgm:pt>
    <dgm:pt modelId="{43A6F43E-39B7-4B97-AC40-836FB5E1D6A1}" type="pres">
      <dgm:prSet presAssocID="{7B1EFD77-4772-4A25-9C8C-FF582FC7613D}" presName="bgRect" presStyleLbl="bgShp" presStyleIdx="0" presStyleCnt="3"/>
      <dgm:spPr/>
    </dgm:pt>
    <dgm:pt modelId="{E47D7AE4-4646-4416-AC52-EE6D3DCC2E47}" type="pres">
      <dgm:prSet presAssocID="{7B1EFD77-4772-4A25-9C8C-FF582FC761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סטטיסטיקה"/>
        </a:ext>
      </dgm:extLst>
    </dgm:pt>
    <dgm:pt modelId="{71C4FEAE-3E20-4899-9831-A051F226A481}" type="pres">
      <dgm:prSet presAssocID="{7B1EFD77-4772-4A25-9C8C-FF582FC7613D}" presName="spaceRect" presStyleCnt="0"/>
      <dgm:spPr/>
    </dgm:pt>
    <dgm:pt modelId="{764BACF1-450E-4720-A7F2-716DF196F1FA}" type="pres">
      <dgm:prSet presAssocID="{7B1EFD77-4772-4A25-9C8C-FF582FC7613D}" presName="parTx" presStyleLbl="revTx" presStyleIdx="0" presStyleCnt="3">
        <dgm:presLayoutVars>
          <dgm:chMax val="0"/>
          <dgm:chPref val="0"/>
        </dgm:presLayoutVars>
      </dgm:prSet>
      <dgm:spPr/>
    </dgm:pt>
    <dgm:pt modelId="{60AD3F22-7195-4D1C-B9C6-85B324471358}" type="pres">
      <dgm:prSet presAssocID="{572743F7-8F17-41FB-B908-7A86670041F2}" presName="sibTrans" presStyleCnt="0"/>
      <dgm:spPr/>
    </dgm:pt>
    <dgm:pt modelId="{5C6F671F-67E8-41DF-851D-A6F149EBABC4}" type="pres">
      <dgm:prSet presAssocID="{EC556D21-33E5-4A30-8D09-92CA8B8EA06E}" presName="compNode" presStyleCnt="0"/>
      <dgm:spPr/>
    </dgm:pt>
    <dgm:pt modelId="{D0FCCB8C-5B65-4FDB-A8DB-4998A3A2194C}" type="pres">
      <dgm:prSet presAssocID="{EC556D21-33E5-4A30-8D09-92CA8B8EA06E}" presName="bgRect" presStyleLbl="bgShp" presStyleIdx="1" presStyleCnt="3"/>
      <dgm:spPr/>
    </dgm:pt>
    <dgm:pt modelId="{8D21EDAF-6B90-47E5-B497-58BD5EAC8CDA}" type="pres">
      <dgm:prSet presAssocID="{EC556D21-33E5-4A30-8D09-92CA8B8EA0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19907651-C99C-4378-88F5-268B638474C0}" type="pres">
      <dgm:prSet presAssocID="{EC556D21-33E5-4A30-8D09-92CA8B8EA06E}" presName="spaceRect" presStyleCnt="0"/>
      <dgm:spPr/>
    </dgm:pt>
    <dgm:pt modelId="{CDBF7BE1-1E49-4738-AA2D-2236894D6C9D}" type="pres">
      <dgm:prSet presAssocID="{EC556D21-33E5-4A30-8D09-92CA8B8EA06E}" presName="parTx" presStyleLbl="revTx" presStyleIdx="1" presStyleCnt="3">
        <dgm:presLayoutVars>
          <dgm:chMax val="0"/>
          <dgm:chPref val="0"/>
        </dgm:presLayoutVars>
      </dgm:prSet>
      <dgm:spPr/>
    </dgm:pt>
    <dgm:pt modelId="{0EDE0852-E37B-40FF-BDDB-0B10BFB1601B}" type="pres">
      <dgm:prSet presAssocID="{79975FD9-4A5A-42C3-8344-39D6A4D71EBE}" presName="sibTrans" presStyleCnt="0"/>
      <dgm:spPr/>
    </dgm:pt>
    <dgm:pt modelId="{D999B47F-BBDF-4B3F-A9C1-632F32EC7DF7}" type="pres">
      <dgm:prSet presAssocID="{3BCC273E-C9C6-48DD-A19E-971B8EFB2C93}" presName="compNode" presStyleCnt="0"/>
      <dgm:spPr/>
    </dgm:pt>
    <dgm:pt modelId="{B62A745E-28EE-469D-8A7A-790C3DA52302}" type="pres">
      <dgm:prSet presAssocID="{3BCC273E-C9C6-48DD-A19E-971B8EFB2C93}" presName="bgRect" presStyleLbl="bgShp" presStyleIdx="2" presStyleCnt="3"/>
      <dgm:spPr/>
    </dgm:pt>
    <dgm:pt modelId="{1DB9A614-A90E-4E68-BF7D-B88D63AC1738}" type="pres">
      <dgm:prSet presAssocID="{3BCC273E-C9C6-48DD-A19E-971B8EFB2C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כלים"/>
        </a:ext>
      </dgm:extLst>
    </dgm:pt>
    <dgm:pt modelId="{0F27CE53-8A18-4B89-A271-BBC2A1723B0C}" type="pres">
      <dgm:prSet presAssocID="{3BCC273E-C9C6-48DD-A19E-971B8EFB2C93}" presName="spaceRect" presStyleCnt="0"/>
      <dgm:spPr/>
    </dgm:pt>
    <dgm:pt modelId="{E3D5BE83-ADEE-44ED-A23C-72D8549C32B6}" type="pres">
      <dgm:prSet presAssocID="{3BCC273E-C9C6-48DD-A19E-971B8EFB2C9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3243063-22C9-4B56-A4EF-86452115B997}" type="presOf" srcId="{3BCC273E-C9C6-48DD-A19E-971B8EFB2C93}" destId="{E3D5BE83-ADEE-44ED-A23C-72D8549C32B6}" srcOrd="0" destOrd="0" presId="urn:microsoft.com/office/officeart/2018/2/layout/IconVerticalSolidList"/>
    <dgm:cxn modelId="{AA00807F-B295-4188-BC4A-00185518F944}" type="presOf" srcId="{EC556D21-33E5-4A30-8D09-92CA8B8EA06E}" destId="{CDBF7BE1-1E49-4738-AA2D-2236894D6C9D}" srcOrd="0" destOrd="0" presId="urn:microsoft.com/office/officeart/2018/2/layout/IconVerticalSolidList"/>
    <dgm:cxn modelId="{80DAAA8B-3C11-4575-A3B8-46E145E4FEC8}" srcId="{F813A827-C314-404A-8632-F00F463A06F9}" destId="{7B1EFD77-4772-4A25-9C8C-FF582FC7613D}" srcOrd="0" destOrd="0" parTransId="{0F191F4A-C6FD-46B6-B707-B61063C53653}" sibTransId="{572743F7-8F17-41FB-B908-7A86670041F2}"/>
    <dgm:cxn modelId="{E70526BA-DE3D-4271-9F0A-371F47947A84}" srcId="{F813A827-C314-404A-8632-F00F463A06F9}" destId="{EC556D21-33E5-4A30-8D09-92CA8B8EA06E}" srcOrd="1" destOrd="0" parTransId="{1B03DDAE-F7BE-4258-BBB1-AA7F1A02623B}" sibTransId="{79975FD9-4A5A-42C3-8344-39D6A4D71EBE}"/>
    <dgm:cxn modelId="{E9B5EBC1-8504-4753-846B-32FC477853C7}" type="presOf" srcId="{F813A827-C314-404A-8632-F00F463A06F9}" destId="{C9886CB8-4B6C-4D00-B72B-7DD8B096DCFD}" srcOrd="0" destOrd="0" presId="urn:microsoft.com/office/officeart/2018/2/layout/IconVerticalSolidList"/>
    <dgm:cxn modelId="{B3FE7BC5-26BF-4744-A154-5C996CA758F8}" srcId="{F813A827-C314-404A-8632-F00F463A06F9}" destId="{3BCC273E-C9C6-48DD-A19E-971B8EFB2C93}" srcOrd="2" destOrd="0" parTransId="{C50075CC-BA65-45F3-8EE1-D4DFB9E1EDE5}" sibTransId="{C35A0C83-D48B-4B15-BC44-B968A49FC079}"/>
    <dgm:cxn modelId="{0D2669E6-0B10-4534-A08D-B9728B99EB2B}" type="presOf" srcId="{7B1EFD77-4772-4A25-9C8C-FF582FC7613D}" destId="{764BACF1-450E-4720-A7F2-716DF196F1FA}" srcOrd="0" destOrd="0" presId="urn:microsoft.com/office/officeart/2018/2/layout/IconVerticalSolidList"/>
    <dgm:cxn modelId="{E6B2234B-8A6F-4588-AE96-0D952148A136}" type="presParOf" srcId="{C9886CB8-4B6C-4D00-B72B-7DD8B096DCFD}" destId="{1A5A302A-F7F8-4217-A293-D77BD0A73FB5}" srcOrd="0" destOrd="0" presId="urn:microsoft.com/office/officeart/2018/2/layout/IconVerticalSolidList"/>
    <dgm:cxn modelId="{0637E4E2-A041-4AFC-84EA-6E2CE40D6667}" type="presParOf" srcId="{1A5A302A-F7F8-4217-A293-D77BD0A73FB5}" destId="{43A6F43E-39B7-4B97-AC40-836FB5E1D6A1}" srcOrd="0" destOrd="0" presId="urn:microsoft.com/office/officeart/2018/2/layout/IconVerticalSolidList"/>
    <dgm:cxn modelId="{ED4DBF8B-D6B7-4377-8E47-23CE1B9AEA4D}" type="presParOf" srcId="{1A5A302A-F7F8-4217-A293-D77BD0A73FB5}" destId="{E47D7AE4-4646-4416-AC52-EE6D3DCC2E47}" srcOrd="1" destOrd="0" presId="urn:microsoft.com/office/officeart/2018/2/layout/IconVerticalSolidList"/>
    <dgm:cxn modelId="{25DF8D5F-0C7E-401F-868B-2BFFFE872E8E}" type="presParOf" srcId="{1A5A302A-F7F8-4217-A293-D77BD0A73FB5}" destId="{71C4FEAE-3E20-4899-9831-A051F226A481}" srcOrd="2" destOrd="0" presId="urn:microsoft.com/office/officeart/2018/2/layout/IconVerticalSolidList"/>
    <dgm:cxn modelId="{3971FEB9-720F-40A1-BAAE-BFC35EA77C4A}" type="presParOf" srcId="{1A5A302A-F7F8-4217-A293-D77BD0A73FB5}" destId="{764BACF1-450E-4720-A7F2-716DF196F1FA}" srcOrd="3" destOrd="0" presId="urn:microsoft.com/office/officeart/2018/2/layout/IconVerticalSolidList"/>
    <dgm:cxn modelId="{7E6FC721-8484-40E6-AF34-F4179E1B9C3E}" type="presParOf" srcId="{C9886CB8-4B6C-4D00-B72B-7DD8B096DCFD}" destId="{60AD3F22-7195-4D1C-B9C6-85B324471358}" srcOrd="1" destOrd="0" presId="urn:microsoft.com/office/officeart/2018/2/layout/IconVerticalSolidList"/>
    <dgm:cxn modelId="{D959D900-BFB2-4BB1-A69C-42236715EB36}" type="presParOf" srcId="{C9886CB8-4B6C-4D00-B72B-7DD8B096DCFD}" destId="{5C6F671F-67E8-41DF-851D-A6F149EBABC4}" srcOrd="2" destOrd="0" presId="urn:microsoft.com/office/officeart/2018/2/layout/IconVerticalSolidList"/>
    <dgm:cxn modelId="{240757F2-272C-45CE-A81C-A95B02CDC343}" type="presParOf" srcId="{5C6F671F-67E8-41DF-851D-A6F149EBABC4}" destId="{D0FCCB8C-5B65-4FDB-A8DB-4998A3A2194C}" srcOrd="0" destOrd="0" presId="urn:microsoft.com/office/officeart/2018/2/layout/IconVerticalSolidList"/>
    <dgm:cxn modelId="{F67A44E7-5F12-46D0-ADF6-03C6A05A471D}" type="presParOf" srcId="{5C6F671F-67E8-41DF-851D-A6F149EBABC4}" destId="{8D21EDAF-6B90-47E5-B497-58BD5EAC8CDA}" srcOrd="1" destOrd="0" presId="urn:microsoft.com/office/officeart/2018/2/layout/IconVerticalSolidList"/>
    <dgm:cxn modelId="{E8649793-D46C-4C41-868C-B60A9B9023A7}" type="presParOf" srcId="{5C6F671F-67E8-41DF-851D-A6F149EBABC4}" destId="{19907651-C99C-4378-88F5-268B638474C0}" srcOrd="2" destOrd="0" presId="urn:microsoft.com/office/officeart/2018/2/layout/IconVerticalSolidList"/>
    <dgm:cxn modelId="{F4444DBD-04C9-42F2-BC4B-142B4A2D4A02}" type="presParOf" srcId="{5C6F671F-67E8-41DF-851D-A6F149EBABC4}" destId="{CDBF7BE1-1E49-4738-AA2D-2236894D6C9D}" srcOrd="3" destOrd="0" presId="urn:microsoft.com/office/officeart/2018/2/layout/IconVerticalSolidList"/>
    <dgm:cxn modelId="{D6854964-CC0E-4FE0-95E2-681946B4A0E0}" type="presParOf" srcId="{C9886CB8-4B6C-4D00-B72B-7DD8B096DCFD}" destId="{0EDE0852-E37B-40FF-BDDB-0B10BFB1601B}" srcOrd="3" destOrd="0" presId="urn:microsoft.com/office/officeart/2018/2/layout/IconVerticalSolidList"/>
    <dgm:cxn modelId="{FCFA7E64-BCF7-421B-8F88-21BF26CE7B78}" type="presParOf" srcId="{C9886CB8-4B6C-4D00-B72B-7DD8B096DCFD}" destId="{D999B47F-BBDF-4B3F-A9C1-632F32EC7DF7}" srcOrd="4" destOrd="0" presId="urn:microsoft.com/office/officeart/2018/2/layout/IconVerticalSolidList"/>
    <dgm:cxn modelId="{3A9EBAB9-4570-42CE-AA70-F390CF247DCE}" type="presParOf" srcId="{D999B47F-BBDF-4B3F-A9C1-632F32EC7DF7}" destId="{B62A745E-28EE-469D-8A7A-790C3DA52302}" srcOrd="0" destOrd="0" presId="urn:microsoft.com/office/officeart/2018/2/layout/IconVerticalSolidList"/>
    <dgm:cxn modelId="{4CDB0CF8-87DF-48B6-8649-A3D3137F79D9}" type="presParOf" srcId="{D999B47F-BBDF-4B3F-A9C1-632F32EC7DF7}" destId="{1DB9A614-A90E-4E68-BF7D-B88D63AC1738}" srcOrd="1" destOrd="0" presId="urn:microsoft.com/office/officeart/2018/2/layout/IconVerticalSolidList"/>
    <dgm:cxn modelId="{854C0321-CE16-4D3D-ADC0-8BDD2CB5FB97}" type="presParOf" srcId="{D999B47F-BBDF-4B3F-A9C1-632F32EC7DF7}" destId="{0F27CE53-8A18-4B89-A271-BBC2A1723B0C}" srcOrd="2" destOrd="0" presId="urn:microsoft.com/office/officeart/2018/2/layout/IconVerticalSolidList"/>
    <dgm:cxn modelId="{49F1084D-EEB6-4081-87B9-53A28041F195}" type="presParOf" srcId="{D999B47F-BBDF-4B3F-A9C1-632F32EC7DF7}" destId="{E3D5BE83-ADEE-44ED-A23C-72D8549C32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7690A-12FE-45C8-A4D1-2C4870ABDACD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D6D0E-D74F-417A-926A-3A3C43EA0A43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Physical activity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-Engaging in physical activity at varying levels can enhance stability, improve coordination, and support overall mobility.</a:t>
          </a:r>
          <a:br>
            <a:rPr lang="en-US" sz="23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endParaRPr lang="en-US" sz="2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703"/>
        <a:ext cx="6900512" cy="1843578"/>
      </dsp:txXfrm>
    </dsp:sp>
    <dsp:sp modelId="{9205D205-6C40-421B-8C5C-9C88BF869FD2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459BD-1E32-4B2F-8269-50AE05A6B135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Gender differences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-Men and women exhibit differences in stability, influenced by variations in biomechanics, muscle strength, and movement patterns.</a:t>
          </a:r>
          <a:br>
            <a:rPr lang="en-US" sz="2300" kern="1200" dirty="0"/>
          </a:br>
          <a:endParaRPr lang="en-US" sz="2300" kern="1200" dirty="0"/>
        </a:p>
      </dsp:txBody>
      <dsp:txXfrm>
        <a:off x="0" y="1846281"/>
        <a:ext cx="6900512" cy="1843578"/>
      </dsp:txXfrm>
    </dsp:sp>
    <dsp:sp modelId="{612EBF82-B18A-4AE3-99D0-D8B9B852959F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CAD0F-56E2-4F51-8D6C-D8D59F20B14D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Aging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- as individuals age, stability often declines, leading to changes in walking patterns and gait characteristics, which can affect balance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BriefBEST-</a:t>
          </a:r>
          <a:r>
            <a:rPr lang="he-IL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b="0" kern="1200" dirty="0">
              <a:latin typeface="Calibri" panose="020F0502020204030204" pitchFamily="34" charset="0"/>
              <a:cs typeface="Calibri" panose="020F0502020204030204" pitchFamily="34" charset="0"/>
            </a:rPr>
            <a:t>Stability test of the subjects.</a:t>
          </a:r>
        </a:p>
      </dsp:txBody>
      <dsp:txXfrm>
        <a:off x="0" y="3689859"/>
        <a:ext cx="6900512" cy="184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89C08-BC85-4D3A-814C-374DB505B2BB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43B7A-BD4E-4FD5-A4A1-7553B74FB742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Large and diverse dataset 📊</a:t>
          </a:r>
        </a:p>
      </dsp:txBody>
      <dsp:txXfrm>
        <a:off x="0" y="0"/>
        <a:ext cx="10515600" cy="1087834"/>
      </dsp:txXfrm>
    </dsp:sp>
    <dsp:sp modelId="{FF5CBBDB-30DB-4F5B-BD76-A193912538F3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0DFE5-3DEE-4770-B047-E8759FE57624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Changes over time ⏳</a:t>
          </a:r>
        </a:p>
      </dsp:txBody>
      <dsp:txXfrm>
        <a:off x="0" y="1087834"/>
        <a:ext cx="10515600" cy="1087834"/>
      </dsp:txXfrm>
    </dsp:sp>
    <dsp:sp modelId="{7E72E085-2E01-44F3-8015-58D0464626B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340B1-E8ED-4C6E-BAA3-D8CC7A7294A8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Difficulty in displaying data for 27 people simultaneously 👥</a:t>
          </a:r>
        </a:p>
      </dsp:txBody>
      <dsp:txXfrm>
        <a:off x="0" y="2175669"/>
        <a:ext cx="10515600" cy="1087834"/>
      </dsp:txXfrm>
    </dsp:sp>
    <dsp:sp modelId="{2DB006C8-D7A2-4414-9AF6-D01040EED47E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D78C6-E821-48BF-8F7F-59BE673EDF76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 single visualization is not enough - multiple graphs are needed 📈</a:t>
          </a:r>
        </a:p>
      </dsp:txBody>
      <dsp:txXfrm>
        <a:off x="0" y="3263503"/>
        <a:ext cx="10515600" cy="1087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6F43E-39B7-4B97-AC40-836FB5E1D6A1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D7AE4-4646-4416-AC52-EE6D3DCC2E47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BACF1-450E-4720-A7F2-716DF196F1FA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 examined several visualizations and concluded that using multiple graphs simultaneously is necessary for clear data presentation.</a:t>
          </a:r>
        </a:p>
      </dsp:txBody>
      <dsp:txXfrm>
        <a:off x="1435590" y="531"/>
        <a:ext cx="9080009" cy="1242935"/>
      </dsp:txXfrm>
    </dsp:sp>
    <dsp:sp modelId="{D0FCCB8C-5B65-4FDB-A8DB-4998A3A2194C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1EDAF-6B90-47E5-B497-58BD5EAC8CD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F7BE1-1E49-4738-AA2D-2236894D6C9D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 will present the dashboard and, in the next phase, select the most effective visualizations based on our data.</a:t>
          </a:r>
        </a:p>
      </dsp:txBody>
      <dsp:txXfrm>
        <a:off x="1435590" y="1554201"/>
        <a:ext cx="9080009" cy="1242935"/>
      </dsp:txXfrm>
    </dsp:sp>
    <dsp:sp modelId="{B62A745E-28EE-469D-8A7A-790C3DA52302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9A614-A90E-4E68-BF7D-B88D63AC173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5BE83-ADEE-44ED-A23C-72D8549C32B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 explored the tools D3 and Tableau, and later, we will determine which tool best serves our needs.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DEB5C8C1-39AA-DD77-F5E1-82E66F74CA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0CC6FB5-2FEB-B53C-B58A-0C752F373A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2F31919-27AC-407B-91E0-2E8DD348FBB1}" type="datetimeFigureOut">
              <a:rPr lang="he-IL" smtClean="0"/>
              <a:t>ב'/שבט/תשפ"ה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623D796-6323-A0BC-6F58-CEBBB299EB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1146F8D-8623-9F3E-9174-20E681F8B9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68F99C6-7D6E-4C89-86F7-3D15676C62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7180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74B3F7F-9D38-450F-9BF3-3D43321CFE58}" type="datetimeFigureOut">
              <a:rPr lang="he-IL" smtClean="0"/>
              <a:t>ב'/שבט/תשפ"ה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7F0C99B-96B9-4C2F-B412-5F01045E18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2758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0C99B-96B9-4C2F-B412-5F01045E18A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605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0C99B-96B9-4C2F-B412-5F01045E18AD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3734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0C99B-96B9-4C2F-B412-5F01045E18AD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1352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0C99B-96B9-4C2F-B412-5F01045E18AD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5054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0C99B-96B9-4C2F-B412-5F01045E18AD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058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0C99B-96B9-4C2F-B412-5F01045E18AD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685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0C99B-96B9-4C2F-B412-5F01045E18AD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8632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0C99B-96B9-4C2F-B412-5F01045E18AD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4995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0C99B-96B9-4C2F-B412-5F01045E18AD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655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0C99B-96B9-4C2F-B412-5F01045E18A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2163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0C99B-96B9-4C2F-B412-5F01045E18A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886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0C99B-96B9-4C2F-B412-5F01045E18A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2141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0C99B-96B9-4C2F-B412-5F01045E18A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390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0C99B-96B9-4C2F-B412-5F01045E18A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4493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0C99B-96B9-4C2F-B412-5F01045E18A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702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0C99B-96B9-4C2F-B412-5F01045E18A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3190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0C99B-96B9-4C2F-B412-5F01045E18AD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6845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C2DBF3-A863-BB22-EB5E-10BCF3DF6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382A5BE-3230-7A5E-015D-A804DA34D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6034AC6-2085-027F-5816-DB56CA5A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8355-064A-4368-94FD-67A4BA09D07A}" type="datetime8">
              <a:rPr lang="he-IL" smtClean="0"/>
              <a:t>31 ינואר 25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93D83D5-E2CE-3DBF-0F3D-2E837FCE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73231E5-1CE0-2759-2BA5-3A49F747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034-F48D-40C0-97E8-38745AA14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784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A3BF16-866A-8914-1D5C-0AAA865F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00A2BAC-F166-08CC-2F32-9C65C7A2E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8F33B8D-F1F9-2ADF-5FDD-F85CCFDC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F6BB-8FCC-4224-A37D-DF6F52DA3689}" type="datetime8">
              <a:rPr lang="he-IL" smtClean="0"/>
              <a:t>31 ינואר 25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B97546-7948-F3E4-3A21-529C572A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C41162B-48BA-6214-0299-1FD30D43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034-F48D-40C0-97E8-38745AA14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397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65755BC-5B28-C48B-1077-0C80588D6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9D4C76B-F294-C85C-8971-56A127538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A1CD5A0-0C17-6557-87F0-A930808E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3556-6422-47D3-BDC5-8772BD0FE29A}" type="datetime8">
              <a:rPr lang="he-IL" smtClean="0"/>
              <a:t>31 ינואר 25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72F4C01-1591-F607-B440-922A22E2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82D74D6-33D2-CA83-D5EE-C54CE3B9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034-F48D-40C0-97E8-38745AA14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984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1E7F34-3D33-3DA4-7267-ED4AC5E5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87073E-83E2-8766-B4F3-75A62F2F5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B4792AF-060E-EED2-15E8-DB24C4CC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8569-F4F7-4904-88A5-2179D00898F4}" type="datetime8">
              <a:rPr lang="he-IL" smtClean="0"/>
              <a:t>31 ינואר 25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231F097-BC20-EA15-478B-3A7645F3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6EA42C5-FDE9-896C-1910-106DE0B6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034-F48D-40C0-97E8-38745AA14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231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760D96-61E9-CA16-A1B0-51AF8062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5589927-9D9E-BD12-D124-ED67E91BA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DAAF5E2-C0D0-2554-D19C-98138AA1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C5A1-7E24-478B-BEC1-7C2CF717518C}" type="datetime8">
              <a:rPr lang="he-IL" smtClean="0"/>
              <a:t>31 ינואר 25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BBEE57C-D44E-C99E-1497-8532BF4B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4BA451-9C07-AB36-08F7-FFCC260B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034-F48D-40C0-97E8-38745AA14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487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E18634-0ABE-FA59-E71C-8F5D4813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15E9EB-F168-149D-51D9-01A67E4FD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DF69DCE-5903-97F3-C689-617376964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680CD0F-7E47-3809-CC46-B0EF3731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97E8-E67C-45F8-A3D8-192BC0D9BC0B}" type="datetime8">
              <a:rPr lang="he-IL" smtClean="0"/>
              <a:t>31 ינואר 25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A26019A-0B75-7C45-439E-7B7CCCF7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BD18EF4-C5C1-F265-81E6-EBD4F380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034-F48D-40C0-97E8-38745AA14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255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0EA37B-6BD9-DF6D-E345-77005C6B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4B058AD-6595-2B8F-0E89-A4647ABAC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95D264E-679D-DC57-AC39-F6B5E90A1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26F4F4B-6F9D-DF9B-39BB-99CAC696E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BD2F2BB-0AD3-A77E-F2AD-9819B5E5B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A7FB4FF-4374-C4A6-59D8-5CCFF8F9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A4CC-B936-47D2-9B9D-B7E96DA9DA16}" type="datetime8">
              <a:rPr lang="he-IL" smtClean="0"/>
              <a:t>31 ינואר 25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7733820-BAC2-E3A0-C2C9-A3EA84D1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0533FB2-78FF-3E62-4217-A070D1F2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034-F48D-40C0-97E8-38745AA14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046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87FF87-E64C-271B-D07A-2D67BC16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4FA74E3-2442-0C9D-530C-DDDE3E36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94A8-01B6-4CE3-A1EB-12DBAD4501DB}" type="datetime8">
              <a:rPr lang="he-IL" smtClean="0"/>
              <a:t>31 ינואר 25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E8405C3-7DE9-685A-8F12-9EA21CE6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C13F428-1581-E46B-8A8B-4B1EC66F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034-F48D-40C0-97E8-38745AA14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726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05A4B9B-FE2C-85A5-316A-084EFF02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2BB3-CE1E-4FA0-99DF-5A4C9DFB93C7}" type="datetime8">
              <a:rPr lang="he-IL" smtClean="0"/>
              <a:t>31 ינואר 25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595F1BE-A67D-ED2D-50E0-753D5CD7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D2C5360-05F2-746A-0ED9-35E1011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034-F48D-40C0-97E8-38745AA14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994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8E0AB1-D5C4-CA76-8AB0-93786616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D1596AC-68A6-496E-B30B-AD59E9B30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7093DC3-72A9-EEEB-D360-A85E2692C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D05DC68-8313-8D46-8327-724B68EE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13CA-A192-4E20-875A-48E189E55B9A}" type="datetime8">
              <a:rPr lang="he-IL" smtClean="0"/>
              <a:t>31 ינואר 25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8A75A89-806C-6CDF-E391-E5850F2F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C4508B5-F874-6375-A124-BA8E8FB9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034-F48D-40C0-97E8-38745AA14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98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5A3AAD-D9EF-90B9-E1CA-7ED5B290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6E2388B-60DC-F64D-6D16-D4192EB2A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18C45A8-0C36-8B26-3564-10D1628D7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48FDC2F-A427-CBBE-9405-A6CE5974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23C4-9D13-4336-BC2C-FF6131E9B5C1}" type="datetime8">
              <a:rPr lang="he-IL" smtClean="0"/>
              <a:t>31 ינואר 25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E177AA1-40FF-C16A-CA50-ED81BE8A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D31492C-BF03-FD4C-2B65-B39F3730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034-F48D-40C0-97E8-38745AA14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00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D4BEF42-62B7-C3F1-5206-1836A850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6C7B865-C806-4251-C6A4-671DD6EBB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293D605-53E0-9315-2221-F958E3E43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91166D-D270-4966-A188-EB0633AEFAA5}" type="datetime8">
              <a:rPr lang="he-IL" smtClean="0"/>
              <a:t>31 ינואר 25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CDBBA8A-513F-FCF3-682B-816BF2721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6D25F1D-5CF3-7CEB-5FE8-8269AE99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3BF034-F48D-40C0-97E8-38745AA14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434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468E6D4-A11D-379D-62D7-5ED579E34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80504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Gait Detection</a:t>
            </a:r>
            <a:br>
              <a:rPr lang="en-US" sz="7200" dirty="0">
                <a:cs typeface="+mn-cs"/>
              </a:rPr>
            </a:br>
            <a:endParaRPr lang="he-IL" sz="72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7EBDDCE-41B9-06F6-A7FC-BF1E2466B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Autofit/>
          </a:bodyPr>
          <a:lstStyle/>
          <a:p>
            <a:pPr algn="l"/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Capstone Project Phase A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25-1-R-7  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0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Supervisor:</a:t>
            </a:r>
            <a:r>
              <a:rPr lang="en-US" b="0" i="0" u="sng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Dr. Julia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Sheidin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Dr. Avital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Shulner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Presented by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Lital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Leschinsky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Maayan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Elfassy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6" descr="הליכה">
            <a:extLst>
              <a:ext uri="{FF2B5EF4-FFF2-40B4-BE49-F238E27FC236}">
                <a16:creationId xmlns:a16="http://schemas.microsoft.com/office/drawing/2014/main" id="{96CA2813-035B-7ED0-F2D3-38C33B922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  <p:sp>
        <p:nvSpPr>
          <p:cNvPr id="12" name="מציין מיקום של כותרת תחתונה 11">
            <a:extLst>
              <a:ext uri="{FF2B5EF4-FFF2-40B4-BE49-F238E27FC236}">
                <a16:creationId xmlns:a16="http://schemas.microsoft.com/office/drawing/2014/main" id="{C1B5A6F8-37CF-7F0E-A651-D0161E51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4867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E16F21A-E885-342C-B006-CDF6EB99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11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712B5184-7139-BA7B-BFB9-7AB69AAB0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99833" y="1622712"/>
            <a:ext cx="5271374" cy="2396629"/>
          </a:xfrm>
          <a:prstGeom prst="rect">
            <a:avLst/>
          </a:prstGeom>
        </p:spPr>
      </p:pic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CDAFE8CE-6AE2-7067-4B5F-1E933CE136A2}"/>
              </a:ext>
            </a:extLst>
          </p:cNvPr>
          <p:cNvSpPr txBox="1"/>
          <p:nvPr/>
        </p:nvSpPr>
        <p:spPr>
          <a:xfrm>
            <a:off x="7174523" y="1013356"/>
            <a:ext cx="28637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Parallel coordinates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מציין מיקום תוכן 12">
            <a:extLst>
              <a:ext uri="{FF2B5EF4-FFF2-40B4-BE49-F238E27FC236}">
                <a16:creationId xmlns:a16="http://schemas.microsoft.com/office/drawing/2014/main" id="{F5FE186F-DEEA-426E-C0A5-F952D536A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11" y="1580094"/>
            <a:ext cx="4872501" cy="243924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743FB3EC-9585-9119-C199-1F9A4F803ECA}"/>
              </a:ext>
            </a:extLst>
          </p:cNvPr>
          <p:cNvSpPr txBox="1"/>
          <p:nvPr/>
        </p:nvSpPr>
        <p:spPr>
          <a:xfrm>
            <a:off x="1426866" y="1013356"/>
            <a:ext cx="208000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Small multiple</a:t>
            </a:r>
            <a:endParaRPr lang="he-I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062671FC-8880-8BF2-9F63-AFACB62DF2A7}"/>
              </a:ext>
            </a:extLst>
          </p:cNvPr>
          <p:cNvSpPr txBox="1"/>
          <p:nvPr/>
        </p:nvSpPr>
        <p:spPr>
          <a:xfrm>
            <a:off x="259163" y="4298675"/>
            <a:ext cx="52578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Advantages -displays the data separately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Disadvantage- makes it difficult to compare other parameters</a:t>
            </a:r>
            <a:endParaRPr lang="he-IL" sz="2400" dirty="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199F4A71-8F4B-B70F-13AF-2F7D68CF5B6E}"/>
              </a:ext>
            </a:extLst>
          </p:cNvPr>
          <p:cNvSpPr txBox="1"/>
          <p:nvPr/>
        </p:nvSpPr>
        <p:spPr>
          <a:xfrm>
            <a:off x="5856185" y="4286607"/>
            <a:ext cx="5958671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Advantage-allows comparing multiple data points at once.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Disadvantage-difficult to compare groups: Frequent line intersections make it challenging to spot differences</a:t>
            </a:r>
          </a:p>
        </p:txBody>
      </p:sp>
    </p:spTree>
    <p:extLst>
      <p:ext uri="{BB962C8B-B14F-4D97-AF65-F5344CB8AC3E}">
        <p14:creationId xmlns:p14="http://schemas.microsoft.com/office/powerpoint/2010/main" val="255879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7D64996-0F2B-BB20-78E1-78FC6D2DA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 from Data Review</a:t>
            </a:r>
            <a:endParaRPr lang="he-IL" sz="5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62C78B0-603C-745C-B33E-CB409327A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9629" y="2219330"/>
            <a:ext cx="7825287" cy="4119172"/>
          </a:xfrm>
        </p:spPr>
        <p:txBody>
          <a:bodyPr anchor="t">
            <a:normAutofit lnSpcReduction="10000"/>
          </a:bodyPr>
          <a:lstStyle/>
          <a:p>
            <a:pPr lvl="1" algn="l" rtl="0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Large data volume: Makes interpretation and analysis difficult.</a:t>
            </a:r>
          </a:p>
          <a:p>
            <a:pPr lvl="1" algn="l" rtl="0"/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 rtl="0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Visualization through graphs: Helps in understanding patterns and trends.</a:t>
            </a:r>
          </a:p>
          <a:p>
            <a:pPr marL="457200" lvl="1" indent="0" algn="l" rtl="0"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 rtl="0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Clearer insights: Facilitates better understanding of individuals' walking progression.</a:t>
            </a:r>
            <a:endParaRPr lang="he-IL" sz="2800" dirty="0"/>
          </a:p>
        </p:txBody>
      </p:sp>
      <p:pic>
        <p:nvPicPr>
          <p:cNvPr id="4" name="Picture 4" descr="גרף פיננסי דיגיטלי">
            <a:extLst>
              <a:ext uri="{FF2B5EF4-FFF2-40B4-BE49-F238E27FC236}">
                <a16:creationId xmlns:a16="http://schemas.microsoft.com/office/drawing/2014/main" id="{F4591AAC-E594-3DA5-5BBD-0E14F5A9DA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694" r="18191" b="2"/>
          <a:stretch/>
        </p:blipFill>
        <p:spPr>
          <a:xfrm>
            <a:off x="8153400" y="2123313"/>
            <a:ext cx="3941064" cy="4096512"/>
          </a:xfrm>
          <a:prstGeom prst="rect">
            <a:avLst/>
          </a:prstGeom>
        </p:spPr>
      </p:pic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A32FCE4-88D4-931D-E384-F296AFE8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61071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947DCEF-F0B6-8618-DA52-6DF97F589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Project Objective</a:t>
            </a:r>
            <a:endParaRPr lang="he-IL" sz="5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607D43F-CEA9-7C0B-559C-A21A7523A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968505"/>
            <a:ext cx="10733793" cy="4119172"/>
          </a:xfrm>
        </p:spPr>
        <p:txBody>
          <a:bodyPr anchor="t">
            <a:normAutofit/>
          </a:bodyPr>
          <a:lstStyle/>
          <a:p>
            <a:pPr algn="l" rtl="0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Present data through visualizations over time.</a:t>
            </a:r>
          </a:p>
          <a:p>
            <a:pPr algn="l" rtl="0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Show how individuals compare to others based on parameters like age or gender.</a:t>
            </a:r>
          </a:p>
          <a:p>
            <a:pPr algn="l" rtl="0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Visualize data by grouping individuals into relevant categories.</a:t>
            </a:r>
          </a:p>
          <a:p>
            <a:pPr algn="l" rtl="0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Present in a clear and understandable way.</a:t>
            </a:r>
            <a:endParaRPr lang="he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0AE1DD6-C97E-0970-7ABA-BE66B1CA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47164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BEE515-3FF1-F26E-64DD-1B9FB088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process</a:t>
            </a:r>
            <a:endParaRPr lang="he-IL" dirty="0"/>
          </a:p>
        </p:txBody>
      </p:sp>
      <p:sp>
        <p:nvSpPr>
          <p:cNvPr id="7" name="מציין מיקום של כותרת תחתונה 6">
            <a:extLst>
              <a:ext uri="{FF2B5EF4-FFF2-40B4-BE49-F238E27FC236}">
                <a16:creationId xmlns:a16="http://schemas.microsoft.com/office/drawing/2014/main" id="{94AC9D56-D3CB-4A8F-060D-F5612F0C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14</a:t>
            </a:r>
          </a:p>
        </p:txBody>
      </p:sp>
      <p:graphicFrame>
        <p:nvGraphicFramePr>
          <p:cNvPr id="24" name="מציין מיקום תוכן 9">
            <a:extLst>
              <a:ext uri="{FF2B5EF4-FFF2-40B4-BE49-F238E27FC236}">
                <a16:creationId xmlns:a16="http://schemas.microsoft.com/office/drawing/2014/main" id="{0129C64A-B857-913E-3D41-9BEEC3F82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360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7334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846C55B-7B7B-0006-5320-CC27EEBB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517034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4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GaitStab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b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Gait stability Assessment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מציין מיקום תוכן 4">
            <a:extLst>
              <a:ext uri="{FF2B5EF4-FFF2-40B4-BE49-F238E27FC236}">
                <a16:creationId xmlns:a16="http://schemas.microsoft.com/office/drawing/2014/main" id="{48BFEA8B-E648-BE7D-8BA5-C065C4AFF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71105" y="1258007"/>
            <a:ext cx="6408836" cy="43419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מציין מיקום של כותרת תחתונה 6">
            <a:extLst>
              <a:ext uri="{FF2B5EF4-FFF2-40B4-BE49-F238E27FC236}">
                <a16:creationId xmlns:a16="http://schemas.microsoft.com/office/drawing/2014/main" id="{9E8D8ED9-073C-C8AC-17A9-3727E683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7517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6A015F7-DA72-8B12-16A0-31B784D1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16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736EFDB-3F81-B5A8-8D04-945D1A78D315}"/>
              </a:ext>
            </a:extLst>
          </p:cNvPr>
          <p:cNvSpPr txBox="1"/>
          <p:nvPr/>
        </p:nvSpPr>
        <p:spPr>
          <a:xfrm>
            <a:off x="6919968" y="1887021"/>
            <a:ext cx="4983981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graph that depicts an age group, categorized by men and women, and shows the number of men and women in each age range. Each gender has a different color. The age ranges are buttons that can be clicked.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0B1A09E-6032-6FB2-0758-E1F449A13E9C}"/>
              </a:ext>
            </a:extLst>
          </p:cNvPr>
          <p:cNvSpPr txBox="1"/>
          <p:nvPr/>
        </p:nvSpPr>
        <p:spPr>
          <a:xfrm>
            <a:off x="941195" y="1683418"/>
            <a:ext cx="4913643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clicking on an age range, we get a graph that describes the BMI and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BriefBESTest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both men and women in the same age range. There are a different colors for men and women. You can click on the gender in the legend to move to the next graph.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9ED163FE-EB58-DDB3-ADB1-98502396E29C}"/>
              </a:ext>
            </a:extLst>
          </p:cNvPr>
          <p:cNvSpPr txBox="1"/>
          <p:nvPr/>
        </p:nvSpPr>
        <p:spPr>
          <a:xfrm>
            <a:off x="2882203" y="376654"/>
            <a:ext cx="70338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Description of the file size and its contents, how many columns and how many lines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BAA08D33-6BDD-954F-B496-83204AA1B87D}"/>
              </a:ext>
            </a:extLst>
          </p:cNvPr>
          <p:cNvSpPr txBox="1"/>
          <p:nvPr/>
        </p:nvSpPr>
        <p:spPr>
          <a:xfrm>
            <a:off x="1229591" y="4474779"/>
            <a:ext cx="411480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clicking on women or men in the legend , you can get a graph that shows only one gender for comparison purposes It will be possible to click on several lines and thus compare people.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lines are also buttons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78D358C2-5569-8A16-684F-2E6AB2B3F6B3}"/>
              </a:ext>
            </a:extLst>
          </p:cNvPr>
          <p:cNvSpPr txBox="1"/>
          <p:nvPr/>
        </p:nvSpPr>
        <p:spPr>
          <a:xfrm>
            <a:off x="7362092" y="4657769"/>
            <a:ext cx="392890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clicking on one line, you can get a graph that shows the progress of walking for a single person over time.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BF15705D-4AC9-D5F7-EA6F-8CD0FF8BFCF7}"/>
              </a:ext>
            </a:extLst>
          </p:cNvPr>
          <p:cNvCxnSpPr/>
          <p:nvPr/>
        </p:nvCxnSpPr>
        <p:spPr>
          <a:xfrm flipH="1">
            <a:off x="5854838" y="2625685"/>
            <a:ext cx="8239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1CBB4D45-7FA2-C3FC-ADB6-A2E354B995BC}"/>
              </a:ext>
            </a:extLst>
          </p:cNvPr>
          <p:cNvCxnSpPr>
            <a:cxnSpLocks/>
          </p:cNvCxnSpPr>
          <p:nvPr/>
        </p:nvCxnSpPr>
        <p:spPr>
          <a:xfrm>
            <a:off x="3078487" y="3640297"/>
            <a:ext cx="0" cy="655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3CE078B8-7316-1C49-2E5C-22C59932AD23}"/>
              </a:ext>
            </a:extLst>
          </p:cNvPr>
          <p:cNvCxnSpPr>
            <a:cxnSpLocks/>
          </p:cNvCxnSpPr>
          <p:nvPr/>
        </p:nvCxnSpPr>
        <p:spPr>
          <a:xfrm>
            <a:off x="5774461" y="5119434"/>
            <a:ext cx="11455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ECD4BC82-AECA-3F04-9CC5-8B083633B5A5}"/>
              </a:ext>
            </a:extLst>
          </p:cNvPr>
          <p:cNvSpPr/>
          <p:nvPr/>
        </p:nvSpPr>
        <p:spPr>
          <a:xfrm>
            <a:off x="841962" y="1583167"/>
            <a:ext cx="4964728" cy="195482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DAC531EB-F00B-AC52-2E19-FF044F9EC671}"/>
              </a:ext>
            </a:extLst>
          </p:cNvPr>
          <p:cNvSpPr/>
          <p:nvPr/>
        </p:nvSpPr>
        <p:spPr>
          <a:xfrm>
            <a:off x="7130353" y="4353755"/>
            <a:ext cx="4392384" cy="150111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D35910A3-E940-1277-E773-189D92A95CD6}"/>
              </a:ext>
            </a:extLst>
          </p:cNvPr>
          <p:cNvSpPr/>
          <p:nvPr/>
        </p:nvSpPr>
        <p:spPr>
          <a:xfrm>
            <a:off x="763687" y="4352319"/>
            <a:ext cx="4827224" cy="190173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F2C0B0C5-07CD-C8BB-2965-044361EA4DC6}"/>
              </a:ext>
            </a:extLst>
          </p:cNvPr>
          <p:cNvSpPr/>
          <p:nvPr/>
        </p:nvSpPr>
        <p:spPr>
          <a:xfrm>
            <a:off x="6819481" y="1688867"/>
            <a:ext cx="5014129" cy="195143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4CEFF952-7323-AE1E-059C-CF51338FEF16}"/>
              </a:ext>
            </a:extLst>
          </p:cNvPr>
          <p:cNvSpPr/>
          <p:nvPr/>
        </p:nvSpPr>
        <p:spPr>
          <a:xfrm>
            <a:off x="2749898" y="251265"/>
            <a:ext cx="7033843" cy="76306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1379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CCBA4FE-02FD-5CAD-8B2A-0BB957F7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274592"/>
            <a:ext cx="4114800" cy="365125"/>
          </a:xfrm>
        </p:spPr>
        <p:txBody>
          <a:bodyPr/>
          <a:lstStyle/>
          <a:p>
            <a:r>
              <a:rPr lang="he-IL" dirty="0"/>
              <a:t>17</a:t>
            </a:r>
          </a:p>
        </p:txBody>
      </p:sp>
      <p:pic>
        <p:nvPicPr>
          <p:cNvPr id="11" name="מציין מיקום תוכן 10">
            <a:extLst>
              <a:ext uri="{FF2B5EF4-FFF2-40B4-BE49-F238E27FC236}">
                <a16:creationId xmlns:a16="http://schemas.microsoft.com/office/drawing/2014/main" id="{3CF6F34E-33FA-06AD-DD42-3CEAFB036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4588" y="516964"/>
            <a:ext cx="4948452" cy="317041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511BDC27-7AAC-0DD5-9D28-3D99316A4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53" y="550357"/>
            <a:ext cx="4636299" cy="3174913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1F18B701-7F81-3A91-9083-A4DDB30DD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6566" y="5180998"/>
            <a:ext cx="3324753" cy="1588406"/>
          </a:xfrm>
          <a:prstGeom prst="rect">
            <a:avLst/>
          </a:prstGeom>
        </p:spPr>
      </p:pic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4816163B-54D8-79BB-9835-267D86811DD3}"/>
              </a:ext>
            </a:extLst>
          </p:cNvPr>
          <p:cNvSpPr txBox="1"/>
          <p:nvPr/>
        </p:nvSpPr>
        <p:spPr>
          <a:xfrm>
            <a:off x="2282700" y="83000"/>
            <a:ext cx="704611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/>
              <a:t>File size</a:t>
            </a:r>
            <a:r>
              <a:rPr lang="en-US" dirty="0"/>
              <a:t>: 2599KB  </a:t>
            </a:r>
            <a:r>
              <a:rPr lang="en-US" b="1" dirty="0"/>
              <a:t>number of rows</a:t>
            </a:r>
            <a:r>
              <a:rPr lang="en-US" dirty="0"/>
              <a:t>:108    </a:t>
            </a:r>
            <a:r>
              <a:rPr lang="en-US" b="1" dirty="0"/>
              <a:t>number of columns</a:t>
            </a:r>
            <a:r>
              <a:rPr lang="en-US" dirty="0"/>
              <a:t>: 2033</a:t>
            </a:r>
            <a:endParaRPr lang="he-IL" dirty="0"/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AFF4E4BB-ECD7-06BE-7D92-4011B268CA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916" y="3944332"/>
            <a:ext cx="4114009" cy="2695385"/>
          </a:xfrm>
          <a:prstGeom prst="rect">
            <a:avLst/>
          </a:prstGeom>
        </p:spPr>
      </p:pic>
      <p:sp>
        <p:nvSpPr>
          <p:cNvPr id="22" name="מלבן 21">
            <a:extLst>
              <a:ext uri="{FF2B5EF4-FFF2-40B4-BE49-F238E27FC236}">
                <a16:creationId xmlns:a16="http://schemas.microsoft.com/office/drawing/2014/main" id="{1FE712A7-E844-886B-75D7-4ABC76F50706}"/>
              </a:ext>
            </a:extLst>
          </p:cNvPr>
          <p:cNvSpPr/>
          <p:nvPr/>
        </p:nvSpPr>
        <p:spPr>
          <a:xfrm>
            <a:off x="140339" y="52240"/>
            <a:ext cx="11911319" cy="67171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4" name="תמונה 23">
            <a:extLst>
              <a:ext uri="{FF2B5EF4-FFF2-40B4-BE49-F238E27FC236}">
                <a16:creationId xmlns:a16="http://schemas.microsoft.com/office/drawing/2014/main" id="{356DF795-3CEA-37B0-C9DA-BCAF2195EA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6053" y="3777114"/>
            <a:ext cx="3279639" cy="1438569"/>
          </a:xfrm>
          <a:prstGeom prst="rect">
            <a:avLst/>
          </a:prstGeom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084D9E5A-5041-C8FD-F1CA-F4577AC0ED3C}"/>
              </a:ext>
            </a:extLst>
          </p:cNvPr>
          <p:cNvSpPr/>
          <p:nvPr/>
        </p:nvSpPr>
        <p:spPr>
          <a:xfrm>
            <a:off x="381808" y="3888899"/>
            <a:ext cx="5254791" cy="27967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7EB3A904-C2CD-3BBC-1ACB-B607EA573ED7}"/>
              </a:ext>
            </a:extLst>
          </p:cNvPr>
          <p:cNvSpPr/>
          <p:nvPr/>
        </p:nvSpPr>
        <p:spPr>
          <a:xfrm>
            <a:off x="392134" y="516964"/>
            <a:ext cx="5254791" cy="328085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7B63E967-7DE7-4A5C-8BCB-0579F21AB11F}"/>
              </a:ext>
            </a:extLst>
          </p:cNvPr>
          <p:cNvSpPr/>
          <p:nvPr/>
        </p:nvSpPr>
        <p:spPr>
          <a:xfrm>
            <a:off x="6854588" y="522493"/>
            <a:ext cx="5056731" cy="31383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96480F85-DADD-15AE-7543-7A6185757FC6}"/>
              </a:ext>
            </a:extLst>
          </p:cNvPr>
          <p:cNvSpPr/>
          <p:nvPr/>
        </p:nvSpPr>
        <p:spPr>
          <a:xfrm>
            <a:off x="6185420" y="3733905"/>
            <a:ext cx="3580903" cy="14955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B0F504B0-F442-B5AD-6CB4-2EECE1675BB2}"/>
              </a:ext>
            </a:extLst>
          </p:cNvPr>
          <p:cNvSpPr/>
          <p:nvPr/>
        </p:nvSpPr>
        <p:spPr>
          <a:xfrm>
            <a:off x="8416847" y="5229408"/>
            <a:ext cx="3580903" cy="14866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2011FBC-C3A0-B6F8-F39D-0752B1440718}"/>
              </a:ext>
            </a:extLst>
          </p:cNvPr>
          <p:cNvSpPr txBox="1"/>
          <p:nvPr/>
        </p:nvSpPr>
        <p:spPr>
          <a:xfrm>
            <a:off x="428314" y="4006363"/>
            <a:ext cx="11475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Gender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F9BC334B-A9CC-C8BD-ACD4-4CA7B8EDAD4D}"/>
              </a:ext>
            </a:extLst>
          </p:cNvPr>
          <p:cNvCxnSpPr>
            <a:cxnSpLocks/>
          </p:cNvCxnSpPr>
          <p:nvPr/>
        </p:nvCxnSpPr>
        <p:spPr>
          <a:xfrm>
            <a:off x="1309577" y="4006363"/>
            <a:ext cx="0" cy="3693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66C17E8F-49A4-494A-B395-3528D3AFFCA8}"/>
              </a:ext>
            </a:extLst>
          </p:cNvPr>
          <p:cNvSpPr txBox="1"/>
          <p:nvPr/>
        </p:nvSpPr>
        <p:spPr>
          <a:xfrm>
            <a:off x="428314" y="4393344"/>
            <a:ext cx="8812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Female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3CC106A5-8389-E9B7-6B29-C6EDD56B2FB7}"/>
              </a:ext>
            </a:extLst>
          </p:cNvPr>
          <p:cNvSpPr txBox="1"/>
          <p:nvPr/>
        </p:nvSpPr>
        <p:spPr>
          <a:xfrm>
            <a:off x="428314" y="4762676"/>
            <a:ext cx="8812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Male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גרפיקה 29" descr="תוו ^ כלפי מטה עם מילוי מלא">
            <a:extLst>
              <a:ext uri="{FF2B5EF4-FFF2-40B4-BE49-F238E27FC236}">
                <a16:creationId xmlns:a16="http://schemas.microsoft.com/office/drawing/2014/main" id="{ED8A7CF3-1E9C-0747-A6D7-EBAC017D1C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73192" y="4029975"/>
            <a:ext cx="349152" cy="349152"/>
          </a:xfrm>
          <a:prstGeom prst="rect">
            <a:avLst/>
          </a:prstGeom>
        </p:spPr>
      </p:pic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AFC1F344-A75C-DD85-C60C-80327B62420A}"/>
              </a:ext>
            </a:extLst>
          </p:cNvPr>
          <p:cNvSpPr txBox="1"/>
          <p:nvPr/>
        </p:nvSpPr>
        <p:spPr>
          <a:xfrm>
            <a:off x="7553313" y="3235728"/>
            <a:ext cx="71092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20-40</a:t>
            </a:r>
            <a:endParaRPr lang="he-IL" sz="1400" dirty="0"/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BA0BE757-1AA3-3456-B326-8D1066E351B6}"/>
              </a:ext>
            </a:extLst>
          </p:cNvPr>
          <p:cNvSpPr txBox="1"/>
          <p:nvPr/>
        </p:nvSpPr>
        <p:spPr>
          <a:xfrm>
            <a:off x="9017000" y="3222481"/>
            <a:ext cx="71092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40-60</a:t>
            </a:r>
            <a:endParaRPr lang="he-IL" sz="1400" dirty="0"/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8852F636-03A1-38D5-5C13-6D7B85E2A4C5}"/>
              </a:ext>
            </a:extLst>
          </p:cNvPr>
          <p:cNvSpPr txBox="1"/>
          <p:nvPr/>
        </p:nvSpPr>
        <p:spPr>
          <a:xfrm>
            <a:off x="10546714" y="3222481"/>
            <a:ext cx="71092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60-80</a:t>
            </a:r>
            <a:endParaRPr lang="he-IL" sz="1400" dirty="0"/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EEF618F8-0226-C98C-8B87-337B8B1A5923}"/>
              </a:ext>
            </a:extLst>
          </p:cNvPr>
          <p:cNvSpPr txBox="1"/>
          <p:nvPr/>
        </p:nvSpPr>
        <p:spPr>
          <a:xfrm>
            <a:off x="4082931" y="660129"/>
            <a:ext cx="11197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Gender</a:t>
            </a:r>
            <a:endParaRPr lang="he-IL" dirty="0"/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22E48A0F-7B68-C9F2-3F1E-01C14D352549}"/>
              </a:ext>
            </a:extLst>
          </p:cNvPr>
          <p:cNvSpPr txBox="1"/>
          <p:nvPr/>
        </p:nvSpPr>
        <p:spPr>
          <a:xfrm>
            <a:off x="4078451" y="1024747"/>
            <a:ext cx="11197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Female</a:t>
            </a:r>
            <a:endParaRPr lang="he-IL" dirty="0"/>
          </a:p>
        </p:txBody>
      </p:sp>
      <p:sp>
        <p:nvSpPr>
          <p:cNvPr id="37" name="אליפסה 36">
            <a:extLst>
              <a:ext uri="{FF2B5EF4-FFF2-40B4-BE49-F238E27FC236}">
                <a16:creationId xmlns:a16="http://schemas.microsoft.com/office/drawing/2014/main" id="{754B172E-9354-7553-7693-CCA91ED36170}"/>
              </a:ext>
            </a:extLst>
          </p:cNvPr>
          <p:cNvSpPr/>
          <p:nvPr/>
        </p:nvSpPr>
        <p:spPr>
          <a:xfrm>
            <a:off x="4125191" y="1089876"/>
            <a:ext cx="164891" cy="19282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9646E199-7DC9-890F-9F70-DC85ED005458}"/>
              </a:ext>
            </a:extLst>
          </p:cNvPr>
          <p:cNvSpPr txBox="1"/>
          <p:nvPr/>
        </p:nvSpPr>
        <p:spPr>
          <a:xfrm>
            <a:off x="4062551" y="1406718"/>
            <a:ext cx="11356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Male</a:t>
            </a:r>
            <a:endParaRPr lang="he-IL" dirty="0"/>
          </a:p>
        </p:txBody>
      </p:sp>
      <p:sp>
        <p:nvSpPr>
          <p:cNvPr id="39" name="אליפסה 38">
            <a:extLst>
              <a:ext uri="{FF2B5EF4-FFF2-40B4-BE49-F238E27FC236}">
                <a16:creationId xmlns:a16="http://schemas.microsoft.com/office/drawing/2014/main" id="{88283D62-168B-40B5-4B42-897AA39DC645}"/>
              </a:ext>
            </a:extLst>
          </p:cNvPr>
          <p:cNvSpPr/>
          <p:nvPr/>
        </p:nvSpPr>
        <p:spPr>
          <a:xfrm>
            <a:off x="4125190" y="1442546"/>
            <a:ext cx="164891" cy="192821"/>
          </a:xfrm>
          <a:prstGeom prst="ellipse">
            <a:avLst/>
          </a:prstGeom>
          <a:solidFill>
            <a:srgbClr val="290B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9926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F6C972B-B120-013D-7DAE-4A5C6DFA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he-IL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E6B046A-5853-467B-1E3E-2B571A107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2606040"/>
            <a:ext cx="10515600" cy="4251960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Presenting graphs to participants to assess clarity and understanding and evaluating how effectively the data supports interpreting walking patterns and stability.</a:t>
            </a:r>
          </a:p>
          <a:p>
            <a:pPr algn="l" rtl="0"/>
            <a:r>
              <a:rPr lang="en-US" sz="2200" dirty="0"/>
              <a:t>We will conduct tests to ensure that the data is fully represented in the graphs.</a:t>
            </a:r>
            <a:endParaRPr lang="he-IL" sz="2200" dirty="0"/>
          </a:p>
        </p:txBody>
      </p:sp>
      <p:pic>
        <p:nvPicPr>
          <p:cNvPr id="4" name="Graphic 6" descr="הליכה">
            <a:extLst>
              <a:ext uri="{FF2B5EF4-FFF2-40B4-BE49-F238E27FC236}">
                <a16:creationId xmlns:a16="http://schemas.microsoft.com/office/drawing/2014/main" id="{CD76D4C0-F56F-07DE-7DFA-1E5CA8FD3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4012" y="4386846"/>
            <a:ext cx="2334629" cy="2334629"/>
          </a:xfrm>
          <a:prstGeom prst="rect">
            <a:avLst/>
          </a:prstGeom>
        </p:spPr>
      </p:pic>
      <p:sp>
        <p:nvSpPr>
          <p:cNvPr id="9" name="מציין מיקום של כותרת תחתונה 8">
            <a:extLst>
              <a:ext uri="{FF2B5EF4-FFF2-40B4-BE49-F238E27FC236}">
                <a16:creationId xmlns:a16="http://schemas.microsoft.com/office/drawing/2014/main" id="{2483936A-7EE5-4D29-7D32-B59511D6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18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7120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C4924B0-71A8-7C5A-A67E-7C57CBE6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6600" b="1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Thanks for listening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5" descr="Grinning Face with No Fill">
            <a:extLst>
              <a:ext uri="{FF2B5EF4-FFF2-40B4-BE49-F238E27FC236}">
                <a16:creationId xmlns:a16="http://schemas.microsoft.com/office/drawing/2014/main" id="{1ED1C956-38C4-F3D5-4E0D-3E5076D3E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1105" y="1496314"/>
            <a:ext cx="3865372" cy="3865372"/>
          </a:xfrm>
          <a:prstGeom prst="rect">
            <a:avLst/>
          </a:prstGeom>
        </p:spPr>
      </p:pic>
      <p:sp>
        <p:nvSpPr>
          <p:cNvPr id="7" name="מציין מיקום של כותרת תחתונה 6">
            <a:extLst>
              <a:ext uri="{FF2B5EF4-FFF2-40B4-BE49-F238E27FC236}">
                <a16:creationId xmlns:a16="http://schemas.microsoft.com/office/drawing/2014/main" id="{D92C35FC-AB7C-A12E-1CA4-6C113AC1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19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358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3275A17-F16B-384B-3B81-4694798D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64" y="166688"/>
            <a:ext cx="6002110" cy="149542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he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EDC42F4-00F5-10B3-3341-F89FA0EC5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64" y="1828800"/>
            <a:ext cx="6396025" cy="399421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Gait</a:t>
            </a:r>
          </a:p>
          <a:p>
            <a:pPr marL="0" indent="0" algn="l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Gait refers to the patterns of human walking, a key indicator of stability, balance, and overall mobility.</a:t>
            </a:r>
          </a:p>
          <a:p>
            <a:pPr algn="l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Why Analyze Gait?</a:t>
            </a:r>
          </a:p>
          <a:p>
            <a:pPr marL="0" indent="0" algn="l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Gait analysis provides crucial insights into an individual’s health, identifying potential issues such as balance impairments or mobility disorders.</a:t>
            </a:r>
          </a:p>
          <a:p>
            <a:pPr algn="l"/>
            <a:endParaRPr lang="he-IL" sz="2400" dirty="0"/>
          </a:p>
        </p:txBody>
      </p:sp>
      <p:pic>
        <p:nvPicPr>
          <p:cNvPr id="4" name="Picture 3" descr="תולעת העין במבט מרגל של אדם שפועל בכביש">
            <a:extLst>
              <a:ext uri="{FF2B5EF4-FFF2-40B4-BE49-F238E27FC236}">
                <a16:creationId xmlns:a16="http://schemas.microsoft.com/office/drawing/2014/main" id="{173D498C-40C6-4888-D649-E3F2F16C6F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679" r="891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868657B-483A-8C76-8BBB-2CD094D5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7455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4F26D5D-BB8D-3E4E-10E8-DA5B647C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94" y="505021"/>
            <a:ext cx="3613150" cy="5583148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Key Factors Impacting Stability</a:t>
            </a:r>
            <a:endParaRPr lang="he-IL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מציין מיקום תוכן 2">
            <a:extLst>
              <a:ext uri="{FF2B5EF4-FFF2-40B4-BE49-F238E27FC236}">
                <a16:creationId xmlns:a16="http://schemas.microsoft.com/office/drawing/2014/main" id="{70B655FF-B824-5507-DD2B-04572FBF4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09296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AD96B63-FF8D-E830-F5E7-36B79BAB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he-IL" dirty="0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A3BE6086-4147-7E7C-8AB4-DDD6F8F75EAA}"/>
              </a:ext>
            </a:extLst>
          </p:cNvPr>
          <p:cNvCxnSpPr/>
          <p:nvPr/>
        </p:nvCxnSpPr>
        <p:spPr>
          <a:xfrm>
            <a:off x="4661941" y="5456420"/>
            <a:ext cx="68654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3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248CCC6-CA3E-2691-5969-11426BF6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en" sz="5400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Introduction the problem</a:t>
            </a:r>
            <a:endParaRPr lang="he-IL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3B6FFE4-9862-38AA-33C5-B36A37CD1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5"/>
            <a:ext cx="11364950" cy="4548145"/>
          </a:xfrm>
        </p:spPr>
        <p:txBody>
          <a:bodyPr anchor="t">
            <a:normAutofit/>
          </a:bodyPr>
          <a:lstStyle/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Gait detection data is presented in a large, unorganized Excel table.</a:t>
            </a:r>
          </a:p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format makes it difficult to understand, process, and analyze.</a:t>
            </a:r>
          </a:p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Intuitive visualizations are needed to track stability and balance.</a:t>
            </a:r>
          </a:p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Challenge: Selecting the best graphical representation to highlight trends and anomalies.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4" descr="מצילום בזווית של עט בגרף">
            <a:extLst>
              <a:ext uri="{FF2B5EF4-FFF2-40B4-BE49-F238E27FC236}">
                <a16:creationId xmlns:a16="http://schemas.microsoft.com/office/drawing/2014/main" id="{DA45124F-A421-4BC0-C3F5-84E847FC3B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5784" b="2"/>
          <a:stretch/>
        </p:blipFill>
        <p:spPr>
          <a:xfrm>
            <a:off x="9324606" y="4140313"/>
            <a:ext cx="2385072" cy="2479147"/>
          </a:xfrm>
          <a:prstGeom prst="rect">
            <a:avLst/>
          </a:prstGeom>
        </p:spPr>
      </p:pic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28F0C0A-BC20-4962-AE92-AE4C1570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629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CC689DE-26E3-3C96-F58C-1545FA61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5678" y="370332"/>
            <a:ext cx="6894576" cy="1783080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Data Review</a:t>
            </a:r>
            <a:endParaRPr lang="he-IL" sz="5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414C1F7-BE9A-511B-024A-734AE90B9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979" y="4636008"/>
            <a:ext cx="8869709" cy="3483864"/>
          </a:xfrm>
        </p:spPr>
        <p:txBody>
          <a:bodyPr>
            <a:normAutofit/>
          </a:bodyPr>
          <a:lstStyle/>
          <a:p>
            <a:pPr algn="l" rt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Here, we present 4 rows for a single individual. Since we have data for 27 individuals (14 males,13 females), this results in a total of 108 rows. </a:t>
            </a:r>
          </a:p>
          <a:p>
            <a:pPr algn="l" rt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There are 2,033 columns describing the characteristics of each individual, with a primary focus on their walking progression.</a:t>
            </a:r>
            <a:endParaRPr lang="he-IL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he-IL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EDF2B6-F346-DD86-9B53-BA3F34F20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975" y="75718"/>
            <a:ext cx="2764833" cy="2502174"/>
          </a:xfrm>
          <a:prstGeom prst="rect">
            <a:avLst/>
          </a:prstGeom>
        </p:spPr>
      </p:pic>
      <p:pic>
        <p:nvPicPr>
          <p:cNvPr id="4" name="מציין מיקום תוכן 9">
            <a:extLst>
              <a:ext uri="{FF2B5EF4-FFF2-40B4-BE49-F238E27FC236}">
                <a16:creationId xmlns:a16="http://schemas.microsoft.com/office/drawing/2014/main" id="{88EDC10D-E132-B1E7-B8F0-0062AC259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95" y="2756434"/>
            <a:ext cx="9008745" cy="1577822"/>
          </a:xfrm>
          <a:prstGeom prst="rect">
            <a:avLst/>
          </a:prstGeom>
        </p:spPr>
      </p:pic>
      <p:sp>
        <p:nvSpPr>
          <p:cNvPr id="9" name="מציין מיקום של כותרת תחתונה 8">
            <a:extLst>
              <a:ext uri="{FF2B5EF4-FFF2-40B4-BE49-F238E27FC236}">
                <a16:creationId xmlns:a16="http://schemas.microsoft.com/office/drawing/2014/main" id="{A1C7E606-774D-5BFA-3ED3-A465FF3F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301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432897-CED8-C21E-2A63-9360BE0E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  <a:endParaRPr lang="he-IL" dirty="0"/>
          </a:p>
        </p:txBody>
      </p:sp>
      <p:graphicFrame>
        <p:nvGraphicFramePr>
          <p:cNvPr id="9" name="מציין מיקום תוכן 2">
            <a:extLst>
              <a:ext uri="{FF2B5EF4-FFF2-40B4-BE49-F238E27FC236}">
                <a16:creationId xmlns:a16="http://schemas.microsoft.com/office/drawing/2014/main" id="{8120539A-0E17-1B9C-1FB7-5CC65DA0AD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מציין מיקום של כותרת תחתונה 6">
            <a:extLst>
              <a:ext uri="{FF2B5EF4-FFF2-40B4-BE49-F238E27FC236}">
                <a16:creationId xmlns:a16="http://schemas.microsoft.com/office/drawing/2014/main" id="{3EFEAAAD-F2A3-8D69-4B99-205047C7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8700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B07E1-4D6E-113F-B5A7-8B7467FC6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902" y="108754"/>
            <a:ext cx="10515600" cy="698734"/>
          </a:xfrm>
        </p:spPr>
        <p:txBody>
          <a:bodyPr>
            <a:normAutofit lnSpcReduction="10000"/>
          </a:bodyPr>
          <a:lstStyle/>
          <a:p>
            <a:pPr marL="0" indent="0" algn="ctr" rtl="0">
              <a:buNone/>
            </a:pPr>
            <a:r>
              <a:rPr lang="en-US" sz="4400" b="1" dirty="0"/>
              <a:t>Data distribution</a:t>
            </a:r>
          </a:p>
        </p:txBody>
      </p:sp>
      <p:pic>
        <p:nvPicPr>
          <p:cNvPr id="38" name="תמונה 37">
            <a:extLst>
              <a:ext uri="{FF2B5EF4-FFF2-40B4-BE49-F238E27FC236}">
                <a16:creationId xmlns:a16="http://schemas.microsoft.com/office/drawing/2014/main" id="{2AE6625F-6DA7-5DEC-D35E-DC7AA6457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145" y="1687893"/>
            <a:ext cx="3234562" cy="2141655"/>
          </a:xfrm>
          <a:prstGeom prst="rect">
            <a:avLst/>
          </a:prstGeom>
        </p:spPr>
      </p:pic>
      <p:pic>
        <p:nvPicPr>
          <p:cNvPr id="4" name="תמונה 36">
            <a:extLst>
              <a:ext uri="{FF2B5EF4-FFF2-40B4-BE49-F238E27FC236}">
                <a16:creationId xmlns:a16="http://schemas.microsoft.com/office/drawing/2014/main" id="{F1AD0556-61AC-BB49-5BDE-46431085D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6" y="1252702"/>
            <a:ext cx="2524124" cy="2791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546415-FD11-11FE-EB9B-C57A49A40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3514" y="989554"/>
            <a:ext cx="4095749" cy="32455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2821C3-A411-E591-0BB1-CCD17C11CC92}"/>
              </a:ext>
            </a:extLst>
          </p:cNvPr>
          <p:cNvSpPr txBox="1"/>
          <p:nvPr/>
        </p:nvSpPr>
        <p:spPr>
          <a:xfrm>
            <a:off x="254380" y="4483293"/>
            <a:ext cx="279641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/>
            <a:r>
              <a:rPr lang="en-US" dirty="0"/>
              <a:t>The chart displays the distribution of participants by gender, with 14 males and 13 females, providing a visual understanding of the data composition.</a:t>
            </a:r>
            <a:endParaRPr lang="en-US" sz="180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09C5C0-7C7D-30C0-FDD7-0E81D84B6F02}"/>
              </a:ext>
            </a:extLst>
          </p:cNvPr>
          <p:cNvSpPr txBox="1"/>
          <p:nvPr/>
        </p:nvSpPr>
        <p:spPr>
          <a:xfrm>
            <a:off x="3815590" y="4483293"/>
            <a:ext cx="268211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/>
            <a:r>
              <a:rPr lang="en-US" sz="1800" dirty="0">
                <a:effectLst/>
                <a:latin typeface="Segoe UI" panose="020B0502040204020203" pitchFamily="34" charset="0"/>
              </a:rPr>
              <a:t>The chart shows the distribution of participants across three age groups: 20-40, 40-60, and 60-80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98381A-63D8-EA77-B296-42FE3A0BCBCB}"/>
              </a:ext>
            </a:extLst>
          </p:cNvPr>
          <p:cNvSpPr txBox="1"/>
          <p:nvPr/>
        </p:nvSpPr>
        <p:spPr>
          <a:xfrm>
            <a:off x="7676630" y="4483293"/>
            <a:ext cx="437121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/>
            <a:r>
              <a:rPr lang="en-US" sz="1800" dirty="0">
                <a:effectLst/>
                <a:latin typeface="Segoe UI" panose="020B0502040204020203" pitchFamily="34" charset="0"/>
              </a:rPr>
              <a:t>This graph visualizes the correlations between numerical variables such as Age, BMI, and BriefBESTest scores. A higher positive correlation (closer to 1) means the variables increase together, while a strong negative correlation (closer to -1) indicates an inverse relationship.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431FC-002B-386F-97B4-BAFF67C1D064}"/>
              </a:ext>
            </a:extLst>
          </p:cNvPr>
          <p:cNvSpPr txBox="1"/>
          <p:nvPr/>
        </p:nvSpPr>
        <p:spPr>
          <a:xfrm>
            <a:off x="111496" y="108754"/>
            <a:ext cx="12017767" cy="666029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1" name="מציין מיקום של כותרת תחתונה 10">
            <a:extLst>
              <a:ext uri="{FF2B5EF4-FFF2-40B4-BE49-F238E27FC236}">
                <a16:creationId xmlns:a16="http://schemas.microsoft.com/office/drawing/2014/main" id="{593EB931-7B9C-250D-FD60-CAAEC34A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5395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AE0C8DF-AB01-F8BF-8C85-08D99BFB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5400" b="1"/>
              <a:t>Illustrating the problem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D642B56-0CDC-CCE4-F56D-4C680453F731}"/>
              </a:ext>
            </a:extLst>
          </p:cNvPr>
          <p:cNvSpPr txBox="1"/>
          <p:nvPr/>
        </p:nvSpPr>
        <p:spPr>
          <a:xfrm>
            <a:off x="572493" y="1825835"/>
            <a:ext cx="10661140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graph shows gait detection data from 27 participants over time but makes it hard to draw conclusions.</a:t>
            </a:r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2C9451B-94A6-9824-7406-379EE362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endParaRPr lang="he-IL" dirty="0"/>
          </a:p>
        </p:txBody>
      </p:sp>
      <p:pic>
        <p:nvPicPr>
          <p:cNvPr id="12" name="מציין מיקום תוכן 11">
            <a:extLst>
              <a:ext uri="{FF2B5EF4-FFF2-40B4-BE49-F238E27FC236}">
                <a16:creationId xmlns:a16="http://schemas.microsoft.com/office/drawing/2014/main" id="{262D5B17-5FD9-17BB-C56C-A7664C99A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8277" y="2264614"/>
            <a:ext cx="8319612" cy="4028603"/>
          </a:xfrm>
        </p:spPr>
      </p:pic>
    </p:spTree>
    <p:extLst>
      <p:ext uri="{BB962C8B-B14F-4D97-AF65-F5344CB8AC3E}">
        <p14:creationId xmlns:p14="http://schemas.microsoft.com/office/powerpoint/2010/main" val="102803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74DA751-E827-0403-2DBD-7B9D662E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236901"/>
            <a:ext cx="10515600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Time-Oriented Visualizations</a:t>
            </a:r>
            <a:b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show data that evolves over time, helping to identify patterns and anomalies.</a:t>
            </a:r>
            <a:endParaRPr lang="he-IL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2EB73-6152-C282-49C0-DB6793CCE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132" y="2216649"/>
            <a:ext cx="1883655" cy="2395877"/>
          </a:xfrm>
          <a:prstGeom prst="rect">
            <a:avLst/>
          </a:prstGeom>
        </p:spPr>
      </p:pic>
      <p:sp>
        <p:nvSpPr>
          <p:cNvPr id="9" name="מציין מיקום של כותרת תחתונה 8">
            <a:extLst>
              <a:ext uri="{FF2B5EF4-FFF2-40B4-BE49-F238E27FC236}">
                <a16:creationId xmlns:a16="http://schemas.microsoft.com/office/drawing/2014/main" id="{78B145E7-B87F-0BF0-BDC8-158EC2D2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  <a:endParaRPr lang="he-IL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B2D69FF0-3EF2-8006-1B94-672EDDF2680A}"/>
              </a:ext>
            </a:extLst>
          </p:cNvPr>
          <p:cNvSpPr txBox="1"/>
          <p:nvPr/>
        </p:nvSpPr>
        <p:spPr>
          <a:xfrm>
            <a:off x="502191" y="2245475"/>
            <a:ext cx="7614545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Advantages: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Clear visualization: Effectively shows changes over time.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Demonstrates progress: Good for illustrating changes over time.</a:t>
            </a:r>
          </a:p>
          <a:p>
            <a:pPr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Disadvantages: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Shows only one object at a time.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Difficult to compare multiple categories.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Difficult to understand precise relationships between data.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6">
            <a:extLst>
              <a:ext uri="{FF2B5EF4-FFF2-40B4-BE49-F238E27FC236}">
                <a16:creationId xmlns:a16="http://schemas.microsoft.com/office/drawing/2014/main" id="{EC1B4E1C-C14C-11BE-38E2-DAC51475F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75109" y="5154249"/>
            <a:ext cx="3314700" cy="1466850"/>
          </a:xfrm>
          <a:prstGeom prst="rect">
            <a:avLst/>
          </a:prstGeom>
        </p:spPr>
      </p:pic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C9C0D4AB-83DA-47A7-0CEA-170F9688A90D}"/>
              </a:ext>
            </a:extLst>
          </p:cNvPr>
          <p:cNvSpPr txBox="1"/>
          <p:nvPr/>
        </p:nvSpPr>
        <p:spPr>
          <a:xfrm>
            <a:off x="8375109" y="4698721"/>
            <a:ext cx="31478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Linear Silhouette Graphs</a:t>
            </a:r>
            <a:endParaRPr lang="he-IL" dirty="0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2C2B2D48-1041-AE54-209E-A297F6A39678}"/>
              </a:ext>
            </a:extLst>
          </p:cNvPr>
          <p:cNvSpPr txBox="1"/>
          <p:nvPr/>
        </p:nvSpPr>
        <p:spPr>
          <a:xfrm>
            <a:off x="8153401" y="1876143"/>
            <a:ext cx="31988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Circular data visualization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78088847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944</Words>
  <Application>Microsoft Office PowerPoint</Application>
  <PresentationFormat>מסך רחב</PresentationFormat>
  <Paragraphs>121</Paragraphs>
  <Slides>18</Slides>
  <Notes>17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Segoe UI</vt:lpstr>
      <vt:lpstr>ערכת נושא Office</vt:lpstr>
      <vt:lpstr>Gait Detection </vt:lpstr>
      <vt:lpstr>Background</vt:lpstr>
      <vt:lpstr>Key Factors Impacting Stability</vt:lpstr>
      <vt:lpstr>Introduction the problem</vt:lpstr>
      <vt:lpstr>Data Review</vt:lpstr>
      <vt:lpstr>Challenges</vt:lpstr>
      <vt:lpstr>מצגת של PowerPoint‏</vt:lpstr>
      <vt:lpstr>Illustrating the problem</vt:lpstr>
      <vt:lpstr>Time-Oriented Visualizations show data that evolves over time, helping to identify patterns and anomalies.</vt:lpstr>
      <vt:lpstr>מצגת של PowerPoint‏</vt:lpstr>
      <vt:lpstr>Conclusion from Data Review</vt:lpstr>
      <vt:lpstr>Project Objective</vt:lpstr>
      <vt:lpstr>work process</vt:lpstr>
      <vt:lpstr>GaitStab- Gait stability Assessment</vt:lpstr>
      <vt:lpstr>מצגת של PowerPoint‏</vt:lpstr>
      <vt:lpstr>מצגת של PowerPoint‏</vt:lpstr>
      <vt:lpstr>Evaluation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מעין אלפסי</dc:creator>
  <cp:lastModifiedBy>מעין אלפסי</cp:lastModifiedBy>
  <cp:revision>24</cp:revision>
  <dcterms:created xsi:type="dcterms:W3CDTF">2025-01-27T13:51:52Z</dcterms:created>
  <dcterms:modified xsi:type="dcterms:W3CDTF">2025-01-31T13:38:54Z</dcterms:modified>
</cp:coreProperties>
</file>