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2" r:id="rId1"/>
  </p:sldMasterIdLst>
  <p:notesMasterIdLst>
    <p:notesMasterId r:id="rId17"/>
  </p:notesMasterIdLst>
  <p:sldIdLst>
    <p:sldId id="256" r:id="rId2"/>
    <p:sldId id="257" r:id="rId3"/>
    <p:sldId id="258" r:id="rId4"/>
    <p:sldId id="259" r:id="rId5"/>
    <p:sldId id="260" r:id="rId6"/>
    <p:sldId id="263" r:id="rId7"/>
    <p:sldId id="262" r:id="rId8"/>
    <p:sldId id="261" r:id="rId9"/>
    <p:sldId id="264" r:id="rId10"/>
    <p:sldId id="265" r:id="rId11"/>
    <p:sldId id="266" r:id="rId12"/>
    <p:sldId id="271" r:id="rId13"/>
    <p:sldId id="267" r:id="rId14"/>
    <p:sldId id="269" r:id="rId15"/>
    <p:sldId id="270" r:id="rId1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A4CFB5-203D-428C-B932-25BB12804134}" v="38" dt="2023-06-14T15:10:47.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0" autoAdjust="0"/>
    <p:restoredTop sz="94660"/>
  </p:normalViewPr>
  <p:slideViewPr>
    <p:cSldViewPr snapToGrid="0">
      <p:cViewPr varScale="1">
        <p:scale>
          <a:sx n="62" d="100"/>
          <a:sy n="62" d="100"/>
        </p:scale>
        <p:origin x="82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9DFEF5-263E-42EB-B454-4A725A3460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909AE0E-ED72-4808-BAED-6D6009AF9214}">
      <dgm:prSet/>
      <dgm:spPr/>
      <dgm:t>
        <a:bodyPr/>
        <a:lstStyle/>
        <a:p>
          <a:pPr>
            <a:lnSpc>
              <a:spcPct val="100000"/>
            </a:lnSpc>
          </a:pPr>
          <a:r>
            <a:rPr lang="en-US" dirty="0"/>
            <a:t>Autonomous Vehicle define as a vehicle able to drive and make decisions independently with given information.</a:t>
          </a:r>
        </a:p>
      </dgm:t>
    </dgm:pt>
    <dgm:pt modelId="{13FC978A-6B5E-4151-85A2-A8E862F44C5D}" type="parTrans" cxnId="{F1E14623-4C10-4FCC-B96F-2EEC385BCEF4}">
      <dgm:prSet/>
      <dgm:spPr/>
      <dgm:t>
        <a:bodyPr/>
        <a:lstStyle/>
        <a:p>
          <a:endParaRPr lang="en-US"/>
        </a:p>
      </dgm:t>
    </dgm:pt>
    <dgm:pt modelId="{6865487E-4CC7-4864-992E-738D7A5AF69A}" type="sibTrans" cxnId="{F1E14623-4C10-4FCC-B96F-2EEC385BCEF4}">
      <dgm:prSet/>
      <dgm:spPr/>
      <dgm:t>
        <a:bodyPr/>
        <a:lstStyle/>
        <a:p>
          <a:endParaRPr lang="en-US"/>
        </a:p>
      </dgm:t>
    </dgm:pt>
    <dgm:pt modelId="{4F6744E5-D2FE-4FB0-AD51-519CE4015E7C}">
      <dgm:prSet/>
      <dgm:spPr/>
      <dgm:t>
        <a:bodyPr/>
        <a:lstStyle/>
        <a:p>
          <a:pPr>
            <a:lnSpc>
              <a:spcPct val="100000"/>
            </a:lnSpc>
          </a:pPr>
          <a:r>
            <a:rPr lang="en-US"/>
            <a:t>Most models of autonomous vehicles are based on communication with a remote server.</a:t>
          </a:r>
          <a:endParaRPr lang="en-US" dirty="0"/>
        </a:p>
      </dgm:t>
    </dgm:pt>
    <dgm:pt modelId="{9C74845C-D440-4CEB-8957-F7674AECD225}" type="parTrans" cxnId="{805ABC1A-6107-4886-8E5F-5E3C33DE8287}">
      <dgm:prSet/>
      <dgm:spPr/>
      <dgm:t>
        <a:bodyPr/>
        <a:lstStyle/>
        <a:p>
          <a:endParaRPr lang="en-US"/>
        </a:p>
      </dgm:t>
    </dgm:pt>
    <dgm:pt modelId="{57CD9EB8-C2A3-4B0B-987F-64317D9955E0}" type="sibTrans" cxnId="{805ABC1A-6107-4886-8E5F-5E3C33DE8287}">
      <dgm:prSet/>
      <dgm:spPr/>
      <dgm:t>
        <a:bodyPr/>
        <a:lstStyle/>
        <a:p>
          <a:endParaRPr lang="en-US"/>
        </a:p>
      </dgm:t>
    </dgm:pt>
    <dgm:pt modelId="{A87AD9A5-4DB4-4A77-A2EE-2C4A3B3796CF}">
      <dgm:prSet/>
      <dgm:spPr/>
      <dgm:t>
        <a:bodyPr/>
        <a:lstStyle/>
        <a:p>
          <a:pPr>
            <a:lnSpc>
              <a:spcPct val="100000"/>
            </a:lnSpc>
          </a:pPr>
          <a:r>
            <a:rPr lang="en-US" dirty="0"/>
            <a:t>Vehicle-Server communication might be unstable and unscalable. </a:t>
          </a:r>
        </a:p>
      </dgm:t>
    </dgm:pt>
    <dgm:pt modelId="{96D55509-5F0A-42FC-9DE1-087B874B9947}" type="parTrans" cxnId="{CE8961B4-967B-4220-8CEE-ECE9FD843C9D}">
      <dgm:prSet/>
      <dgm:spPr/>
      <dgm:t>
        <a:bodyPr/>
        <a:lstStyle/>
        <a:p>
          <a:endParaRPr lang="en-US"/>
        </a:p>
      </dgm:t>
    </dgm:pt>
    <dgm:pt modelId="{761EFCB3-3811-43DD-9126-033903ECEBBE}" type="sibTrans" cxnId="{CE8961B4-967B-4220-8CEE-ECE9FD843C9D}">
      <dgm:prSet/>
      <dgm:spPr/>
      <dgm:t>
        <a:bodyPr/>
        <a:lstStyle/>
        <a:p>
          <a:endParaRPr lang="en-US"/>
        </a:p>
      </dgm:t>
    </dgm:pt>
    <dgm:pt modelId="{8845ACEA-EABB-4E01-9D03-0CEABD96ED43}">
      <dgm:prSet/>
      <dgm:spPr/>
      <dgm:t>
        <a:bodyPr/>
        <a:lstStyle/>
        <a:p>
          <a:pPr>
            <a:lnSpc>
              <a:spcPct val="100000"/>
            </a:lnSpc>
          </a:pPr>
          <a:r>
            <a:rPr lang="en-US" dirty="0"/>
            <a:t>Swarms in nature inspire the idea of vehicle swarms partition based on the vehicles’ destination. </a:t>
          </a:r>
          <a:endParaRPr lang="he-IL" dirty="0"/>
        </a:p>
      </dgm:t>
    </dgm:pt>
    <dgm:pt modelId="{568CA970-4EAC-41A6-BA63-0A55D944209C}" type="parTrans" cxnId="{CFDDCF69-A470-4DBA-BC35-9A5DA56C7C2E}">
      <dgm:prSet/>
      <dgm:spPr/>
      <dgm:t>
        <a:bodyPr/>
        <a:lstStyle/>
        <a:p>
          <a:pPr rtl="1"/>
          <a:endParaRPr lang="he-IL"/>
        </a:p>
      </dgm:t>
    </dgm:pt>
    <dgm:pt modelId="{9BECDF3F-17EA-4F5C-A66A-F622151AC4B7}" type="sibTrans" cxnId="{CFDDCF69-A470-4DBA-BC35-9A5DA56C7C2E}">
      <dgm:prSet/>
      <dgm:spPr/>
      <dgm:t>
        <a:bodyPr/>
        <a:lstStyle/>
        <a:p>
          <a:pPr rtl="1"/>
          <a:endParaRPr lang="he-IL"/>
        </a:p>
      </dgm:t>
    </dgm:pt>
    <dgm:pt modelId="{6277EE97-0995-4DEF-829C-656469CDC391}" type="pres">
      <dgm:prSet presAssocID="{339DFEF5-263E-42EB-B454-4A725A3460CD}" presName="root" presStyleCnt="0">
        <dgm:presLayoutVars>
          <dgm:dir/>
          <dgm:resizeHandles val="exact"/>
        </dgm:presLayoutVars>
      </dgm:prSet>
      <dgm:spPr/>
    </dgm:pt>
    <dgm:pt modelId="{0DBDF81A-FDD2-4CD3-9177-3F08FE430A38}" type="pres">
      <dgm:prSet presAssocID="{4909AE0E-ED72-4808-BAED-6D6009AF9214}" presName="compNode" presStyleCnt="0"/>
      <dgm:spPr/>
    </dgm:pt>
    <dgm:pt modelId="{409A7896-B94A-4D33-B8EB-B07434F2FA4E}" type="pres">
      <dgm:prSet presAssocID="{4909AE0E-ED72-4808-BAED-6D6009AF9214}" presName="bgRect" presStyleLbl="bgShp" presStyleIdx="0" presStyleCnt="4"/>
      <dgm:spPr/>
    </dgm:pt>
    <dgm:pt modelId="{97B80337-4420-4D38-AFE9-6E38CBE788AA}" type="pres">
      <dgm:prSet presAssocID="{4909AE0E-ED72-4808-BAED-6D6009AF921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מכונית"/>
        </a:ext>
      </dgm:extLst>
    </dgm:pt>
    <dgm:pt modelId="{60777390-C942-4D64-B80C-B825FDFBF3D3}" type="pres">
      <dgm:prSet presAssocID="{4909AE0E-ED72-4808-BAED-6D6009AF9214}" presName="spaceRect" presStyleCnt="0"/>
      <dgm:spPr/>
    </dgm:pt>
    <dgm:pt modelId="{229D1379-6C80-4393-9199-F622412100EA}" type="pres">
      <dgm:prSet presAssocID="{4909AE0E-ED72-4808-BAED-6D6009AF9214}" presName="parTx" presStyleLbl="revTx" presStyleIdx="0" presStyleCnt="4">
        <dgm:presLayoutVars>
          <dgm:chMax val="0"/>
          <dgm:chPref val="0"/>
        </dgm:presLayoutVars>
      </dgm:prSet>
      <dgm:spPr/>
    </dgm:pt>
    <dgm:pt modelId="{F6721F3B-A0FE-4558-90C2-A2F99DD45FC8}" type="pres">
      <dgm:prSet presAssocID="{6865487E-4CC7-4864-992E-738D7A5AF69A}" presName="sibTrans" presStyleCnt="0"/>
      <dgm:spPr/>
    </dgm:pt>
    <dgm:pt modelId="{9C2F1B84-4F8F-4C0C-B4C0-E5D472EE63A5}" type="pres">
      <dgm:prSet presAssocID="{4F6744E5-D2FE-4FB0-AD51-519CE4015E7C}" presName="compNode" presStyleCnt="0"/>
      <dgm:spPr/>
    </dgm:pt>
    <dgm:pt modelId="{C1FD804B-D3E0-4D2E-A72F-23FA58FF3ADB}" type="pres">
      <dgm:prSet presAssocID="{4F6744E5-D2FE-4FB0-AD51-519CE4015E7C}" presName="bgRect" presStyleLbl="bgShp" presStyleIdx="1" presStyleCnt="4"/>
      <dgm:spPr/>
    </dgm:pt>
    <dgm:pt modelId="{C4C459A9-C46C-47AB-9C87-442B7EA884FD}" type="pres">
      <dgm:prSet presAssocID="{4F6744E5-D2FE-4FB0-AD51-519CE4015E7C}"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אנטנה סלולרית עם מילוי מלא"/>
        </a:ext>
      </dgm:extLst>
    </dgm:pt>
    <dgm:pt modelId="{7E8A63D4-315F-4C0C-A473-3CB1CEB3A059}" type="pres">
      <dgm:prSet presAssocID="{4F6744E5-D2FE-4FB0-AD51-519CE4015E7C}" presName="spaceRect" presStyleCnt="0"/>
      <dgm:spPr/>
    </dgm:pt>
    <dgm:pt modelId="{8B2BCC81-A5E6-44B8-8B81-40F7671E95DE}" type="pres">
      <dgm:prSet presAssocID="{4F6744E5-D2FE-4FB0-AD51-519CE4015E7C}" presName="parTx" presStyleLbl="revTx" presStyleIdx="1" presStyleCnt="4">
        <dgm:presLayoutVars>
          <dgm:chMax val="0"/>
          <dgm:chPref val="0"/>
        </dgm:presLayoutVars>
      </dgm:prSet>
      <dgm:spPr/>
    </dgm:pt>
    <dgm:pt modelId="{7A2E8954-A381-4035-A8FE-0074E8EE3757}" type="pres">
      <dgm:prSet presAssocID="{57CD9EB8-C2A3-4B0B-987F-64317D9955E0}" presName="sibTrans" presStyleCnt="0"/>
      <dgm:spPr/>
    </dgm:pt>
    <dgm:pt modelId="{D0119F93-4D96-4A13-ADE9-2F1A536A0FA7}" type="pres">
      <dgm:prSet presAssocID="{A87AD9A5-4DB4-4A77-A2EE-2C4A3B3796CF}" presName="compNode" presStyleCnt="0"/>
      <dgm:spPr/>
    </dgm:pt>
    <dgm:pt modelId="{20D5EDF6-E835-4547-8C5C-8420447CADFE}" type="pres">
      <dgm:prSet presAssocID="{A87AD9A5-4DB4-4A77-A2EE-2C4A3B3796CF}" presName="bgRect" presStyleLbl="bgShp" presStyleIdx="2" presStyleCnt="4"/>
      <dgm:spPr/>
    </dgm:pt>
    <dgm:pt modelId="{E2E6D4FF-1978-4B9D-8696-DCC92E2D669B}" type="pres">
      <dgm:prSet presAssocID="{A87AD9A5-4DB4-4A77-A2EE-2C4A3B3796CF}"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חומר הגורם גירוי עם מילוי מלא"/>
        </a:ext>
      </dgm:extLst>
    </dgm:pt>
    <dgm:pt modelId="{E44E4710-C8D7-42E9-AA13-21F734E3403C}" type="pres">
      <dgm:prSet presAssocID="{A87AD9A5-4DB4-4A77-A2EE-2C4A3B3796CF}" presName="spaceRect" presStyleCnt="0"/>
      <dgm:spPr/>
    </dgm:pt>
    <dgm:pt modelId="{7510B10A-3BDE-48A8-9372-75A113B3684C}" type="pres">
      <dgm:prSet presAssocID="{A87AD9A5-4DB4-4A77-A2EE-2C4A3B3796CF}" presName="parTx" presStyleLbl="revTx" presStyleIdx="2" presStyleCnt="4">
        <dgm:presLayoutVars>
          <dgm:chMax val="0"/>
          <dgm:chPref val="0"/>
        </dgm:presLayoutVars>
      </dgm:prSet>
      <dgm:spPr/>
    </dgm:pt>
    <dgm:pt modelId="{01474A76-6BDE-4FF5-ABF4-5B56C8051C3F}" type="pres">
      <dgm:prSet presAssocID="{761EFCB3-3811-43DD-9126-033903ECEBBE}" presName="sibTrans" presStyleCnt="0"/>
      <dgm:spPr/>
    </dgm:pt>
    <dgm:pt modelId="{859CA34A-3AAB-49FB-9EC4-9E21BDB96C51}" type="pres">
      <dgm:prSet presAssocID="{8845ACEA-EABB-4E01-9D03-0CEABD96ED43}" presName="compNode" presStyleCnt="0"/>
      <dgm:spPr/>
    </dgm:pt>
    <dgm:pt modelId="{A7EB9952-AA93-42E6-B9BB-BAA7B589A805}" type="pres">
      <dgm:prSet presAssocID="{8845ACEA-EABB-4E01-9D03-0CEABD96ED43}" presName="bgRect" presStyleLbl="bgShp" presStyleIdx="3" presStyleCnt="4"/>
      <dgm:spPr/>
    </dgm:pt>
    <dgm:pt modelId="{6AC7D13B-D846-45C0-B415-C2A06863D068}" type="pres">
      <dgm:prSet presAssocID="{8845ACEA-EABB-4E01-9D03-0CEABD96ED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ברווז גומי עם מילוי מלא"/>
        </a:ext>
      </dgm:extLst>
    </dgm:pt>
    <dgm:pt modelId="{6EC06DE3-AA65-4450-B61B-8F1C729F385D}" type="pres">
      <dgm:prSet presAssocID="{8845ACEA-EABB-4E01-9D03-0CEABD96ED43}" presName="spaceRect" presStyleCnt="0"/>
      <dgm:spPr/>
    </dgm:pt>
    <dgm:pt modelId="{40BAA4D2-81B6-4CB6-946E-A1BA23C3857A}" type="pres">
      <dgm:prSet presAssocID="{8845ACEA-EABB-4E01-9D03-0CEABD96ED43}" presName="parTx" presStyleLbl="revTx" presStyleIdx="3" presStyleCnt="4">
        <dgm:presLayoutVars>
          <dgm:chMax val="0"/>
          <dgm:chPref val="0"/>
        </dgm:presLayoutVars>
      </dgm:prSet>
      <dgm:spPr/>
    </dgm:pt>
  </dgm:ptLst>
  <dgm:cxnLst>
    <dgm:cxn modelId="{D5798308-F022-4827-A6C9-2EED89CF12E9}" type="presOf" srcId="{8845ACEA-EABB-4E01-9D03-0CEABD96ED43}" destId="{40BAA4D2-81B6-4CB6-946E-A1BA23C3857A}" srcOrd="0" destOrd="0" presId="urn:microsoft.com/office/officeart/2018/2/layout/IconVerticalSolidList"/>
    <dgm:cxn modelId="{805ABC1A-6107-4886-8E5F-5E3C33DE8287}" srcId="{339DFEF5-263E-42EB-B454-4A725A3460CD}" destId="{4F6744E5-D2FE-4FB0-AD51-519CE4015E7C}" srcOrd="1" destOrd="0" parTransId="{9C74845C-D440-4CEB-8957-F7674AECD225}" sibTransId="{57CD9EB8-C2A3-4B0B-987F-64317D9955E0}"/>
    <dgm:cxn modelId="{F1E14623-4C10-4FCC-B96F-2EEC385BCEF4}" srcId="{339DFEF5-263E-42EB-B454-4A725A3460CD}" destId="{4909AE0E-ED72-4808-BAED-6D6009AF9214}" srcOrd="0" destOrd="0" parTransId="{13FC978A-6B5E-4151-85A2-A8E862F44C5D}" sibTransId="{6865487E-4CC7-4864-992E-738D7A5AF69A}"/>
    <dgm:cxn modelId="{6FB2273E-C72D-4350-999D-709C4889FE22}" type="presOf" srcId="{339DFEF5-263E-42EB-B454-4A725A3460CD}" destId="{6277EE97-0995-4DEF-829C-656469CDC391}" srcOrd="0" destOrd="0" presId="urn:microsoft.com/office/officeart/2018/2/layout/IconVerticalSolidList"/>
    <dgm:cxn modelId="{CFDDCF69-A470-4DBA-BC35-9A5DA56C7C2E}" srcId="{339DFEF5-263E-42EB-B454-4A725A3460CD}" destId="{8845ACEA-EABB-4E01-9D03-0CEABD96ED43}" srcOrd="3" destOrd="0" parTransId="{568CA970-4EAC-41A6-BA63-0A55D944209C}" sibTransId="{9BECDF3F-17EA-4F5C-A66A-F622151AC4B7}"/>
    <dgm:cxn modelId="{07235394-A2FE-4BB1-A82A-E34657D5DF1B}" type="presOf" srcId="{4F6744E5-D2FE-4FB0-AD51-519CE4015E7C}" destId="{8B2BCC81-A5E6-44B8-8B81-40F7671E95DE}" srcOrd="0" destOrd="0" presId="urn:microsoft.com/office/officeart/2018/2/layout/IconVerticalSolidList"/>
    <dgm:cxn modelId="{B2F779B2-EC03-4C03-B5C7-A65CD5C57152}" type="presOf" srcId="{A87AD9A5-4DB4-4A77-A2EE-2C4A3B3796CF}" destId="{7510B10A-3BDE-48A8-9372-75A113B3684C}" srcOrd="0" destOrd="0" presId="urn:microsoft.com/office/officeart/2018/2/layout/IconVerticalSolidList"/>
    <dgm:cxn modelId="{CE8961B4-967B-4220-8CEE-ECE9FD843C9D}" srcId="{339DFEF5-263E-42EB-B454-4A725A3460CD}" destId="{A87AD9A5-4DB4-4A77-A2EE-2C4A3B3796CF}" srcOrd="2" destOrd="0" parTransId="{96D55509-5F0A-42FC-9DE1-087B874B9947}" sibTransId="{761EFCB3-3811-43DD-9126-033903ECEBBE}"/>
    <dgm:cxn modelId="{DACD79B8-6928-44D7-8C6A-A2F5D0B68B90}" type="presOf" srcId="{4909AE0E-ED72-4808-BAED-6D6009AF9214}" destId="{229D1379-6C80-4393-9199-F622412100EA}" srcOrd="0" destOrd="0" presId="urn:microsoft.com/office/officeart/2018/2/layout/IconVerticalSolidList"/>
    <dgm:cxn modelId="{6B056A66-B51D-4489-9ACE-B3E998AF0E2C}" type="presParOf" srcId="{6277EE97-0995-4DEF-829C-656469CDC391}" destId="{0DBDF81A-FDD2-4CD3-9177-3F08FE430A38}" srcOrd="0" destOrd="0" presId="urn:microsoft.com/office/officeart/2018/2/layout/IconVerticalSolidList"/>
    <dgm:cxn modelId="{F3B7E7AD-9D98-45CA-9242-596A3EE3C9F6}" type="presParOf" srcId="{0DBDF81A-FDD2-4CD3-9177-3F08FE430A38}" destId="{409A7896-B94A-4D33-B8EB-B07434F2FA4E}" srcOrd="0" destOrd="0" presId="urn:microsoft.com/office/officeart/2018/2/layout/IconVerticalSolidList"/>
    <dgm:cxn modelId="{B5B51B3C-12AF-43CB-AB65-3749454B5991}" type="presParOf" srcId="{0DBDF81A-FDD2-4CD3-9177-3F08FE430A38}" destId="{97B80337-4420-4D38-AFE9-6E38CBE788AA}" srcOrd="1" destOrd="0" presId="urn:microsoft.com/office/officeart/2018/2/layout/IconVerticalSolidList"/>
    <dgm:cxn modelId="{5BD127B1-CA75-41E5-9149-199EEFC2E062}" type="presParOf" srcId="{0DBDF81A-FDD2-4CD3-9177-3F08FE430A38}" destId="{60777390-C942-4D64-B80C-B825FDFBF3D3}" srcOrd="2" destOrd="0" presId="urn:microsoft.com/office/officeart/2018/2/layout/IconVerticalSolidList"/>
    <dgm:cxn modelId="{E7151F48-E699-422F-ADD8-435D1861276C}" type="presParOf" srcId="{0DBDF81A-FDD2-4CD3-9177-3F08FE430A38}" destId="{229D1379-6C80-4393-9199-F622412100EA}" srcOrd="3" destOrd="0" presId="urn:microsoft.com/office/officeart/2018/2/layout/IconVerticalSolidList"/>
    <dgm:cxn modelId="{91B6ABC7-2847-46D9-8D16-04A9061877BC}" type="presParOf" srcId="{6277EE97-0995-4DEF-829C-656469CDC391}" destId="{F6721F3B-A0FE-4558-90C2-A2F99DD45FC8}" srcOrd="1" destOrd="0" presId="urn:microsoft.com/office/officeart/2018/2/layout/IconVerticalSolidList"/>
    <dgm:cxn modelId="{BCB3A2A3-DDBB-4585-B724-396475B37DB9}" type="presParOf" srcId="{6277EE97-0995-4DEF-829C-656469CDC391}" destId="{9C2F1B84-4F8F-4C0C-B4C0-E5D472EE63A5}" srcOrd="2" destOrd="0" presId="urn:microsoft.com/office/officeart/2018/2/layout/IconVerticalSolidList"/>
    <dgm:cxn modelId="{F99BB531-A021-40AF-9C23-B7141256FB1E}" type="presParOf" srcId="{9C2F1B84-4F8F-4C0C-B4C0-E5D472EE63A5}" destId="{C1FD804B-D3E0-4D2E-A72F-23FA58FF3ADB}" srcOrd="0" destOrd="0" presId="urn:microsoft.com/office/officeart/2018/2/layout/IconVerticalSolidList"/>
    <dgm:cxn modelId="{614771D7-4CEB-4095-B504-78B9A4B95C4E}" type="presParOf" srcId="{9C2F1B84-4F8F-4C0C-B4C0-E5D472EE63A5}" destId="{C4C459A9-C46C-47AB-9C87-442B7EA884FD}" srcOrd="1" destOrd="0" presId="urn:microsoft.com/office/officeart/2018/2/layout/IconVerticalSolidList"/>
    <dgm:cxn modelId="{FD87A9E2-BE1C-40FD-9608-3695B7B4EDD0}" type="presParOf" srcId="{9C2F1B84-4F8F-4C0C-B4C0-E5D472EE63A5}" destId="{7E8A63D4-315F-4C0C-A473-3CB1CEB3A059}" srcOrd="2" destOrd="0" presId="urn:microsoft.com/office/officeart/2018/2/layout/IconVerticalSolidList"/>
    <dgm:cxn modelId="{BCF6AF37-EB78-4559-A258-09A10C6F0C38}" type="presParOf" srcId="{9C2F1B84-4F8F-4C0C-B4C0-E5D472EE63A5}" destId="{8B2BCC81-A5E6-44B8-8B81-40F7671E95DE}" srcOrd="3" destOrd="0" presId="urn:microsoft.com/office/officeart/2018/2/layout/IconVerticalSolidList"/>
    <dgm:cxn modelId="{92841F57-B4C6-460E-A038-1119E3DB3FE9}" type="presParOf" srcId="{6277EE97-0995-4DEF-829C-656469CDC391}" destId="{7A2E8954-A381-4035-A8FE-0074E8EE3757}" srcOrd="3" destOrd="0" presId="urn:microsoft.com/office/officeart/2018/2/layout/IconVerticalSolidList"/>
    <dgm:cxn modelId="{05EA3431-FC2C-4B0F-82FE-959D3674FAAD}" type="presParOf" srcId="{6277EE97-0995-4DEF-829C-656469CDC391}" destId="{D0119F93-4D96-4A13-ADE9-2F1A536A0FA7}" srcOrd="4" destOrd="0" presId="urn:microsoft.com/office/officeart/2018/2/layout/IconVerticalSolidList"/>
    <dgm:cxn modelId="{4C132962-B2A7-4B65-A674-27F5FF217DA6}" type="presParOf" srcId="{D0119F93-4D96-4A13-ADE9-2F1A536A0FA7}" destId="{20D5EDF6-E835-4547-8C5C-8420447CADFE}" srcOrd="0" destOrd="0" presId="urn:microsoft.com/office/officeart/2018/2/layout/IconVerticalSolidList"/>
    <dgm:cxn modelId="{4C8AD203-D577-4BAA-B4ED-6D6A25D70BD6}" type="presParOf" srcId="{D0119F93-4D96-4A13-ADE9-2F1A536A0FA7}" destId="{E2E6D4FF-1978-4B9D-8696-DCC92E2D669B}" srcOrd="1" destOrd="0" presId="urn:microsoft.com/office/officeart/2018/2/layout/IconVerticalSolidList"/>
    <dgm:cxn modelId="{82B7F266-FD51-4F08-9667-81AF8EB61736}" type="presParOf" srcId="{D0119F93-4D96-4A13-ADE9-2F1A536A0FA7}" destId="{E44E4710-C8D7-42E9-AA13-21F734E3403C}" srcOrd="2" destOrd="0" presId="urn:microsoft.com/office/officeart/2018/2/layout/IconVerticalSolidList"/>
    <dgm:cxn modelId="{1286F4B7-BC5B-4C83-9B2F-67C8DEAEBE3B}" type="presParOf" srcId="{D0119F93-4D96-4A13-ADE9-2F1A536A0FA7}" destId="{7510B10A-3BDE-48A8-9372-75A113B3684C}" srcOrd="3" destOrd="0" presId="urn:microsoft.com/office/officeart/2018/2/layout/IconVerticalSolidList"/>
    <dgm:cxn modelId="{4D2DACCB-73BC-4248-AF6B-929B81C7517E}" type="presParOf" srcId="{6277EE97-0995-4DEF-829C-656469CDC391}" destId="{01474A76-6BDE-4FF5-ABF4-5B56C8051C3F}" srcOrd="5" destOrd="0" presId="urn:microsoft.com/office/officeart/2018/2/layout/IconVerticalSolidList"/>
    <dgm:cxn modelId="{C02B0330-6D26-47F3-A5F9-FFE8BF23AAD4}" type="presParOf" srcId="{6277EE97-0995-4DEF-829C-656469CDC391}" destId="{859CA34A-3AAB-49FB-9EC4-9E21BDB96C51}" srcOrd="6" destOrd="0" presId="urn:microsoft.com/office/officeart/2018/2/layout/IconVerticalSolidList"/>
    <dgm:cxn modelId="{8F7D91D2-66CB-43A9-9677-08C675959E7F}" type="presParOf" srcId="{859CA34A-3AAB-49FB-9EC4-9E21BDB96C51}" destId="{A7EB9952-AA93-42E6-B9BB-BAA7B589A805}" srcOrd="0" destOrd="0" presId="urn:microsoft.com/office/officeart/2018/2/layout/IconVerticalSolidList"/>
    <dgm:cxn modelId="{169FCF12-04CB-4291-B5AB-5F5E589A3A92}" type="presParOf" srcId="{859CA34A-3AAB-49FB-9EC4-9E21BDB96C51}" destId="{6AC7D13B-D846-45C0-B415-C2A06863D068}" srcOrd="1" destOrd="0" presId="urn:microsoft.com/office/officeart/2018/2/layout/IconVerticalSolidList"/>
    <dgm:cxn modelId="{3B54000D-83AB-446F-B59F-299D94FDD91C}" type="presParOf" srcId="{859CA34A-3AAB-49FB-9EC4-9E21BDB96C51}" destId="{6EC06DE3-AA65-4450-B61B-8F1C729F385D}" srcOrd="2" destOrd="0" presId="urn:microsoft.com/office/officeart/2018/2/layout/IconVerticalSolidList"/>
    <dgm:cxn modelId="{343F651B-3132-4A34-BE2A-34EC617CBB79}" type="presParOf" srcId="{859CA34A-3AAB-49FB-9EC4-9E21BDB96C51}" destId="{40BAA4D2-81B6-4CB6-946E-A1BA23C3857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E4E1BF-7A9B-4156-8316-33C4DC3A765A}"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DD5971C2-4A15-4685-9849-8978A3F13E7C}">
      <dgm:prSet custT="1"/>
      <dgm:spPr/>
      <dgm:t>
        <a:bodyPr/>
        <a:lstStyle/>
        <a:p>
          <a:pPr>
            <a:lnSpc>
              <a:spcPct val="100000"/>
            </a:lnSpc>
          </a:pPr>
          <a:r>
            <a:rPr lang="en-US" sz="2400" kern="1200" dirty="0">
              <a:solidFill>
                <a:schemeClr val="tx2"/>
              </a:solidFill>
              <a:latin typeface="+mn-lt"/>
              <a:ea typeface="+mn-ea"/>
              <a:cs typeface="+mn-cs"/>
            </a:rPr>
            <a:t>Dealing with a complicated workspace that includes two different simulators. </a:t>
          </a:r>
        </a:p>
      </dgm:t>
    </dgm:pt>
    <dgm:pt modelId="{0AEADA2D-29B3-4DDC-AAB8-07BA59A7BC6D}" type="parTrans" cxnId="{BCB41E6D-EAA1-44B9-96B0-F0FD1CF28B41}">
      <dgm:prSet/>
      <dgm:spPr/>
      <dgm:t>
        <a:bodyPr/>
        <a:lstStyle/>
        <a:p>
          <a:endParaRPr lang="en-US"/>
        </a:p>
      </dgm:t>
    </dgm:pt>
    <dgm:pt modelId="{4506A122-4531-4844-A538-8A6A63178653}" type="sibTrans" cxnId="{BCB41E6D-EAA1-44B9-96B0-F0FD1CF28B41}">
      <dgm:prSet/>
      <dgm:spPr/>
      <dgm:t>
        <a:bodyPr/>
        <a:lstStyle/>
        <a:p>
          <a:endParaRPr lang="en-US"/>
        </a:p>
      </dgm:t>
    </dgm:pt>
    <dgm:pt modelId="{08117FAE-A493-4D2A-B61F-8FB2D2BC8864}">
      <dgm:prSet custT="1"/>
      <dgm:spPr/>
      <dgm:t>
        <a:bodyPr/>
        <a:lstStyle/>
        <a:p>
          <a:pPr>
            <a:lnSpc>
              <a:spcPct val="100000"/>
            </a:lnSpc>
          </a:pPr>
          <a:r>
            <a:rPr lang="en-US" sz="2400" kern="1200" dirty="0">
              <a:solidFill>
                <a:srgbClr val="505046"/>
              </a:solidFill>
              <a:latin typeface="FrankRuehl"/>
              <a:ea typeface="+mn-ea"/>
              <a:cs typeface="+mn-cs"/>
            </a:rPr>
            <a:t>Reverse Engineering the INET and VEINS modules in OMNeT++.</a:t>
          </a:r>
        </a:p>
      </dgm:t>
    </dgm:pt>
    <dgm:pt modelId="{F9F67E33-85E7-44A0-9C73-E7CD99CD7138}" type="parTrans" cxnId="{F32A41BC-6B56-4E18-933F-9F3C45DABCB3}">
      <dgm:prSet/>
      <dgm:spPr/>
      <dgm:t>
        <a:bodyPr/>
        <a:lstStyle/>
        <a:p>
          <a:endParaRPr lang="en-US"/>
        </a:p>
      </dgm:t>
    </dgm:pt>
    <dgm:pt modelId="{39692B9F-8D90-45F5-A8D6-DBEC7DA55954}" type="sibTrans" cxnId="{F32A41BC-6B56-4E18-933F-9F3C45DABCB3}">
      <dgm:prSet/>
      <dgm:spPr/>
      <dgm:t>
        <a:bodyPr/>
        <a:lstStyle/>
        <a:p>
          <a:endParaRPr lang="en-US"/>
        </a:p>
      </dgm:t>
    </dgm:pt>
    <dgm:pt modelId="{1D742B02-3CFB-40CB-862C-7DFEA874B58C}">
      <dgm:prSet custT="1"/>
      <dgm:spPr/>
      <dgm:t>
        <a:bodyPr/>
        <a:lstStyle/>
        <a:p>
          <a:pPr>
            <a:lnSpc>
              <a:spcPct val="100000"/>
            </a:lnSpc>
          </a:pPr>
          <a:r>
            <a:rPr lang="en-US" sz="2400" kern="1200" dirty="0">
              <a:solidFill>
                <a:srgbClr val="505046"/>
              </a:solidFill>
              <a:latin typeface="FrankRuehl"/>
              <a:ea typeface="+mn-ea"/>
              <a:cs typeface="+mn-cs"/>
            </a:rPr>
            <a:t>Calculating the equation to find the number of messages sent on the network.</a:t>
          </a:r>
        </a:p>
      </dgm:t>
    </dgm:pt>
    <dgm:pt modelId="{C574AC10-6C89-44AA-AC39-128D4934A432}" type="parTrans" cxnId="{6A9E0E48-87B4-4F71-B4E9-8FA01D514A15}">
      <dgm:prSet/>
      <dgm:spPr/>
      <dgm:t>
        <a:bodyPr/>
        <a:lstStyle/>
        <a:p>
          <a:endParaRPr lang="en-US"/>
        </a:p>
      </dgm:t>
    </dgm:pt>
    <dgm:pt modelId="{C8097F24-B0F6-41E6-8F29-E697051AED7D}" type="sibTrans" cxnId="{6A9E0E48-87B4-4F71-B4E9-8FA01D514A15}">
      <dgm:prSet/>
      <dgm:spPr/>
      <dgm:t>
        <a:bodyPr/>
        <a:lstStyle/>
        <a:p>
          <a:endParaRPr lang="en-US"/>
        </a:p>
      </dgm:t>
    </dgm:pt>
    <dgm:pt modelId="{C1FFF52F-97B9-42BA-990A-E3142D8D0AD0}" type="pres">
      <dgm:prSet presAssocID="{7CE4E1BF-7A9B-4156-8316-33C4DC3A765A}" presName="root" presStyleCnt="0">
        <dgm:presLayoutVars>
          <dgm:dir/>
          <dgm:resizeHandles val="exact"/>
        </dgm:presLayoutVars>
      </dgm:prSet>
      <dgm:spPr/>
    </dgm:pt>
    <dgm:pt modelId="{6B5135BC-7EBE-4602-8ADC-3C7A183FF223}" type="pres">
      <dgm:prSet presAssocID="{DD5971C2-4A15-4685-9849-8978A3F13E7C}" presName="compNode" presStyleCnt="0"/>
      <dgm:spPr/>
    </dgm:pt>
    <dgm:pt modelId="{97C3B1AE-5FD9-4184-A560-BC2AD98287CA}" type="pres">
      <dgm:prSet presAssocID="{DD5971C2-4A15-4685-9849-8978A3F13E7C}" presName="bgRect" presStyleLbl="bgShp" presStyleIdx="0" presStyleCnt="3"/>
      <dgm:spPr/>
    </dgm:pt>
    <dgm:pt modelId="{AB297EDC-AC06-4EB3-B9C6-E2A6EEA0785D}" type="pres">
      <dgm:prSet presAssocID="{DD5971C2-4A15-4685-9849-8978A3F13E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20AEC717-80A8-465A-98E2-5D7EB18AA136}" type="pres">
      <dgm:prSet presAssocID="{DD5971C2-4A15-4685-9849-8978A3F13E7C}" presName="spaceRect" presStyleCnt="0"/>
      <dgm:spPr/>
    </dgm:pt>
    <dgm:pt modelId="{DC3B0A06-3807-4788-AEA0-754BAD929C21}" type="pres">
      <dgm:prSet presAssocID="{DD5971C2-4A15-4685-9849-8978A3F13E7C}" presName="parTx" presStyleLbl="revTx" presStyleIdx="0" presStyleCnt="3">
        <dgm:presLayoutVars>
          <dgm:chMax val="0"/>
          <dgm:chPref val="0"/>
        </dgm:presLayoutVars>
      </dgm:prSet>
      <dgm:spPr/>
    </dgm:pt>
    <dgm:pt modelId="{BF9769E0-6746-45D2-A7B3-39F364652602}" type="pres">
      <dgm:prSet presAssocID="{4506A122-4531-4844-A538-8A6A63178653}" presName="sibTrans" presStyleCnt="0"/>
      <dgm:spPr/>
    </dgm:pt>
    <dgm:pt modelId="{65237113-2FE3-49A2-880F-1D0124C40909}" type="pres">
      <dgm:prSet presAssocID="{08117FAE-A493-4D2A-B61F-8FB2D2BC8864}" presName="compNode" presStyleCnt="0"/>
      <dgm:spPr/>
    </dgm:pt>
    <dgm:pt modelId="{EFAE1F97-7A1E-4234-A2A2-5F3E4B703339}" type="pres">
      <dgm:prSet presAssocID="{08117FAE-A493-4D2A-B61F-8FB2D2BC8864}" presName="bgRect" presStyleLbl="bgShp" presStyleIdx="1" presStyleCnt="3" custLinFactNeighborY="1476"/>
      <dgm:spPr/>
    </dgm:pt>
    <dgm:pt modelId="{089F47CD-1061-4FF7-B21B-2D340CADBC33}" type="pres">
      <dgm:prSet presAssocID="{08117FAE-A493-4D2A-B61F-8FB2D2BC88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ogrammer female with solid fill"/>
        </a:ext>
      </dgm:extLst>
    </dgm:pt>
    <dgm:pt modelId="{CE67CFD4-DB38-4C6F-AC35-8AE27D2F628B}" type="pres">
      <dgm:prSet presAssocID="{08117FAE-A493-4D2A-B61F-8FB2D2BC8864}" presName="spaceRect" presStyleCnt="0"/>
      <dgm:spPr/>
    </dgm:pt>
    <dgm:pt modelId="{16656C20-F57C-4BFA-9071-9459AC53114F}" type="pres">
      <dgm:prSet presAssocID="{08117FAE-A493-4D2A-B61F-8FB2D2BC8864}" presName="parTx" presStyleLbl="revTx" presStyleIdx="1" presStyleCnt="3">
        <dgm:presLayoutVars>
          <dgm:chMax val="0"/>
          <dgm:chPref val="0"/>
        </dgm:presLayoutVars>
      </dgm:prSet>
      <dgm:spPr/>
    </dgm:pt>
    <dgm:pt modelId="{F7687A0B-A9C3-4A50-A7DE-0D4C8D816B74}" type="pres">
      <dgm:prSet presAssocID="{39692B9F-8D90-45F5-A8D6-DBEC7DA55954}" presName="sibTrans" presStyleCnt="0"/>
      <dgm:spPr/>
    </dgm:pt>
    <dgm:pt modelId="{74DE85F9-699E-406B-966F-BDF1772EB96D}" type="pres">
      <dgm:prSet presAssocID="{1D742B02-3CFB-40CB-862C-7DFEA874B58C}" presName="compNode" presStyleCnt="0"/>
      <dgm:spPr/>
    </dgm:pt>
    <dgm:pt modelId="{A436998D-D2D4-48E0-B5B3-32EF0826F13A}" type="pres">
      <dgm:prSet presAssocID="{1D742B02-3CFB-40CB-862C-7DFEA874B58C}" presName="bgRect" presStyleLbl="bgShp" presStyleIdx="2" presStyleCnt="3"/>
      <dgm:spPr/>
    </dgm:pt>
    <dgm:pt modelId="{300A6ACF-9C0E-4C67-9555-B516D42ED30B}" type="pres">
      <dgm:prSet presAssocID="{1D742B02-3CFB-40CB-862C-7DFEA874B5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emote learning math with solid fill"/>
        </a:ext>
      </dgm:extLst>
    </dgm:pt>
    <dgm:pt modelId="{D0858949-0C4C-4716-A21E-7A6E67E7E77A}" type="pres">
      <dgm:prSet presAssocID="{1D742B02-3CFB-40CB-862C-7DFEA874B58C}" presName="spaceRect" presStyleCnt="0"/>
      <dgm:spPr/>
    </dgm:pt>
    <dgm:pt modelId="{A0BA8037-7292-4D12-9FDC-655B49F4BDF7}" type="pres">
      <dgm:prSet presAssocID="{1D742B02-3CFB-40CB-862C-7DFEA874B58C}" presName="parTx" presStyleLbl="revTx" presStyleIdx="2" presStyleCnt="3">
        <dgm:presLayoutVars>
          <dgm:chMax val="0"/>
          <dgm:chPref val="0"/>
        </dgm:presLayoutVars>
      </dgm:prSet>
      <dgm:spPr/>
    </dgm:pt>
  </dgm:ptLst>
  <dgm:cxnLst>
    <dgm:cxn modelId="{6A9E0E48-87B4-4F71-B4E9-8FA01D514A15}" srcId="{7CE4E1BF-7A9B-4156-8316-33C4DC3A765A}" destId="{1D742B02-3CFB-40CB-862C-7DFEA874B58C}" srcOrd="2" destOrd="0" parTransId="{C574AC10-6C89-44AA-AC39-128D4934A432}" sibTransId="{C8097F24-B0F6-41E6-8F29-E697051AED7D}"/>
    <dgm:cxn modelId="{BCB41E6D-EAA1-44B9-96B0-F0FD1CF28B41}" srcId="{7CE4E1BF-7A9B-4156-8316-33C4DC3A765A}" destId="{DD5971C2-4A15-4685-9849-8978A3F13E7C}" srcOrd="0" destOrd="0" parTransId="{0AEADA2D-29B3-4DDC-AAB8-07BA59A7BC6D}" sibTransId="{4506A122-4531-4844-A538-8A6A63178653}"/>
    <dgm:cxn modelId="{2DED8A70-0102-4D30-94B5-6571BC883C70}" type="presOf" srcId="{DD5971C2-4A15-4685-9849-8978A3F13E7C}" destId="{DC3B0A06-3807-4788-AEA0-754BAD929C21}" srcOrd="0" destOrd="0" presId="urn:microsoft.com/office/officeart/2018/2/layout/IconVerticalSolidList"/>
    <dgm:cxn modelId="{866FF38B-AB81-4AB8-839E-405AC107EF51}" type="presOf" srcId="{1D742B02-3CFB-40CB-862C-7DFEA874B58C}" destId="{A0BA8037-7292-4D12-9FDC-655B49F4BDF7}" srcOrd="0" destOrd="0" presId="urn:microsoft.com/office/officeart/2018/2/layout/IconVerticalSolidList"/>
    <dgm:cxn modelId="{728ED699-CCD7-44A0-A94B-DA50E4B7B120}" type="presOf" srcId="{7CE4E1BF-7A9B-4156-8316-33C4DC3A765A}" destId="{C1FFF52F-97B9-42BA-990A-E3142D8D0AD0}" srcOrd="0" destOrd="0" presId="urn:microsoft.com/office/officeart/2018/2/layout/IconVerticalSolidList"/>
    <dgm:cxn modelId="{DB0B57AF-0F55-4015-8621-051D17587CAC}" type="presOf" srcId="{08117FAE-A493-4D2A-B61F-8FB2D2BC8864}" destId="{16656C20-F57C-4BFA-9071-9459AC53114F}" srcOrd="0" destOrd="0" presId="urn:microsoft.com/office/officeart/2018/2/layout/IconVerticalSolidList"/>
    <dgm:cxn modelId="{F32A41BC-6B56-4E18-933F-9F3C45DABCB3}" srcId="{7CE4E1BF-7A9B-4156-8316-33C4DC3A765A}" destId="{08117FAE-A493-4D2A-B61F-8FB2D2BC8864}" srcOrd="1" destOrd="0" parTransId="{F9F67E33-85E7-44A0-9C73-E7CD99CD7138}" sibTransId="{39692B9F-8D90-45F5-A8D6-DBEC7DA55954}"/>
    <dgm:cxn modelId="{DDE62B17-C736-4D14-8C6F-99CFCA7CCF35}" type="presParOf" srcId="{C1FFF52F-97B9-42BA-990A-E3142D8D0AD0}" destId="{6B5135BC-7EBE-4602-8ADC-3C7A183FF223}" srcOrd="0" destOrd="0" presId="urn:microsoft.com/office/officeart/2018/2/layout/IconVerticalSolidList"/>
    <dgm:cxn modelId="{2686F6ED-59BB-45EF-9B0D-05B7F063446B}" type="presParOf" srcId="{6B5135BC-7EBE-4602-8ADC-3C7A183FF223}" destId="{97C3B1AE-5FD9-4184-A560-BC2AD98287CA}" srcOrd="0" destOrd="0" presId="urn:microsoft.com/office/officeart/2018/2/layout/IconVerticalSolidList"/>
    <dgm:cxn modelId="{8F8D5140-6E97-4FA8-9CCE-0A74D15D0E19}" type="presParOf" srcId="{6B5135BC-7EBE-4602-8ADC-3C7A183FF223}" destId="{AB297EDC-AC06-4EB3-B9C6-E2A6EEA0785D}" srcOrd="1" destOrd="0" presId="urn:microsoft.com/office/officeart/2018/2/layout/IconVerticalSolidList"/>
    <dgm:cxn modelId="{16296EBA-06E9-423D-A93C-F40551B8F247}" type="presParOf" srcId="{6B5135BC-7EBE-4602-8ADC-3C7A183FF223}" destId="{20AEC717-80A8-465A-98E2-5D7EB18AA136}" srcOrd="2" destOrd="0" presId="urn:microsoft.com/office/officeart/2018/2/layout/IconVerticalSolidList"/>
    <dgm:cxn modelId="{90EACFFD-43B5-4935-AB09-87B339447D66}" type="presParOf" srcId="{6B5135BC-7EBE-4602-8ADC-3C7A183FF223}" destId="{DC3B0A06-3807-4788-AEA0-754BAD929C21}" srcOrd="3" destOrd="0" presId="urn:microsoft.com/office/officeart/2018/2/layout/IconVerticalSolidList"/>
    <dgm:cxn modelId="{04ACEFFA-446E-4A04-AF02-5BBAA0EBF921}" type="presParOf" srcId="{C1FFF52F-97B9-42BA-990A-E3142D8D0AD0}" destId="{BF9769E0-6746-45D2-A7B3-39F364652602}" srcOrd="1" destOrd="0" presId="urn:microsoft.com/office/officeart/2018/2/layout/IconVerticalSolidList"/>
    <dgm:cxn modelId="{D149F600-BD6D-49D3-8759-A311FE2ADE8D}" type="presParOf" srcId="{C1FFF52F-97B9-42BA-990A-E3142D8D0AD0}" destId="{65237113-2FE3-49A2-880F-1D0124C40909}" srcOrd="2" destOrd="0" presId="urn:microsoft.com/office/officeart/2018/2/layout/IconVerticalSolidList"/>
    <dgm:cxn modelId="{5C4BB780-6C7E-46B9-88B5-4555A1B6F723}" type="presParOf" srcId="{65237113-2FE3-49A2-880F-1D0124C40909}" destId="{EFAE1F97-7A1E-4234-A2A2-5F3E4B703339}" srcOrd="0" destOrd="0" presId="urn:microsoft.com/office/officeart/2018/2/layout/IconVerticalSolidList"/>
    <dgm:cxn modelId="{FE385770-DFD9-4624-9175-79DE1D260405}" type="presParOf" srcId="{65237113-2FE3-49A2-880F-1D0124C40909}" destId="{089F47CD-1061-4FF7-B21B-2D340CADBC33}" srcOrd="1" destOrd="0" presId="urn:microsoft.com/office/officeart/2018/2/layout/IconVerticalSolidList"/>
    <dgm:cxn modelId="{57E28CD5-FED2-4F62-866B-225C05A658D6}" type="presParOf" srcId="{65237113-2FE3-49A2-880F-1D0124C40909}" destId="{CE67CFD4-DB38-4C6F-AC35-8AE27D2F628B}" srcOrd="2" destOrd="0" presId="urn:microsoft.com/office/officeart/2018/2/layout/IconVerticalSolidList"/>
    <dgm:cxn modelId="{EE68268D-06BF-4D6E-9789-654B5988A886}" type="presParOf" srcId="{65237113-2FE3-49A2-880F-1D0124C40909}" destId="{16656C20-F57C-4BFA-9071-9459AC53114F}" srcOrd="3" destOrd="0" presId="urn:microsoft.com/office/officeart/2018/2/layout/IconVerticalSolidList"/>
    <dgm:cxn modelId="{3A3DEFBD-38C1-43BC-85E6-AD0F91525A30}" type="presParOf" srcId="{C1FFF52F-97B9-42BA-990A-E3142D8D0AD0}" destId="{F7687A0B-A9C3-4A50-A7DE-0D4C8D816B74}" srcOrd="3" destOrd="0" presId="urn:microsoft.com/office/officeart/2018/2/layout/IconVerticalSolidList"/>
    <dgm:cxn modelId="{026FAB93-92F5-4318-8AEE-C2400E2A6F1E}" type="presParOf" srcId="{C1FFF52F-97B9-42BA-990A-E3142D8D0AD0}" destId="{74DE85F9-699E-406B-966F-BDF1772EB96D}" srcOrd="4" destOrd="0" presId="urn:microsoft.com/office/officeart/2018/2/layout/IconVerticalSolidList"/>
    <dgm:cxn modelId="{1E4619AC-DD26-4DA2-85F6-53C6963CDE91}" type="presParOf" srcId="{74DE85F9-699E-406B-966F-BDF1772EB96D}" destId="{A436998D-D2D4-48E0-B5B3-32EF0826F13A}" srcOrd="0" destOrd="0" presId="urn:microsoft.com/office/officeart/2018/2/layout/IconVerticalSolidList"/>
    <dgm:cxn modelId="{46195E84-A249-4E04-8296-57351CB87C7C}" type="presParOf" srcId="{74DE85F9-699E-406B-966F-BDF1772EB96D}" destId="{300A6ACF-9C0E-4C67-9555-B516D42ED30B}" srcOrd="1" destOrd="0" presId="urn:microsoft.com/office/officeart/2018/2/layout/IconVerticalSolidList"/>
    <dgm:cxn modelId="{6107ADE6-0CE1-405F-9C47-1395126952E6}" type="presParOf" srcId="{74DE85F9-699E-406B-966F-BDF1772EB96D}" destId="{D0858949-0C4C-4716-A21E-7A6E67E7E77A}" srcOrd="2" destOrd="0" presId="urn:microsoft.com/office/officeart/2018/2/layout/IconVerticalSolidList"/>
    <dgm:cxn modelId="{65BC83B0-8DA2-400C-BB59-173835C500BF}" type="presParOf" srcId="{74DE85F9-699E-406B-966F-BDF1772EB96D}" destId="{A0BA8037-7292-4D12-9FDC-655B49F4BDF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A7896-B94A-4D33-B8EB-B07434F2FA4E}">
      <dsp:nvSpPr>
        <dsp:cNvPr id="0" name=""/>
        <dsp:cNvSpPr/>
      </dsp:nvSpPr>
      <dsp:spPr>
        <a:xfrm>
          <a:off x="0" y="1745"/>
          <a:ext cx="10543031" cy="8848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B80337-4420-4D38-AFE9-6E38CBE788AA}">
      <dsp:nvSpPr>
        <dsp:cNvPr id="0" name=""/>
        <dsp:cNvSpPr/>
      </dsp:nvSpPr>
      <dsp:spPr>
        <a:xfrm>
          <a:off x="267657" y="200830"/>
          <a:ext cx="486650" cy="48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9D1379-6C80-4393-9199-F622412100EA}">
      <dsp:nvSpPr>
        <dsp:cNvPr id="0" name=""/>
        <dsp:cNvSpPr/>
      </dsp:nvSpPr>
      <dsp:spPr>
        <a:xfrm>
          <a:off x="1021966" y="1745"/>
          <a:ext cx="9521064" cy="884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643" tIns="93643" rIns="93643" bIns="93643" numCol="1" spcCol="1270" anchor="ctr" anchorCtr="0">
          <a:noAutofit/>
        </a:bodyPr>
        <a:lstStyle/>
        <a:p>
          <a:pPr marL="0" lvl="0" indent="0" algn="l" defTabSz="977900">
            <a:lnSpc>
              <a:spcPct val="100000"/>
            </a:lnSpc>
            <a:spcBef>
              <a:spcPct val="0"/>
            </a:spcBef>
            <a:spcAft>
              <a:spcPct val="35000"/>
            </a:spcAft>
            <a:buNone/>
          </a:pPr>
          <a:r>
            <a:rPr lang="en-US" sz="2200" kern="1200" dirty="0"/>
            <a:t>Autonomous Vehicle define as a vehicle able to drive and make decisions independently with given information.</a:t>
          </a:r>
        </a:p>
      </dsp:txBody>
      <dsp:txXfrm>
        <a:off x="1021966" y="1745"/>
        <a:ext cx="9521064" cy="884819"/>
      </dsp:txXfrm>
    </dsp:sp>
    <dsp:sp modelId="{C1FD804B-D3E0-4D2E-A72F-23FA58FF3ADB}">
      <dsp:nvSpPr>
        <dsp:cNvPr id="0" name=""/>
        <dsp:cNvSpPr/>
      </dsp:nvSpPr>
      <dsp:spPr>
        <a:xfrm>
          <a:off x="0" y="1107769"/>
          <a:ext cx="10543031" cy="8848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459A9-C46C-47AB-9C87-442B7EA884FD}">
      <dsp:nvSpPr>
        <dsp:cNvPr id="0" name=""/>
        <dsp:cNvSpPr/>
      </dsp:nvSpPr>
      <dsp:spPr>
        <a:xfrm>
          <a:off x="267657" y="1306854"/>
          <a:ext cx="486650" cy="4866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2BCC81-A5E6-44B8-8B81-40F7671E95DE}">
      <dsp:nvSpPr>
        <dsp:cNvPr id="0" name=""/>
        <dsp:cNvSpPr/>
      </dsp:nvSpPr>
      <dsp:spPr>
        <a:xfrm>
          <a:off x="1021966" y="1107769"/>
          <a:ext cx="9521064" cy="884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643" tIns="93643" rIns="93643" bIns="93643" numCol="1" spcCol="1270" anchor="ctr" anchorCtr="0">
          <a:noAutofit/>
        </a:bodyPr>
        <a:lstStyle/>
        <a:p>
          <a:pPr marL="0" lvl="0" indent="0" algn="l" defTabSz="977900">
            <a:lnSpc>
              <a:spcPct val="100000"/>
            </a:lnSpc>
            <a:spcBef>
              <a:spcPct val="0"/>
            </a:spcBef>
            <a:spcAft>
              <a:spcPct val="35000"/>
            </a:spcAft>
            <a:buNone/>
          </a:pPr>
          <a:r>
            <a:rPr lang="en-US" sz="2200" kern="1200"/>
            <a:t>Most models of autonomous vehicles are based on communication with a remote server.</a:t>
          </a:r>
          <a:endParaRPr lang="en-US" sz="2200" kern="1200" dirty="0"/>
        </a:p>
      </dsp:txBody>
      <dsp:txXfrm>
        <a:off x="1021966" y="1107769"/>
        <a:ext cx="9521064" cy="884819"/>
      </dsp:txXfrm>
    </dsp:sp>
    <dsp:sp modelId="{20D5EDF6-E835-4547-8C5C-8420447CADFE}">
      <dsp:nvSpPr>
        <dsp:cNvPr id="0" name=""/>
        <dsp:cNvSpPr/>
      </dsp:nvSpPr>
      <dsp:spPr>
        <a:xfrm>
          <a:off x="0" y="2213793"/>
          <a:ext cx="10543031" cy="8848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6D4FF-1978-4B9D-8696-DCC92E2D669B}">
      <dsp:nvSpPr>
        <dsp:cNvPr id="0" name=""/>
        <dsp:cNvSpPr/>
      </dsp:nvSpPr>
      <dsp:spPr>
        <a:xfrm>
          <a:off x="267657" y="2412878"/>
          <a:ext cx="486650" cy="48665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10B10A-3BDE-48A8-9372-75A113B3684C}">
      <dsp:nvSpPr>
        <dsp:cNvPr id="0" name=""/>
        <dsp:cNvSpPr/>
      </dsp:nvSpPr>
      <dsp:spPr>
        <a:xfrm>
          <a:off x="1021966" y="2213793"/>
          <a:ext cx="9521064" cy="884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643" tIns="93643" rIns="93643" bIns="93643" numCol="1" spcCol="1270" anchor="ctr" anchorCtr="0">
          <a:noAutofit/>
        </a:bodyPr>
        <a:lstStyle/>
        <a:p>
          <a:pPr marL="0" lvl="0" indent="0" algn="l" defTabSz="977900">
            <a:lnSpc>
              <a:spcPct val="100000"/>
            </a:lnSpc>
            <a:spcBef>
              <a:spcPct val="0"/>
            </a:spcBef>
            <a:spcAft>
              <a:spcPct val="35000"/>
            </a:spcAft>
            <a:buNone/>
          </a:pPr>
          <a:r>
            <a:rPr lang="en-US" sz="2200" kern="1200" dirty="0"/>
            <a:t>Vehicle-Server communication might be unstable and unscalable. </a:t>
          </a:r>
        </a:p>
      </dsp:txBody>
      <dsp:txXfrm>
        <a:off x="1021966" y="2213793"/>
        <a:ext cx="9521064" cy="884819"/>
      </dsp:txXfrm>
    </dsp:sp>
    <dsp:sp modelId="{A7EB9952-AA93-42E6-B9BB-BAA7B589A805}">
      <dsp:nvSpPr>
        <dsp:cNvPr id="0" name=""/>
        <dsp:cNvSpPr/>
      </dsp:nvSpPr>
      <dsp:spPr>
        <a:xfrm>
          <a:off x="0" y="3319817"/>
          <a:ext cx="10543031" cy="8848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C7D13B-D846-45C0-B415-C2A06863D068}">
      <dsp:nvSpPr>
        <dsp:cNvPr id="0" name=""/>
        <dsp:cNvSpPr/>
      </dsp:nvSpPr>
      <dsp:spPr>
        <a:xfrm>
          <a:off x="267657" y="3518902"/>
          <a:ext cx="486650" cy="48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BAA4D2-81B6-4CB6-946E-A1BA23C3857A}">
      <dsp:nvSpPr>
        <dsp:cNvPr id="0" name=""/>
        <dsp:cNvSpPr/>
      </dsp:nvSpPr>
      <dsp:spPr>
        <a:xfrm>
          <a:off x="1021966" y="3319817"/>
          <a:ext cx="9521064" cy="884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643" tIns="93643" rIns="93643" bIns="93643" numCol="1" spcCol="1270" anchor="ctr" anchorCtr="0">
          <a:noAutofit/>
        </a:bodyPr>
        <a:lstStyle/>
        <a:p>
          <a:pPr marL="0" lvl="0" indent="0" algn="l" defTabSz="977900">
            <a:lnSpc>
              <a:spcPct val="100000"/>
            </a:lnSpc>
            <a:spcBef>
              <a:spcPct val="0"/>
            </a:spcBef>
            <a:spcAft>
              <a:spcPct val="35000"/>
            </a:spcAft>
            <a:buNone/>
          </a:pPr>
          <a:r>
            <a:rPr lang="en-US" sz="2200" kern="1200" dirty="0"/>
            <a:t>Swarms in nature inspire the idea of vehicle swarms partition based on the vehicles’ destination. </a:t>
          </a:r>
          <a:endParaRPr lang="he-IL" sz="2200" kern="1200" dirty="0"/>
        </a:p>
      </dsp:txBody>
      <dsp:txXfrm>
        <a:off x="1021966" y="3319817"/>
        <a:ext cx="9521064" cy="884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3B1AE-5FD9-4184-A560-BC2AD98287CA}">
      <dsp:nvSpPr>
        <dsp:cNvPr id="0" name=""/>
        <dsp:cNvSpPr/>
      </dsp:nvSpPr>
      <dsp:spPr>
        <a:xfrm>
          <a:off x="0" y="544"/>
          <a:ext cx="7721679" cy="12744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297EDC-AC06-4EB3-B9C6-E2A6EEA0785D}">
      <dsp:nvSpPr>
        <dsp:cNvPr id="0" name=""/>
        <dsp:cNvSpPr/>
      </dsp:nvSpPr>
      <dsp:spPr>
        <a:xfrm>
          <a:off x="385533" y="287305"/>
          <a:ext cx="700970" cy="700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3B0A06-3807-4788-AEA0-754BAD929C21}">
      <dsp:nvSpPr>
        <dsp:cNvPr id="0" name=""/>
        <dsp:cNvSpPr/>
      </dsp:nvSpPr>
      <dsp:spPr>
        <a:xfrm>
          <a:off x="1472038" y="544"/>
          <a:ext cx="6249640" cy="127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84" tIns="134884" rIns="134884" bIns="134884" numCol="1" spcCol="1270" anchor="ctr" anchorCtr="0">
          <a:noAutofit/>
        </a:bodyPr>
        <a:lstStyle/>
        <a:p>
          <a:pPr marL="0" lvl="0" indent="0" algn="l" defTabSz="1066800">
            <a:lnSpc>
              <a:spcPct val="100000"/>
            </a:lnSpc>
            <a:spcBef>
              <a:spcPct val="0"/>
            </a:spcBef>
            <a:spcAft>
              <a:spcPct val="35000"/>
            </a:spcAft>
            <a:buNone/>
          </a:pPr>
          <a:r>
            <a:rPr lang="en-US" sz="2400" kern="1200" dirty="0">
              <a:solidFill>
                <a:schemeClr val="tx2"/>
              </a:solidFill>
              <a:latin typeface="+mn-lt"/>
              <a:ea typeface="+mn-ea"/>
              <a:cs typeface="+mn-cs"/>
            </a:rPr>
            <a:t>Dealing with a complicated workspace that includes two different simulators. </a:t>
          </a:r>
        </a:p>
      </dsp:txBody>
      <dsp:txXfrm>
        <a:off x="1472038" y="544"/>
        <a:ext cx="6249640" cy="1274492"/>
      </dsp:txXfrm>
    </dsp:sp>
    <dsp:sp modelId="{EFAE1F97-7A1E-4234-A2A2-5F3E4B703339}">
      <dsp:nvSpPr>
        <dsp:cNvPr id="0" name=""/>
        <dsp:cNvSpPr/>
      </dsp:nvSpPr>
      <dsp:spPr>
        <a:xfrm>
          <a:off x="0" y="1612471"/>
          <a:ext cx="7721679" cy="12744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F47CD-1061-4FF7-B21B-2D340CADBC33}">
      <dsp:nvSpPr>
        <dsp:cNvPr id="0" name=""/>
        <dsp:cNvSpPr/>
      </dsp:nvSpPr>
      <dsp:spPr>
        <a:xfrm>
          <a:off x="385533" y="1880420"/>
          <a:ext cx="700970" cy="700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656C20-F57C-4BFA-9071-9459AC53114F}">
      <dsp:nvSpPr>
        <dsp:cNvPr id="0" name=""/>
        <dsp:cNvSpPr/>
      </dsp:nvSpPr>
      <dsp:spPr>
        <a:xfrm>
          <a:off x="1472038" y="1593659"/>
          <a:ext cx="6249640" cy="127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84" tIns="134884" rIns="134884" bIns="134884" numCol="1" spcCol="1270" anchor="ctr" anchorCtr="0">
          <a:noAutofit/>
        </a:bodyPr>
        <a:lstStyle/>
        <a:p>
          <a:pPr marL="0" lvl="0" indent="0" algn="l" defTabSz="1066800">
            <a:lnSpc>
              <a:spcPct val="100000"/>
            </a:lnSpc>
            <a:spcBef>
              <a:spcPct val="0"/>
            </a:spcBef>
            <a:spcAft>
              <a:spcPct val="35000"/>
            </a:spcAft>
            <a:buNone/>
          </a:pPr>
          <a:r>
            <a:rPr lang="en-US" sz="2400" kern="1200" dirty="0">
              <a:solidFill>
                <a:srgbClr val="505046"/>
              </a:solidFill>
              <a:latin typeface="FrankRuehl"/>
              <a:ea typeface="+mn-ea"/>
              <a:cs typeface="+mn-cs"/>
            </a:rPr>
            <a:t>Reverse Engineering the INET and VEINS modules in OMNeT++.</a:t>
          </a:r>
        </a:p>
      </dsp:txBody>
      <dsp:txXfrm>
        <a:off x="1472038" y="1593659"/>
        <a:ext cx="6249640" cy="1274492"/>
      </dsp:txXfrm>
    </dsp:sp>
    <dsp:sp modelId="{A436998D-D2D4-48E0-B5B3-32EF0826F13A}">
      <dsp:nvSpPr>
        <dsp:cNvPr id="0" name=""/>
        <dsp:cNvSpPr/>
      </dsp:nvSpPr>
      <dsp:spPr>
        <a:xfrm>
          <a:off x="0" y="3186775"/>
          <a:ext cx="7721679" cy="12744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0A6ACF-9C0E-4C67-9555-B516D42ED30B}">
      <dsp:nvSpPr>
        <dsp:cNvPr id="0" name=""/>
        <dsp:cNvSpPr/>
      </dsp:nvSpPr>
      <dsp:spPr>
        <a:xfrm>
          <a:off x="385533" y="3473535"/>
          <a:ext cx="700970" cy="7009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BA8037-7292-4D12-9FDC-655B49F4BDF7}">
      <dsp:nvSpPr>
        <dsp:cNvPr id="0" name=""/>
        <dsp:cNvSpPr/>
      </dsp:nvSpPr>
      <dsp:spPr>
        <a:xfrm>
          <a:off x="1472038" y="3186775"/>
          <a:ext cx="6249640" cy="127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84" tIns="134884" rIns="134884" bIns="134884" numCol="1" spcCol="1270" anchor="ctr" anchorCtr="0">
          <a:noAutofit/>
        </a:bodyPr>
        <a:lstStyle/>
        <a:p>
          <a:pPr marL="0" lvl="0" indent="0" algn="l" defTabSz="1066800">
            <a:lnSpc>
              <a:spcPct val="100000"/>
            </a:lnSpc>
            <a:spcBef>
              <a:spcPct val="0"/>
            </a:spcBef>
            <a:spcAft>
              <a:spcPct val="35000"/>
            </a:spcAft>
            <a:buNone/>
          </a:pPr>
          <a:r>
            <a:rPr lang="en-US" sz="2400" kern="1200" dirty="0">
              <a:solidFill>
                <a:srgbClr val="505046"/>
              </a:solidFill>
              <a:latin typeface="FrankRuehl"/>
              <a:ea typeface="+mn-ea"/>
              <a:cs typeface="+mn-cs"/>
            </a:rPr>
            <a:t>Calculating the equation to find the number of messages sent on the network.</a:t>
          </a:r>
        </a:p>
      </dsp:txBody>
      <dsp:txXfrm>
        <a:off x="1472038" y="3186775"/>
        <a:ext cx="6249640" cy="12744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3E3DCC9-D207-4826-9CA7-134AF0D23C13}" type="datetimeFigureOut">
              <a:rPr lang="he-IL" smtClean="0"/>
              <a:t>ל'/סיון/תשפ"ג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05F4C1D-7C77-4C3C-8393-0D5C375C3363}" type="slidenum">
              <a:rPr lang="he-IL" smtClean="0"/>
              <a:t>‹#›</a:t>
            </a:fld>
            <a:endParaRPr lang="he-IL"/>
          </a:p>
        </p:txBody>
      </p:sp>
    </p:spTree>
    <p:extLst>
      <p:ext uri="{BB962C8B-B14F-4D97-AF65-F5344CB8AC3E}">
        <p14:creationId xmlns:p14="http://schemas.microsoft.com/office/powerpoint/2010/main" val="107761286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Have a lot to say about – not only introduction but also a presentation of the problem we wish to solve</a:t>
            </a:r>
            <a:endParaRPr lang="he-IL" dirty="0"/>
          </a:p>
        </p:txBody>
      </p:sp>
      <p:sp>
        <p:nvSpPr>
          <p:cNvPr id="4" name="מציין מיקום של מספר שקופית 3"/>
          <p:cNvSpPr>
            <a:spLocks noGrp="1"/>
          </p:cNvSpPr>
          <p:nvPr>
            <p:ph type="sldNum" sz="quarter" idx="5"/>
          </p:nvPr>
        </p:nvSpPr>
        <p:spPr/>
        <p:txBody>
          <a:bodyPr/>
          <a:lstStyle/>
          <a:p>
            <a:fld id="{805F4C1D-7C77-4C3C-8393-0D5C375C3363}" type="slidenum">
              <a:rPr lang="he-IL" smtClean="0"/>
              <a:t>2</a:t>
            </a:fld>
            <a:endParaRPr lang="he-IL"/>
          </a:p>
        </p:txBody>
      </p:sp>
    </p:spTree>
    <p:extLst>
      <p:ext uri="{BB962C8B-B14F-4D97-AF65-F5344CB8AC3E}">
        <p14:creationId xmlns:p14="http://schemas.microsoft.com/office/powerpoint/2010/main" val="1375545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Maybe highlight some parts of the goal</a:t>
            </a:r>
            <a:endParaRPr lang="he-IL" dirty="0"/>
          </a:p>
        </p:txBody>
      </p:sp>
      <p:sp>
        <p:nvSpPr>
          <p:cNvPr id="4" name="מציין מיקום של מספר שקופית 3"/>
          <p:cNvSpPr>
            <a:spLocks noGrp="1"/>
          </p:cNvSpPr>
          <p:nvPr>
            <p:ph type="sldNum" sz="quarter" idx="5"/>
          </p:nvPr>
        </p:nvSpPr>
        <p:spPr/>
        <p:txBody>
          <a:bodyPr/>
          <a:lstStyle/>
          <a:p>
            <a:fld id="{805F4C1D-7C77-4C3C-8393-0D5C375C3363}" type="slidenum">
              <a:rPr lang="he-IL" smtClean="0"/>
              <a:t>3</a:t>
            </a:fld>
            <a:endParaRPr lang="he-IL"/>
          </a:p>
        </p:txBody>
      </p:sp>
    </p:spTree>
    <p:extLst>
      <p:ext uri="{BB962C8B-B14F-4D97-AF65-F5344CB8AC3E}">
        <p14:creationId xmlns:p14="http://schemas.microsoft.com/office/powerpoint/2010/main" val="2515376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Do we want to add the type of file or anything?</a:t>
            </a:r>
            <a:endParaRPr lang="he-IL" dirty="0"/>
          </a:p>
        </p:txBody>
      </p:sp>
      <p:sp>
        <p:nvSpPr>
          <p:cNvPr id="4" name="מציין מיקום של מספר שקופית 3"/>
          <p:cNvSpPr>
            <a:spLocks noGrp="1"/>
          </p:cNvSpPr>
          <p:nvPr>
            <p:ph type="sldNum" sz="quarter" idx="5"/>
          </p:nvPr>
        </p:nvSpPr>
        <p:spPr/>
        <p:txBody>
          <a:bodyPr/>
          <a:lstStyle/>
          <a:p>
            <a:fld id="{805F4C1D-7C77-4C3C-8393-0D5C375C3363}" type="slidenum">
              <a:rPr lang="he-IL" smtClean="0"/>
              <a:t>4</a:t>
            </a:fld>
            <a:endParaRPr lang="he-IL"/>
          </a:p>
        </p:txBody>
      </p:sp>
    </p:spTree>
    <p:extLst>
      <p:ext uri="{BB962C8B-B14F-4D97-AF65-F5344CB8AC3E}">
        <p14:creationId xmlns:p14="http://schemas.microsoft.com/office/powerpoint/2010/main" val="2926280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Do we want to add the type of file or anything?</a:t>
            </a:r>
            <a:endParaRPr lang="he-IL" dirty="0"/>
          </a:p>
          <a:p>
            <a:r>
              <a:rPr lang="en-US" dirty="0"/>
              <a:t>Or maybe the type of communication? Like RT or WIFI or mobile?...</a:t>
            </a:r>
            <a:endParaRPr lang="he-IL" dirty="0"/>
          </a:p>
        </p:txBody>
      </p:sp>
      <p:sp>
        <p:nvSpPr>
          <p:cNvPr id="4" name="מציין מיקום של מספר שקופית 3"/>
          <p:cNvSpPr>
            <a:spLocks noGrp="1"/>
          </p:cNvSpPr>
          <p:nvPr>
            <p:ph type="sldNum" sz="quarter" idx="5"/>
          </p:nvPr>
        </p:nvSpPr>
        <p:spPr/>
        <p:txBody>
          <a:bodyPr/>
          <a:lstStyle/>
          <a:p>
            <a:fld id="{805F4C1D-7C77-4C3C-8393-0D5C375C3363}" type="slidenum">
              <a:rPr lang="he-IL" smtClean="0"/>
              <a:t>5</a:t>
            </a:fld>
            <a:endParaRPr lang="he-IL"/>
          </a:p>
        </p:txBody>
      </p:sp>
    </p:spTree>
    <p:extLst>
      <p:ext uri="{BB962C8B-B14F-4D97-AF65-F5344CB8AC3E}">
        <p14:creationId xmlns:p14="http://schemas.microsoft.com/office/powerpoint/2010/main" val="562393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Very loss, need to be more accurate and focus on the right relevant things.</a:t>
            </a:r>
            <a:endParaRPr lang="he-IL" dirty="0"/>
          </a:p>
        </p:txBody>
      </p:sp>
      <p:sp>
        <p:nvSpPr>
          <p:cNvPr id="4" name="מציין מיקום של מספר שקופית 3"/>
          <p:cNvSpPr>
            <a:spLocks noGrp="1"/>
          </p:cNvSpPr>
          <p:nvPr>
            <p:ph type="sldNum" sz="quarter" idx="5"/>
          </p:nvPr>
        </p:nvSpPr>
        <p:spPr/>
        <p:txBody>
          <a:bodyPr/>
          <a:lstStyle/>
          <a:p>
            <a:fld id="{805F4C1D-7C77-4C3C-8393-0D5C375C3363}" type="slidenum">
              <a:rPr lang="he-IL" smtClean="0"/>
              <a:t>6</a:t>
            </a:fld>
            <a:endParaRPr lang="he-IL"/>
          </a:p>
        </p:txBody>
      </p:sp>
    </p:spTree>
    <p:extLst>
      <p:ext uri="{BB962C8B-B14F-4D97-AF65-F5344CB8AC3E}">
        <p14:creationId xmlns:p14="http://schemas.microsoft.com/office/powerpoint/2010/main" val="293775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Monday, June 19,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339804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Monday, June 19,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85736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Monday, June 19,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26959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Monday, June 19,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73811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Monday, June 19,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009997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Monday, June 19,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60057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Monday, June 19,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192397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Monday, June 19,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06019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Monday, June 19,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66245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Monday, June 19,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56242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Monday, June 19,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4515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lIns="91440" tIns="45720" rIns="91440" bIns="45720" anchor="ct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lIns="91440" tIns="45720" rIns="91440" b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lIns="91440" tIns="45720" rIns="91440" bIns="45720" anchor="ctr"/>
          <a:lstStyle>
            <a:lvl1pPr algn="l">
              <a:defRPr sz="1200">
                <a:solidFill>
                  <a:schemeClr val="tx2"/>
                </a:solidFill>
              </a:defRPr>
            </a:lvl1pPr>
          </a:lstStyle>
          <a:p>
            <a:fld id="{E8352ED3-3C46-4C9A-9738-67B2D875E7E2}" type="datetime2">
              <a:rPr lang="en-US" smtClean="0"/>
              <a:pPr/>
              <a:t>Monday, June 19,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lIns="91440" tIns="45720" rIns="91440" bIns="4572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lIns="91440" tIns="45720" rIns="91440" bIns="4572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4265804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1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8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8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18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18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18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9.svg"/><Relationship Id="rId7" Type="http://schemas.openxmlformats.org/officeDocument/2006/relationships/diagramColors" Target="../diagrams/colors2.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Rectangle 55">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מבנה לבן">
            <a:extLst>
              <a:ext uri="{FF2B5EF4-FFF2-40B4-BE49-F238E27FC236}">
                <a16:creationId xmlns:a16="http://schemas.microsoft.com/office/drawing/2014/main" id="{72F53B22-400F-0A6D-54EB-2CCC50594061}"/>
              </a:ext>
            </a:extLst>
          </p:cNvPr>
          <p:cNvPicPr>
            <a:picLocks noChangeAspect="1"/>
          </p:cNvPicPr>
          <p:nvPr/>
        </p:nvPicPr>
        <p:blipFill rotWithShape="1">
          <a:blip r:embed="rId2"/>
          <a:srcRect r="-1" b="24223"/>
          <a:stretch/>
        </p:blipFill>
        <p:spPr>
          <a:xfrm>
            <a:off x="3048" y="0"/>
            <a:ext cx="12188952" cy="6858000"/>
          </a:xfrm>
          <a:prstGeom prst="rect">
            <a:avLst/>
          </a:prstGeom>
        </p:spPr>
      </p:pic>
      <p:sp>
        <p:nvSpPr>
          <p:cNvPr id="58" name="Rectangle 57">
            <a:extLst>
              <a:ext uri="{FF2B5EF4-FFF2-40B4-BE49-F238E27FC236}">
                <a16:creationId xmlns:a16="http://schemas.microsoft.com/office/drawing/2014/main" id="{353E47F1-23BD-4D2B-B2D2-9087A6BE4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83E950B-06C2-413A-A6A9-958EB7DCDF38}"/>
              </a:ext>
            </a:extLst>
          </p:cNvPr>
          <p:cNvSpPr>
            <a:spLocks noGrp="1"/>
          </p:cNvSpPr>
          <p:nvPr>
            <p:ph type="ctrTitle"/>
          </p:nvPr>
        </p:nvSpPr>
        <p:spPr>
          <a:xfrm>
            <a:off x="1642599" y="4476329"/>
            <a:ext cx="5371135" cy="1558680"/>
          </a:xfrm>
        </p:spPr>
        <p:txBody>
          <a:bodyPr anchor="ctr">
            <a:normAutofit/>
          </a:bodyPr>
          <a:lstStyle/>
          <a:p>
            <a:pPr algn="l"/>
            <a:r>
              <a:rPr lang="en-US" sz="4800" dirty="0"/>
              <a:t>Autonomous Driving Using Swarms</a:t>
            </a:r>
            <a:endParaRPr lang="he-IL" sz="4800" dirty="0"/>
          </a:p>
        </p:txBody>
      </p:sp>
      <p:sp>
        <p:nvSpPr>
          <p:cNvPr id="3" name="כותרת משנה 2">
            <a:extLst>
              <a:ext uri="{FF2B5EF4-FFF2-40B4-BE49-F238E27FC236}">
                <a16:creationId xmlns:a16="http://schemas.microsoft.com/office/drawing/2014/main" id="{F0A51147-D16C-05C4-AA0C-5515B91C6ADB}"/>
              </a:ext>
            </a:extLst>
          </p:cNvPr>
          <p:cNvSpPr>
            <a:spLocks noGrp="1"/>
          </p:cNvSpPr>
          <p:nvPr>
            <p:ph type="subTitle" idx="1"/>
          </p:nvPr>
        </p:nvSpPr>
        <p:spPr>
          <a:xfrm>
            <a:off x="7189390" y="4476328"/>
            <a:ext cx="4046957" cy="1558673"/>
          </a:xfrm>
        </p:spPr>
        <p:txBody>
          <a:bodyPr anchor="ctr">
            <a:normAutofit/>
          </a:bodyPr>
          <a:lstStyle/>
          <a:p>
            <a:pPr algn="l"/>
            <a:r>
              <a:rPr lang="en-US" sz="1700" dirty="0"/>
              <a:t>Project number: p-2023-003</a:t>
            </a:r>
          </a:p>
          <a:p>
            <a:pPr algn="l"/>
            <a:r>
              <a:rPr lang="en-US" sz="1700" dirty="0"/>
              <a:t>Students: </a:t>
            </a:r>
            <a:r>
              <a:rPr lang="en-US" sz="1700" dirty="0" err="1"/>
              <a:t>Maayan</a:t>
            </a:r>
            <a:r>
              <a:rPr lang="en-US" sz="1700" dirty="0"/>
              <a:t> Ben-Gal and Noy Ella</a:t>
            </a:r>
          </a:p>
          <a:p>
            <a:pPr algn="l"/>
            <a:r>
              <a:rPr lang="en-US" sz="1700" dirty="0"/>
              <a:t>Advisor: Prof. Michael Segal</a:t>
            </a:r>
          </a:p>
        </p:txBody>
      </p:sp>
      <p:sp>
        <p:nvSpPr>
          <p:cNvPr id="60" name="Rectangle 59">
            <a:extLst>
              <a:ext uri="{FF2B5EF4-FFF2-40B4-BE49-F238E27FC236}">
                <a16:creationId xmlns:a16="http://schemas.microsoft.com/office/drawing/2014/main" id="{7CCF52BC-59A6-4707-9A65-C8109F8E5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62" name="Straight Connector 61">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5" name="תמונה 4">
            <a:extLst>
              <a:ext uri="{FF2B5EF4-FFF2-40B4-BE49-F238E27FC236}">
                <a16:creationId xmlns:a16="http://schemas.microsoft.com/office/drawing/2014/main" id="{07D4229F-ECBB-D937-CF42-DB979B7BDB9D}"/>
              </a:ext>
            </a:extLst>
          </p:cNvPr>
          <p:cNvPicPr>
            <a:picLocks noChangeAspect="1"/>
          </p:cNvPicPr>
          <p:nvPr/>
        </p:nvPicPr>
        <p:blipFill>
          <a:blip r:embed="rId3"/>
          <a:stretch>
            <a:fillRect/>
          </a:stretch>
        </p:blipFill>
        <p:spPr>
          <a:xfrm>
            <a:off x="83143" y="4511001"/>
            <a:ext cx="1433127" cy="1433127"/>
          </a:xfrm>
          <a:prstGeom prst="rect">
            <a:avLst/>
          </a:prstGeom>
        </p:spPr>
      </p:pic>
    </p:spTree>
    <p:extLst>
      <p:ext uri="{BB962C8B-B14F-4D97-AF65-F5344CB8AC3E}">
        <p14:creationId xmlns:p14="http://schemas.microsoft.com/office/powerpoint/2010/main" val="1851259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descr="תמונה שמכילה צילום מסך, טקסט&#10;&#10;התיאור נוצר באופן אוטומטי">
            <a:extLst>
              <a:ext uri="{FF2B5EF4-FFF2-40B4-BE49-F238E27FC236}">
                <a16:creationId xmlns:a16="http://schemas.microsoft.com/office/drawing/2014/main" id="{ADBA15E4-38AA-1C01-353A-ACB8AD2B5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12192000" cy="6858000"/>
          </a:xfrm>
          <a:prstGeom prst="rect">
            <a:avLst/>
          </a:prstGeom>
        </p:spPr>
      </p:pic>
      <p:pic>
        <p:nvPicPr>
          <p:cNvPr id="6" name="תמונה 5" descr="תמונה שמכילה צילום מסך, טקסט&#10;&#10;התיאור נוצר באופן אוטומטי">
            <a:extLst>
              <a:ext uri="{FF2B5EF4-FFF2-40B4-BE49-F238E27FC236}">
                <a16:creationId xmlns:a16="http://schemas.microsoft.com/office/drawing/2014/main" id="{94745A65-09E3-E1A9-7401-1AC42D997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12192000" cy="6858000"/>
          </a:xfrm>
          <a:prstGeom prst="rect">
            <a:avLst/>
          </a:prstGeom>
        </p:spPr>
      </p:pic>
      <p:sp>
        <p:nvSpPr>
          <p:cNvPr id="2" name="כותרת 1">
            <a:extLst>
              <a:ext uri="{FF2B5EF4-FFF2-40B4-BE49-F238E27FC236}">
                <a16:creationId xmlns:a16="http://schemas.microsoft.com/office/drawing/2014/main" id="{1B400BB0-651B-C918-1886-E8E90EB1C175}"/>
              </a:ext>
            </a:extLst>
          </p:cNvPr>
          <p:cNvSpPr>
            <a:spLocks noGrp="1"/>
          </p:cNvSpPr>
          <p:nvPr>
            <p:ph type="title"/>
          </p:nvPr>
        </p:nvSpPr>
        <p:spPr/>
        <p:txBody>
          <a:bodyPr/>
          <a:lstStyle/>
          <a:p>
            <a:r>
              <a:rPr lang="en-US" dirty="0"/>
              <a:t>The Algorithm</a:t>
            </a:r>
            <a:endParaRPr lang="he-IL" dirty="0"/>
          </a:p>
        </p:txBody>
      </p:sp>
      <p:sp>
        <p:nvSpPr>
          <p:cNvPr id="3" name="מציין מיקום תוכן 2">
            <a:extLst>
              <a:ext uri="{FF2B5EF4-FFF2-40B4-BE49-F238E27FC236}">
                <a16:creationId xmlns:a16="http://schemas.microsoft.com/office/drawing/2014/main" id="{A5E63138-1048-664B-0387-753BA5BA237C}"/>
              </a:ext>
            </a:extLst>
          </p:cNvPr>
          <p:cNvSpPr>
            <a:spLocks noGrp="1"/>
          </p:cNvSpPr>
          <p:nvPr>
            <p:ph idx="1"/>
          </p:nvPr>
        </p:nvSpPr>
        <p:spPr>
          <a:xfrm>
            <a:off x="5039487" y="835819"/>
            <a:ext cx="4333113" cy="5145881"/>
          </a:xfrm>
        </p:spPr>
        <p:txBody>
          <a:bodyPr/>
          <a:lstStyle/>
          <a:p>
            <a:pPr marL="0" indent="0">
              <a:buNone/>
            </a:pPr>
            <a:r>
              <a:rPr lang="en-US" sz="2400" b="1" dirty="0">
                <a:solidFill>
                  <a:schemeClr val="tx1"/>
                </a:solidFill>
              </a:rPr>
              <a:t>While Not All the Vehicles in a Swarm:</a:t>
            </a:r>
            <a:r>
              <a:rPr lang="en-US" sz="2400" dirty="0">
                <a:solidFill>
                  <a:schemeClr val="tx1"/>
                </a:solidFill>
              </a:rPr>
              <a:t> Vehicles that are not part of a swarm repeat stage #2 periodically. If a vehicle in a swarm, but not the leader, receives a message from another vehicle with the same destination it sends the message to the leader vehicle to proceed to stages #3 and #4 in front of the vehicle that needs to join the swarm.  </a:t>
            </a:r>
            <a:endParaRPr lang="en-US" sz="2400" b="1" dirty="0">
              <a:solidFill>
                <a:schemeClr val="tx1"/>
              </a:solidFill>
            </a:endParaRPr>
          </a:p>
          <a:p>
            <a:endParaRPr lang="he-IL" dirty="0"/>
          </a:p>
        </p:txBody>
      </p:sp>
      <p:sp>
        <p:nvSpPr>
          <p:cNvPr id="4" name="מציין מיקום תוכן 2">
            <a:extLst>
              <a:ext uri="{FF2B5EF4-FFF2-40B4-BE49-F238E27FC236}">
                <a16:creationId xmlns:a16="http://schemas.microsoft.com/office/drawing/2014/main" id="{DC3A3F74-040C-ECCA-95CE-0A3E83E29F77}"/>
              </a:ext>
            </a:extLst>
          </p:cNvPr>
          <p:cNvSpPr txBox="1">
            <a:spLocks/>
          </p:cNvSpPr>
          <p:nvPr/>
        </p:nvSpPr>
        <p:spPr>
          <a:xfrm>
            <a:off x="5039487" y="2679700"/>
            <a:ext cx="5161025" cy="4403725"/>
          </a:xfrm>
          <a:prstGeom prst="rect">
            <a:avLst/>
          </a:prstGeom>
        </p:spPr>
        <p:txBody>
          <a:bodyPr lIns="91440" tIns="45720" rIns="91440" bIns="45720"/>
          <a:lstStyle>
            <a:lvl1pPr marL="228600" indent="-228600" algn="l" defTabSz="914400" rtl="0" eaLnBrk="1" latinLnBrk="0" hangingPunct="1">
              <a:lnSpc>
                <a:spcPct val="118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8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8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18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18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7000"/>
              </a:lnSpc>
              <a:spcAft>
                <a:spcPts val="800"/>
              </a:spcAft>
              <a:buNone/>
              <a:defRPr/>
            </a:pPr>
            <a:r>
              <a:rPr lang="en-US" sz="2400" b="1" dirty="0">
                <a:solidFill>
                  <a:schemeClr val="tx1"/>
                </a:solidFill>
              </a:rPr>
              <a:t>All the Vehicles in Swarms! The Algorithm is Done! </a:t>
            </a:r>
          </a:p>
        </p:txBody>
      </p:sp>
    </p:spTree>
    <p:extLst>
      <p:ext uri="{BB962C8B-B14F-4D97-AF65-F5344CB8AC3E}">
        <p14:creationId xmlns:p14="http://schemas.microsoft.com/office/powerpoint/2010/main" val="82709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E3ECF6-CE60-2A89-726D-0E53FBA02EFF}"/>
              </a:ext>
            </a:extLst>
          </p:cNvPr>
          <p:cNvSpPr>
            <a:spLocks noGrp="1"/>
          </p:cNvSpPr>
          <p:nvPr>
            <p:ph type="title"/>
          </p:nvPr>
        </p:nvSpPr>
        <p:spPr/>
        <p:txBody>
          <a:bodyPr/>
          <a:lstStyle/>
          <a:p>
            <a:r>
              <a:rPr lang="en-US"/>
              <a:t>Solution Calculations</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36B9468-5C48-25C7-732D-4D4293138348}"/>
                  </a:ext>
                </a:extLst>
              </p:cNvPr>
              <p:cNvSpPr>
                <a:spLocks noGrp="1"/>
              </p:cNvSpPr>
              <p:nvPr>
                <p:ph idx="1"/>
              </p:nvPr>
            </p:nvSpPr>
            <p:spPr>
              <a:xfrm>
                <a:off x="420625" y="1364105"/>
                <a:ext cx="10543031" cy="4667903"/>
              </a:xfrm>
            </p:spPr>
            <p:txBody>
              <a:bodyPr/>
              <a:lstStyle/>
              <a:p>
                <a:r>
                  <a:rPr lang="en-US" dirty="0"/>
                  <a:t>Important variables:</a:t>
                </a:r>
              </a:p>
              <a:p>
                <a:pPr lvl="1"/>
                <a14:m>
                  <m:oMath xmlns:m="http://schemas.openxmlformats.org/officeDocument/2006/math">
                    <m:r>
                      <a:rPr lang="en-US" sz="1600" i="1" dirty="0" smtClean="0">
                        <a:latin typeface="Cambria Math" panose="02040503050406030204" pitchFamily="18" charset="0"/>
                      </a:rPr>
                      <m:t>𝑛</m:t>
                    </m:r>
                  </m:oMath>
                </a14:m>
                <a:r>
                  <a:rPr lang="en-US" sz="1600" dirty="0"/>
                  <a:t> – number of vehicles. </a:t>
                </a:r>
              </a:p>
              <a:p>
                <a:pPr lvl="1"/>
                <a14:m>
                  <m:oMath xmlns:m="http://schemas.openxmlformats.org/officeDocument/2006/math">
                    <m:r>
                      <a:rPr lang="en-US" sz="1600" i="1" dirty="0" smtClean="0">
                        <a:latin typeface="Cambria Math" panose="02040503050406030204" pitchFamily="18" charset="0"/>
                      </a:rPr>
                      <m:t>𝑘</m:t>
                    </m:r>
                  </m:oMath>
                </a14:m>
                <a:r>
                  <a:rPr lang="en-US" sz="1600" dirty="0"/>
                  <a:t> – number of swarms\possible destinations.</a:t>
                </a:r>
              </a:p>
              <a:p>
                <a:pPr lvl="1"/>
                <a14:m>
                  <m:oMath xmlns:m="http://schemas.openxmlformats.org/officeDocument/2006/math">
                    <m:r>
                      <a:rPr lang="en-US" sz="1600" i="1" dirty="0" smtClean="0">
                        <a:latin typeface="Cambria Math" panose="02040503050406030204" pitchFamily="18" charset="0"/>
                      </a:rPr>
                      <m:t>𝑉𝑆</m:t>
                    </m:r>
                  </m:oMath>
                </a14:m>
                <a:r>
                  <a:rPr lang="en-US" sz="1600" dirty="0"/>
                  <a:t> – number of messages of Vehicle-Server communication – </a:t>
                </a:r>
                <a14:m>
                  <m:oMath xmlns:m="http://schemas.openxmlformats.org/officeDocument/2006/math">
                    <m:r>
                      <a:rPr lang="en-US" sz="1600" b="0" i="1" smtClean="0">
                        <a:latin typeface="Cambria Math" panose="02040503050406030204" pitchFamily="18" charset="0"/>
                      </a:rPr>
                      <m:t>12</m:t>
                    </m:r>
                    <m:d>
                      <m:dPr>
                        <m:begChr m:val="["/>
                        <m:endChr m:val="]"/>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𝑚𝑠𝑔</m:t>
                            </m:r>
                          </m:num>
                          <m:den>
                            <m:r>
                              <a:rPr lang="en-US" sz="1600" b="0" i="1" smtClean="0">
                                <a:latin typeface="Cambria Math" panose="02040503050406030204" pitchFamily="18" charset="0"/>
                              </a:rPr>
                              <m:t>𝑚𝑖𝑛</m:t>
                            </m:r>
                          </m:den>
                        </m:f>
                      </m:e>
                    </m:d>
                  </m:oMath>
                </a14:m>
                <a:endParaRPr lang="en-US" sz="1600" b="0" dirty="0"/>
              </a:p>
              <a:p>
                <a:pPr lvl="1"/>
                <a14:m>
                  <m:oMath xmlns:m="http://schemas.openxmlformats.org/officeDocument/2006/math">
                    <m:r>
                      <a:rPr lang="en-US" sz="1600" i="1" dirty="0" smtClean="0">
                        <a:latin typeface="Cambria Math" panose="02040503050406030204" pitchFamily="18" charset="0"/>
                      </a:rPr>
                      <m:t>𝐵𝐶</m:t>
                    </m:r>
                  </m:oMath>
                </a14:m>
                <a:r>
                  <a:rPr lang="en-US" sz="1600" dirty="0"/>
                  <a:t> – number of broadcast messages from vehicle to 100m radius - </a:t>
                </a:r>
                <a14:m>
                  <m:oMath xmlns:m="http://schemas.openxmlformats.org/officeDocument/2006/math">
                    <m:r>
                      <a:rPr lang="en-US" sz="1600" b="0" i="1" smtClean="0">
                        <a:latin typeface="Cambria Math" panose="02040503050406030204" pitchFamily="18" charset="0"/>
                      </a:rPr>
                      <m:t>1</m:t>
                    </m:r>
                    <m:d>
                      <m:dPr>
                        <m:begChr m:val="["/>
                        <m:endChr m:val="]"/>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𝑚𝑠𝑔</m:t>
                            </m:r>
                          </m:num>
                          <m:den>
                            <m:r>
                              <a:rPr lang="en-US" sz="1600" b="0" i="1" smtClean="0">
                                <a:latin typeface="Cambria Math" panose="02040503050406030204" pitchFamily="18" charset="0"/>
                              </a:rPr>
                              <m:t>𝑚𝑖𝑛</m:t>
                            </m:r>
                          </m:den>
                        </m:f>
                      </m:e>
                    </m:d>
                  </m:oMath>
                </a14:m>
                <a:endParaRPr lang="en-US" sz="1600" b="0" dirty="0"/>
              </a:p>
              <a:p>
                <a:pPr lvl="1"/>
                <a14:m>
                  <m:oMath xmlns:m="http://schemas.openxmlformats.org/officeDocument/2006/math">
                    <m:r>
                      <a:rPr lang="en-US" sz="1600" b="0" i="1" smtClean="0">
                        <a:latin typeface="Cambria Math" panose="02040503050406030204" pitchFamily="18" charset="0"/>
                      </a:rPr>
                      <m:t>𝐵</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𝑠𝑡𝑎𝑟𝑡</m:t>
                        </m:r>
                      </m:sub>
                    </m:sSub>
                  </m:oMath>
                </a14:m>
                <a:r>
                  <a:rPr lang="en-US" sz="1600" dirty="0"/>
                  <a:t> - number of broadcast messages from vehicle in the first minute - </a:t>
                </a:r>
                <a14:m>
                  <m:oMath xmlns:m="http://schemas.openxmlformats.org/officeDocument/2006/math">
                    <m:r>
                      <a:rPr lang="en-US" sz="1600" b="0" i="1" smtClean="0">
                        <a:latin typeface="Cambria Math" panose="02040503050406030204" pitchFamily="18" charset="0"/>
                      </a:rPr>
                      <m:t>2</m:t>
                    </m:r>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𝑚𝑠𝑔</m:t>
                            </m:r>
                          </m:num>
                          <m:den>
                            <m:r>
                              <a:rPr lang="en-US" sz="1600" i="1">
                                <a:latin typeface="Cambria Math" panose="02040503050406030204" pitchFamily="18" charset="0"/>
                              </a:rPr>
                              <m:t>𝑚𝑖𝑛</m:t>
                            </m:r>
                          </m:den>
                        </m:f>
                      </m:e>
                    </m:d>
                  </m:oMath>
                </a14:m>
                <a:endParaRPr lang="en-US" sz="1600" dirty="0"/>
              </a:p>
              <a:p>
                <a:pPr lvl="1"/>
                <a14:m>
                  <m:oMath xmlns:m="http://schemas.openxmlformats.org/officeDocument/2006/math">
                    <m:r>
                      <a:rPr lang="en-US" sz="1600" i="1" dirty="0" smtClean="0">
                        <a:latin typeface="Cambria Math" panose="02040503050406030204" pitchFamily="18" charset="0"/>
                      </a:rPr>
                      <m:t>𝑈𝐶</m:t>
                    </m:r>
                  </m:oMath>
                </a14:m>
                <a:r>
                  <a:rPr lang="en-US" sz="1600" dirty="0"/>
                  <a:t> – number of messages in the  handshake of 2 vehicles - </a:t>
                </a:r>
                <a14:m>
                  <m:oMath xmlns:m="http://schemas.openxmlformats.org/officeDocument/2006/math">
                    <m:r>
                      <a:rPr lang="en-US" sz="1600" b="0" i="1" smtClean="0">
                        <a:latin typeface="Cambria Math" panose="02040503050406030204" pitchFamily="18" charset="0"/>
                      </a:rPr>
                      <m:t>3</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𝑚𝑠𝑔</m:t>
                        </m:r>
                      </m:e>
                    </m:d>
                  </m:oMath>
                </a14:m>
                <a:endParaRPr lang="en-US" sz="1600" b="0" dirty="0"/>
              </a:p>
              <a:p>
                <a:pPr lvl="1"/>
                <a14:m>
                  <m:oMath xmlns:m="http://schemas.openxmlformats.org/officeDocument/2006/math">
                    <m:r>
                      <a:rPr lang="en-US" sz="1600" i="1" dirty="0" smtClean="0">
                        <a:latin typeface="Cambria Math" panose="02040503050406030204" pitchFamily="18" charset="0"/>
                      </a:rPr>
                      <m:t>𝑀𝐶</m:t>
                    </m:r>
                  </m:oMath>
                </a14:m>
                <a:r>
                  <a:rPr lang="en-US" sz="1600" dirty="0"/>
                  <a:t> – number of update messages from the leader to its swarm - </a:t>
                </a:r>
                <a14:m>
                  <m:oMath xmlns:m="http://schemas.openxmlformats.org/officeDocument/2006/math">
                    <m:r>
                      <a:rPr lang="en-US" sz="1600" b="0" i="1" smtClean="0">
                        <a:latin typeface="Cambria Math" panose="02040503050406030204" pitchFamily="18" charset="0"/>
                      </a:rPr>
                      <m:t>6</m:t>
                    </m:r>
                    <m:d>
                      <m:dPr>
                        <m:begChr m:val="["/>
                        <m:endChr m:val="]"/>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𝑚𝑠𝑔</m:t>
                            </m:r>
                          </m:num>
                          <m:den>
                            <m:r>
                              <a:rPr lang="en-US" sz="1600" b="0" i="1" smtClean="0">
                                <a:latin typeface="Cambria Math" panose="02040503050406030204" pitchFamily="18" charset="0"/>
                              </a:rPr>
                              <m:t>𝑚𝑖𝑛</m:t>
                            </m:r>
                          </m:den>
                        </m:f>
                      </m:e>
                    </m:d>
                  </m:oMath>
                </a14:m>
                <a:endParaRPr lang="en-US" sz="1600" b="0" dirty="0"/>
              </a:p>
              <a:p>
                <a:pPr lvl="1"/>
                <a14:m>
                  <m:oMath xmlns:m="http://schemas.openxmlformats.org/officeDocument/2006/math">
                    <m:r>
                      <a:rPr lang="en-US" sz="1600" i="1" dirty="0" smtClean="0">
                        <a:latin typeface="Cambria Math" panose="02040503050406030204" pitchFamily="18" charset="0"/>
                      </a:rPr>
                      <m:t>𝐺𝑊</m:t>
                    </m:r>
                  </m:oMath>
                </a14:m>
                <a:r>
                  <a:rPr lang="en-US" sz="1600" dirty="0"/>
                  <a:t> – number of broadcast messages from gateways of a swarm to the other vehicles - </a:t>
                </a: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m:t>
                    </m:r>
                    <m:r>
                      <a:rPr lang="en-US" sz="1600" b="0" i="1" smtClean="0">
                        <a:latin typeface="Cambria Math" panose="02040503050406030204" pitchFamily="18" charset="0"/>
                      </a:rPr>
                      <m:t>𝐵𝐶</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𝑚𝑠𝑔</m:t>
                            </m:r>
                          </m:num>
                          <m:den>
                            <m:r>
                              <a:rPr lang="en-US" sz="1600" b="0" i="1" smtClean="0">
                                <a:latin typeface="Cambria Math" panose="02040503050406030204" pitchFamily="18" charset="0"/>
                              </a:rPr>
                              <m:t>𝑚𝑖𝑛</m:t>
                            </m:r>
                          </m:den>
                        </m:f>
                      </m:e>
                    </m:d>
                  </m:oMath>
                </a14:m>
                <a:endParaRPr lang="en-US" sz="1600" b="0" dirty="0"/>
              </a:p>
              <a:p>
                <a:pPr lvl="1"/>
                <a:r>
                  <a:rPr lang="en-US" sz="1600" dirty="0"/>
                  <a:t>T – time that takes all the vehicles to reach their destination. </a:t>
                </a:r>
              </a:p>
              <a:p>
                <a:pPr lvl="1"/>
                <a:r>
                  <a:rPr lang="en-US" sz="1600" dirty="0"/>
                  <a:t>t – congestion time – the time it takes to all the vehicles congests into swarms.    </a:t>
                </a:r>
              </a:p>
            </p:txBody>
          </p:sp>
        </mc:Choice>
        <mc:Fallback xmlns="">
          <p:sp>
            <p:nvSpPr>
              <p:cNvPr id="3" name="מציין מיקום תוכן 2">
                <a:extLst>
                  <a:ext uri="{FF2B5EF4-FFF2-40B4-BE49-F238E27FC236}">
                    <a16:creationId xmlns:a16="http://schemas.microsoft.com/office/drawing/2014/main" id="{036B9468-5C48-25C7-732D-4D4293138348}"/>
                  </a:ext>
                </a:extLst>
              </p:cNvPr>
              <p:cNvSpPr>
                <a:spLocks noGrp="1" noRot="1" noChangeAspect="1" noMove="1" noResize="1" noEditPoints="1" noAdjustHandles="1" noChangeArrowheads="1" noChangeShapeType="1" noTextEdit="1"/>
              </p:cNvSpPr>
              <p:nvPr>
                <p:ph idx="1"/>
              </p:nvPr>
            </p:nvSpPr>
            <p:spPr>
              <a:xfrm>
                <a:off x="420625" y="1364105"/>
                <a:ext cx="10543031" cy="4667903"/>
              </a:xfrm>
              <a:blipFill>
                <a:blip r:embed="rId2"/>
                <a:stretch>
                  <a:fillRect l="-694" t="-131" b="-2872"/>
                </a:stretch>
              </a:blipFill>
            </p:spPr>
            <p:txBody>
              <a:bodyPr/>
              <a:lstStyle/>
              <a:p>
                <a:r>
                  <a:rPr lang="he-IL">
                    <a:noFill/>
                  </a:rPr>
                  <a:t> </a:t>
                </a:r>
              </a:p>
            </p:txBody>
          </p:sp>
        </mc:Fallback>
      </mc:AlternateContent>
    </p:spTree>
    <p:extLst>
      <p:ext uri="{BB962C8B-B14F-4D97-AF65-F5344CB8AC3E}">
        <p14:creationId xmlns:p14="http://schemas.microsoft.com/office/powerpoint/2010/main" val="851194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A141BF-8ABA-093F-8955-26A87AAC9DFB}"/>
              </a:ext>
            </a:extLst>
          </p:cNvPr>
          <p:cNvSpPr>
            <a:spLocks noGrp="1"/>
          </p:cNvSpPr>
          <p:nvPr>
            <p:ph type="title"/>
          </p:nvPr>
        </p:nvSpPr>
        <p:spPr/>
        <p:txBody>
          <a:bodyPr/>
          <a:lstStyle/>
          <a:p>
            <a:r>
              <a:rPr lang="en-US" dirty="0"/>
              <a:t>Solution Calculations</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73B8387-345B-CCC3-5B6B-E21FA83D1E1E}"/>
                  </a:ext>
                </a:extLst>
              </p:cNvPr>
              <p:cNvSpPr>
                <a:spLocks noGrp="1"/>
              </p:cNvSpPr>
              <p:nvPr>
                <p:ph idx="1"/>
              </p:nvPr>
            </p:nvSpPr>
            <p:spPr>
              <a:xfrm>
                <a:off x="420626" y="3080387"/>
                <a:ext cx="6778460" cy="2951622"/>
              </a:xfrm>
            </p:spPr>
            <p:txBody>
              <a:bodyPr/>
              <a:lstStyle/>
              <a:p>
                <a:r>
                  <a:rPr lang="en-US" sz="2000" dirty="0"/>
                  <a:t>Viewing the results, we can see that the meeting point is around </a:t>
                </a:r>
                <a14:m>
                  <m:oMath xmlns:m="http://schemas.openxmlformats.org/officeDocument/2006/math">
                    <m:r>
                      <a:rPr lang="en-US" sz="2000" b="0" i="1" smtClean="0">
                        <a:latin typeface="Cambria Math" panose="02040503050406030204" pitchFamily="18" charset="0"/>
                      </a:rPr>
                      <m:t>7</m:t>
                    </m:r>
                    <m:r>
                      <a:rPr lang="en-US" sz="2000" b="0" i="1" smtClean="0">
                        <a:latin typeface="Cambria Math" panose="02040503050406030204" pitchFamily="18" charset="0"/>
                      </a:rPr>
                      <m:t>.</m:t>
                    </m:r>
                    <m:r>
                      <a:rPr lang="en-US" sz="2000" b="0" i="1" smtClean="0">
                        <a:latin typeface="Cambria Math" panose="02040503050406030204" pitchFamily="18" charset="0"/>
                      </a:rPr>
                      <m:t>8</m:t>
                    </m:r>
                    <m:r>
                      <a:rPr lang="en-US" sz="2000" b="0" i="1" smtClean="0">
                        <a:latin typeface="Cambria Math" panose="02040503050406030204" pitchFamily="18" charset="0"/>
                      </a:rPr>
                      <m:t>𝑚𝑖𝑛</m:t>
                    </m:r>
                  </m:oMath>
                </a14:m>
                <a:r>
                  <a:rPr lang="en-US" sz="2000" dirty="0"/>
                  <a:t> </a:t>
                </a:r>
              </a:p>
              <a:p>
                <a:r>
                  <a:rPr lang="en-US" sz="2000" dirty="0"/>
                  <a:t>When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75</m:t>
                    </m:r>
                    <m:r>
                      <a:rPr lang="en-US" sz="2000" b="0" i="1" smtClean="0">
                        <a:latin typeface="Cambria Math" panose="02040503050406030204" pitchFamily="18" charset="0"/>
                      </a:rPr>
                      <m:t>𝑚𝑖𝑛</m:t>
                    </m:r>
                  </m:oMath>
                </a14:m>
                <a:r>
                  <a:rPr lang="en-US" sz="2000" dirty="0"/>
                  <a:t> we receive </a:t>
                </a:r>
                <a14:m>
                  <m:oMath xmlns:m="http://schemas.openxmlformats.org/officeDocument/2006/math">
                    <m:r>
                      <a:rPr lang="en-US" sz="2000" b="0" i="1" smtClean="0">
                        <a:latin typeface="Cambria Math" panose="02040503050406030204" pitchFamily="18" charset="0"/>
                      </a:rPr>
                      <m:t>81</m:t>
                    </m:r>
                    <m:r>
                      <a:rPr lang="en-US" sz="2000" b="0" i="1" smtClean="0">
                        <a:latin typeface="Cambria Math" panose="02040503050406030204" pitchFamily="18" charset="0"/>
                      </a:rPr>
                      <m:t>.</m:t>
                    </m:r>
                    <m:r>
                      <a:rPr lang="en-US" sz="2000" b="0" i="1" smtClean="0">
                        <a:latin typeface="Cambria Math" panose="02040503050406030204" pitchFamily="18" charset="0"/>
                      </a:rPr>
                      <m:t>4</m:t>
                    </m:r>
                    <m:r>
                      <a:rPr lang="en-US" sz="2000" b="0" i="1" smtClean="0">
                        <a:latin typeface="Cambria Math" panose="02040503050406030204" pitchFamily="18" charset="0"/>
                      </a:rPr>
                      <m:t>% </m:t>
                    </m:r>
                    <m:r>
                      <m:rPr>
                        <m:sty m:val="p"/>
                      </m:rPr>
                      <a:rPr lang="en-US" sz="2000" b="0" i="0" smtClean="0">
                        <a:latin typeface="Cambria Math" panose="02040503050406030204" pitchFamily="18" charset="0"/>
                      </a:rPr>
                      <m:t>reduce</m:t>
                    </m:r>
                    <m:r>
                      <a:rPr lang="en-US" sz="2000" b="0" i="0" smtClean="0">
                        <a:latin typeface="Cambria Math" panose="02040503050406030204" pitchFamily="18" charset="0"/>
                      </a:rPr>
                      <m:t>.</m:t>
                    </m:r>
                  </m:oMath>
                </a14:m>
                <a:endParaRPr lang="en-US" sz="2000" b="0" dirty="0"/>
              </a:p>
              <a:p>
                <a:r>
                  <a:rPr lang="en-US" sz="2000" dirty="0"/>
                  <a:t>When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2</m:t>
                    </m:r>
                    <m:r>
                      <a:rPr lang="en-US" sz="2000" b="0" i="1" smtClean="0">
                        <a:latin typeface="Cambria Math" panose="02040503050406030204" pitchFamily="18" charset="0"/>
                      </a:rPr>
                      <m:t>𝑚𝑖𝑛</m:t>
                    </m:r>
                  </m:oMath>
                </a14:m>
                <a:r>
                  <a:rPr lang="en-US" sz="2000" dirty="0"/>
                  <a:t> we receive </a:t>
                </a:r>
                <a14:m>
                  <m:oMath xmlns:m="http://schemas.openxmlformats.org/officeDocument/2006/math">
                    <m:r>
                      <a:rPr lang="en-US" sz="2000" b="0" i="1" smtClean="0">
                        <a:latin typeface="Cambria Math" panose="02040503050406030204" pitchFamily="18" charset="0"/>
                      </a:rPr>
                      <m:t>67</m:t>
                    </m:r>
                    <m:r>
                      <a:rPr lang="en-US" sz="2000" b="0" i="1" smtClean="0">
                        <a:latin typeface="Cambria Math" panose="02040503050406030204" pitchFamily="18" charset="0"/>
                      </a:rPr>
                      <m:t>% </m:t>
                    </m:r>
                    <m:r>
                      <m:rPr>
                        <m:sty m:val="p"/>
                      </m:rPr>
                      <a:rPr lang="en-US" sz="2000" b="0" i="0" smtClean="0">
                        <a:latin typeface="Cambria Math" panose="02040503050406030204" pitchFamily="18" charset="0"/>
                      </a:rPr>
                      <m:t>reduce</m:t>
                    </m:r>
                    <m:r>
                      <a:rPr lang="en-US" sz="2000" b="0" i="0" smtClean="0">
                        <a:latin typeface="Cambria Math" panose="02040503050406030204" pitchFamily="18" charset="0"/>
                      </a:rPr>
                      <m:t>.</m:t>
                    </m:r>
                  </m:oMath>
                </a14:m>
                <a:endParaRPr lang="en-US" sz="2000" b="0" dirty="0"/>
              </a:p>
              <a:p>
                <a:r>
                  <a:rPr lang="en-US" sz="2000" dirty="0"/>
                  <a:t>When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4</m:t>
                    </m:r>
                    <m:r>
                      <a:rPr lang="en-US" sz="2000" b="0" i="1" smtClean="0">
                        <a:latin typeface="Cambria Math" panose="02040503050406030204" pitchFamily="18" charset="0"/>
                      </a:rPr>
                      <m:t>𝑚𝑖𝑛</m:t>
                    </m:r>
                  </m:oMath>
                </a14:m>
                <a:r>
                  <a:rPr lang="en-US" sz="2000" dirty="0"/>
                  <a:t> we receive </a:t>
                </a:r>
                <a14:m>
                  <m:oMath xmlns:m="http://schemas.openxmlformats.org/officeDocument/2006/math">
                    <m:r>
                      <a:rPr lang="en-US" sz="2000" b="0" i="1" smtClean="0">
                        <a:latin typeface="Cambria Math" panose="02040503050406030204" pitchFamily="18" charset="0"/>
                      </a:rPr>
                      <m:t>43</m:t>
                    </m:r>
                    <m:r>
                      <a:rPr lang="en-US" sz="2000" b="0" i="1" smtClean="0">
                        <a:latin typeface="Cambria Math" panose="02040503050406030204" pitchFamily="18" charset="0"/>
                      </a:rPr>
                      <m:t>.</m:t>
                    </m:r>
                    <m:r>
                      <a:rPr lang="en-US" sz="2000" b="0" i="1" smtClean="0">
                        <a:latin typeface="Cambria Math" panose="02040503050406030204" pitchFamily="18" charset="0"/>
                      </a:rPr>
                      <m:t>6</m:t>
                    </m:r>
                    <m:r>
                      <a:rPr lang="en-US" sz="2000" b="0" i="1" smtClean="0">
                        <a:latin typeface="Cambria Math" panose="02040503050406030204" pitchFamily="18" charset="0"/>
                      </a:rPr>
                      <m:t>% </m:t>
                    </m:r>
                    <m:r>
                      <m:rPr>
                        <m:sty m:val="p"/>
                      </m:rPr>
                      <a:rPr lang="en-US" sz="2000" b="0" i="0" smtClean="0">
                        <a:latin typeface="Cambria Math" panose="02040503050406030204" pitchFamily="18" charset="0"/>
                      </a:rPr>
                      <m:t>reduce</m:t>
                    </m:r>
                    <m:r>
                      <a:rPr lang="en-US" sz="2000" b="0" i="0" smtClean="0">
                        <a:latin typeface="Cambria Math" panose="02040503050406030204" pitchFamily="18" charset="0"/>
                      </a:rPr>
                      <m:t>.</m:t>
                    </m:r>
                  </m:oMath>
                </a14:m>
                <a:endParaRPr lang="en-US" sz="2000" b="0" dirty="0"/>
              </a:p>
              <a:p>
                <a:r>
                  <a:rPr lang="en-US" sz="2000" dirty="0"/>
                  <a:t>When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6</m:t>
                    </m:r>
                    <m:r>
                      <a:rPr lang="en-US" sz="2000" b="0" i="1" smtClean="0">
                        <a:latin typeface="Cambria Math" panose="02040503050406030204" pitchFamily="18" charset="0"/>
                      </a:rPr>
                      <m:t>𝑚𝑖𝑛</m:t>
                    </m:r>
                  </m:oMath>
                </a14:m>
                <a:r>
                  <a:rPr lang="en-US" sz="2000" dirty="0"/>
                  <a:t> we receive </a:t>
                </a:r>
                <a14:m>
                  <m:oMath xmlns:m="http://schemas.openxmlformats.org/officeDocument/2006/math">
                    <m:r>
                      <a:rPr lang="en-US" sz="2000" b="0" i="1" smtClean="0">
                        <a:latin typeface="Cambria Math" panose="02040503050406030204" pitchFamily="18" charset="0"/>
                      </a:rPr>
                      <m:t>20</m:t>
                    </m:r>
                    <m:r>
                      <a:rPr lang="en-US" sz="2000" b="0" i="1" smtClean="0">
                        <a:latin typeface="Cambria Math" panose="02040503050406030204" pitchFamily="18" charset="0"/>
                      </a:rPr>
                      <m:t>.</m:t>
                    </m:r>
                    <m:r>
                      <a:rPr lang="en-US" sz="2000" b="0" i="1" smtClean="0">
                        <a:latin typeface="Cambria Math" panose="02040503050406030204" pitchFamily="18" charset="0"/>
                      </a:rPr>
                      <m:t>2</m:t>
                    </m:r>
                    <m:r>
                      <a:rPr lang="en-US" sz="2000" b="0" i="1" smtClean="0">
                        <a:latin typeface="Cambria Math" panose="02040503050406030204" pitchFamily="18" charset="0"/>
                      </a:rPr>
                      <m:t>% </m:t>
                    </m:r>
                    <m:r>
                      <m:rPr>
                        <m:sty m:val="p"/>
                      </m:rPr>
                      <a:rPr lang="en-US" sz="2000" b="0" i="0" smtClean="0">
                        <a:latin typeface="Cambria Math" panose="02040503050406030204" pitchFamily="18" charset="0"/>
                      </a:rPr>
                      <m:t>reduce</m:t>
                    </m:r>
                    <m:r>
                      <a:rPr lang="en-US" sz="2000" b="0" i="0" smtClean="0">
                        <a:latin typeface="Cambria Math" panose="02040503050406030204" pitchFamily="18" charset="0"/>
                      </a:rPr>
                      <m:t>.</m:t>
                    </m:r>
                  </m:oMath>
                </a14:m>
                <a:endParaRPr lang="en-US" sz="2000" b="0" dirty="0"/>
              </a:p>
              <a:p>
                <a:endParaRPr lang="en-US" sz="2000" dirty="0"/>
              </a:p>
              <a:p>
                <a:endParaRPr lang="he-IL" sz="2000" dirty="0"/>
              </a:p>
            </p:txBody>
          </p:sp>
        </mc:Choice>
        <mc:Fallback xmlns="">
          <p:sp>
            <p:nvSpPr>
              <p:cNvPr id="3" name="מציין מיקום תוכן 2">
                <a:extLst>
                  <a:ext uri="{FF2B5EF4-FFF2-40B4-BE49-F238E27FC236}">
                    <a16:creationId xmlns:a16="http://schemas.microsoft.com/office/drawing/2014/main" id="{173B8387-345B-CCC3-5B6B-E21FA83D1E1E}"/>
                  </a:ext>
                </a:extLst>
              </p:cNvPr>
              <p:cNvSpPr>
                <a:spLocks noGrp="1" noRot="1" noChangeAspect="1" noMove="1" noResize="1" noEditPoints="1" noAdjustHandles="1" noChangeArrowheads="1" noChangeShapeType="1" noTextEdit="1"/>
              </p:cNvSpPr>
              <p:nvPr>
                <p:ph idx="1"/>
              </p:nvPr>
            </p:nvSpPr>
            <p:spPr>
              <a:xfrm>
                <a:off x="420626" y="3080387"/>
                <a:ext cx="6778460" cy="2951622"/>
              </a:xfrm>
              <a:blipFill>
                <a:blip r:embed="rId2"/>
                <a:stretch>
                  <a:fillRect l="-629" r="-1439"/>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6782A316-A658-4A85-73ED-F12461E22DFA}"/>
                  </a:ext>
                </a:extLst>
              </p:cNvPr>
              <p:cNvSpPr txBox="1"/>
              <p:nvPr/>
            </p:nvSpPr>
            <p:spPr>
              <a:xfrm>
                <a:off x="928915" y="2020948"/>
                <a:ext cx="5936342" cy="617861"/>
              </a:xfrm>
              <a:prstGeom prst="rect">
                <a:avLst/>
              </a:prstGeom>
              <a:solidFill>
                <a:schemeClr val="accent4">
                  <a:lumMod val="40000"/>
                  <a:lumOff val="60000"/>
                </a:schemeClr>
              </a:solidFill>
              <a:ln w="19050">
                <a:solidFill>
                  <a:schemeClr val="tx1"/>
                </a:solidFill>
              </a:ln>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m:rPr>
                                  <m:nor/>
                                </m:rPr>
                                <a:rPr lang="en-US" b="0" i="0" smtClean="0"/>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19</m:t>
                                  </m:r>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19</m:t>
                              </m:r>
                              <m:r>
                                <a:rPr lang="en-US" b="0" i="1" smtClean="0">
                                  <a:latin typeface="Cambria Math" panose="02040503050406030204" pitchFamily="18" charset="0"/>
                                  <a:ea typeface="Cambria Math" panose="02040503050406030204" pitchFamily="18" charset="0"/>
                                </a:rPr>
                                <m:t>𝑘𝑇</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m:t>
                              </m:r>
                              <m:r>
                                <a:rPr lang="en-US" b="0" i="1" smtClean="0">
                                  <a:latin typeface="Cambria Math" panose="02040503050406030204" pitchFamily="18" charset="0"/>
                                </a:rPr>
                                <m:t>14</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19</m:t>
                              </m:r>
                              <m:r>
                                <a:rPr lang="en-US" b="0" i="1" smtClean="0">
                                  <a:latin typeface="Cambria Math" panose="02040503050406030204" pitchFamily="18" charset="0"/>
                                </a:rPr>
                                <m:t>𝑘</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19</m:t>
                              </m:r>
                              <m:r>
                                <a:rPr lang="en-US" i="1">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𝑇</m:t>
                              </m:r>
                              <m:r>
                                <a:rPr lang="he-IL"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0</m:t>
                              </m:r>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1</m:t>
                              </m:r>
                            </m:e>
                          </m:eqArr>
                        </m:e>
                      </m:d>
                    </m:oMath>
                  </m:oMathPara>
                </a14:m>
                <a:endParaRPr lang="he-IL" dirty="0"/>
              </a:p>
            </p:txBody>
          </p:sp>
        </mc:Choice>
        <mc:Fallback xmlns="">
          <p:sp>
            <p:nvSpPr>
              <p:cNvPr id="5" name="תיבת טקסט 4">
                <a:extLst>
                  <a:ext uri="{FF2B5EF4-FFF2-40B4-BE49-F238E27FC236}">
                    <a16:creationId xmlns:a16="http://schemas.microsoft.com/office/drawing/2014/main" id="{6782A316-A658-4A85-73ED-F12461E22DFA}"/>
                  </a:ext>
                </a:extLst>
              </p:cNvPr>
              <p:cNvSpPr txBox="1">
                <a:spLocks noRot="1" noChangeAspect="1" noMove="1" noResize="1" noEditPoints="1" noAdjustHandles="1" noChangeArrowheads="1" noChangeShapeType="1" noTextEdit="1"/>
              </p:cNvSpPr>
              <p:nvPr/>
            </p:nvSpPr>
            <p:spPr>
              <a:xfrm>
                <a:off x="928915" y="2020948"/>
                <a:ext cx="5936342" cy="617861"/>
              </a:xfrm>
              <a:prstGeom prst="rect">
                <a:avLst/>
              </a:prstGeom>
              <a:blipFill>
                <a:blip r:embed="rId3"/>
                <a:stretch>
                  <a:fillRect/>
                </a:stretch>
              </a:blipFill>
              <a:ln w="19050">
                <a:solidFill>
                  <a:schemeClr val="tx1"/>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718C5648-4AB2-272A-9393-E125D7790CF5}"/>
                  </a:ext>
                </a:extLst>
              </p:cNvPr>
              <p:cNvSpPr txBox="1"/>
              <p:nvPr/>
            </p:nvSpPr>
            <p:spPr>
              <a:xfrm>
                <a:off x="928915" y="1584256"/>
                <a:ext cx="2423884" cy="276999"/>
              </a:xfrm>
              <a:prstGeom prst="rect">
                <a:avLst/>
              </a:prstGeom>
              <a:solidFill>
                <a:schemeClr val="accent5">
                  <a:lumMod val="40000"/>
                  <a:lumOff val="60000"/>
                </a:schemeClr>
              </a:solidFill>
              <a:ln w="19050">
                <a:solidFill>
                  <a:schemeClr val="tx1"/>
                </a:solidFill>
              </a:ln>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𝑠𝑤𝑎𝑟𝑚𝑠</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oMath>
                  </m:oMathPara>
                </a14:m>
                <a:endParaRPr lang="he-IL" dirty="0"/>
              </a:p>
            </p:txBody>
          </p:sp>
        </mc:Choice>
        <mc:Fallback xmlns="">
          <p:sp>
            <p:nvSpPr>
              <p:cNvPr id="6" name="תיבת טקסט 5">
                <a:extLst>
                  <a:ext uri="{FF2B5EF4-FFF2-40B4-BE49-F238E27FC236}">
                    <a16:creationId xmlns:a16="http://schemas.microsoft.com/office/drawing/2014/main" id="{718C5648-4AB2-272A-9393-E125D7790CF5}"/>
                  </a:ext>
                </a:extLst>
              </p:cNvPr>
              <p:cNvSpPr txBox="1">
                <a:spLocks noRot="1" noChangeAspect="1" noMove="1" noResize="1" noEditPoints="1" noAdjustHandles="1" noChangeArrowheads="1" noChangeShapeType="1" noTextEdit="1"/>
              </p:cNvSpPr>
              <p:nvPr/>
            </p:nvSpPr>
            <p:spPr>
              <a:xfrm>
                <a:off x="928915" y="1584256"/>
                <a:ext cx="2423884" cy="276999"/>
              </a:xfrm>
              <a:prstGeom prst="rect">
                <a:avLst/>
              </a:prstGeom>
              <a:blipFill>
                <a:blip r:embed="rId4"/>
                <a:stretch>
                  <a:fillRect b="-8333"/>
                </a:stretch>
              </a:blipFill>
              <a:ln w="19050">
                <a:solidFill>
                  <a:schemeClr val="tx1"/>
                </a:solidFill>
              </a:ln>
            </p:spPr>
            <p:txBody>
              <a:bodyPr/>
              <a:lstStyle/>
              <a:p>
                <a:r>
                  <a:rPr lang="he-IL">
                    <a:noFill/>
                  </a:rPr>
                  <a:t> </a:t>
                </a:r>
              </a:p>
            </p:txBody>
          </p:sp>
        </mc:Fallback>
      </mc:AlternateContent>
      <p:pic>
        <p:nvPicPr>
          <p:cNvPr id="8" name="תמונה 7">
            <a:extLst>
              <a:ext uri="{FF2B5EF4-FFF2-40B4-BE49-F238E27FC236}">
                <a16:creationId xmlns:a16="http://schemas.microsoft.com/office/drawing/2014/main" id="{FF18003E-D5E5-C711-FF29-D9CF6C00D631}"/>
              </a:ext>
            </a:extLst>
          </p:cNvPr>
          <p:cNvPicPr>
            <a:picLocks noChangeAspect="1"/>
          </p:cNvPicPr>
          <p:nvPr/>
        </p:nvPicPr>
        <p:blipFill>
          <a:blip r:embed="rId5"/>
          <a:stretch>
            <a:fillRect/>
          </a:stretch>
        </p:blipFill>
        <p:spPr>
          <a:xfrm>
            <a:off x="7460633" y="2900069"/>
            <a:ext cx="4310742" cy="3393252"/>
          </a:xfrm>
          <a:prstGeom prst="rect">
            <a:avLst/>
          </a:prstGeom>
        </p:spPr>
      </p:pic>
      <mc:AlternateContent xmlns:mc="http://schemas.openxmlformats.org/markup-compatibility/2006">
        <mc:Choice xmlns:a14="http://schemas.microsoft.com/office/drawing/2010/main" Requires="a14">
          <p:sp>
            <p:nvSpPr>
              <p:cNvPr id="4" name="תיבת טקסט 3">
                <a:extLst>
                  <a:ext uri="{FF2B5EF4-FFF2-40B4-BE49-F238E27FC236}">
                    <a16:creationId xmlns:a16="http://schemas.microsoft.com/office/drawing/2014/main" id="{17B29C60-B01B-DFA2-C376-031EFED2FAF3}"/>
                  </a:ext>
                </a:extLst>
              </p:cNvPr>
              <p:cNvSpPr txBox="1"/>
              <p:nvPr/>
            </p:nvSpPr>
            <p:spPr>
              <a:xfrm>
                <a:off x="928915" y="2020948"/>
                <a:ext cx="9515449" cy="719428"/>
              </a:xfrm>
              <a:prstGeom prst="rect">
                <a:avLst/>
              </a:prstGeom>
              <a:solidFill>
                <a:schemeClr val="accent4">
                  <a:lumMod val="40000"/>
                  <a:lumOff val="60000"/>
                </a:schemeClr>
              </a:solidFill>
              <a:ln w="19050">
                <a:solidFill>
                  <a:schemeClr val="tx1"/>
                </a:solidFill>
              </a:ln>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m:rPr>
                                  <m:nor/>
                                </m:rPr>
                                <a:rPr lang="en-US" b="0" i="0" smtClean="0"/>
                                <m:t> </m:t>
                              </m:r>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𝑉𝑆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𝑠𝑡𝑎𝑟𝑡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𝐵𝐶</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𝑈𝐶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𝑀𝐶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𝐵𝐶</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𝑉𝑆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𝑠𝑡𝑎𝑟𝑡</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𝑀𝐶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𝐵𝐶</m:t>
                                  </m:r>
                                </m:e>
                              </m:d>
                              <m:r>
                                <a:rPr lang="he-IL"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0</m:t>
                              </m:r>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1</m:t>
                              </m:r>
                            </m:e>
                          </m:eqArr>
                        </m:e>
                      </m:d>
                    </m:oMath>
                  </m:oMathPara>
                </a14:m>
                <a:endParaRPr lang="he-IL" dirty="0"/>
              </a:p>
            </p:txBody>
          </p:sp>
        </mc:Choice>
        <mc:Fallback>
          <p:sp>
            <p:nvSpPr>
              <p:cNvPr id="4" name="תיבת טקסט 3">
                <a:extLst>
                  <a:ext uri="{FF2B5EF4-FFF2-40B4-BE49-F238E27FC236}">
                    <a16:creationId xmlns:a16="http://schemas.microsoft.com/office/drawing/2014/main" id="{17B29C60-B01B-DFA2-C376-031EFED2FAF3}"/>
                  </a:ext>
                </a:extLst>
              </p:cNvPr>
              <p:cNvSpPr txBox="1">
                <a:spLocks noRot="1" noChangeAspect="1" noMove="1" noResize="1" noEditPoints="1" noAdjustHandles="1" noChangeArrowheads="1" noChangeShapeType="1" noTextEdit="1"/>
              </p:cNvSpPr>
              <p:nvPr/>
            </p:nvSpPr>
            <p:spPr>
              <a:xfrm>
                <a:off x="928915" y="2020948"/>
                <a:ext cx="9515449" cy="719428"/>
              </a:xfrm>
              <a:prstGeom prst="rect">
                <a:avLst/>
              </a:prstGeom>
              <a:blipFill>
                <a:blip r:embed="rId6"/>
                <a:stretch>
                  <a:fillRect/>
                </a:stretch>
              </a:blipFill>
              <a:ln w="19050">
                <a:solidFill>
                  <a:schemeClr val="tx1"/>
                </a:solidFill>
              </a:ln>
            </p:spPr>
            <p:txBody>
              <a:bodyPr/>
              <a:lstStyle/>
              <a:p>
                <a:r>
                  <a:rPr lang="he-IL">
                    <a:noFill/>
                  </a:rPr>
                  <a:t> </a:t>
                </a:r>
              </a:p>
            </p:txBody>
          </p:sp>
        </mc:Fallback>
      </mc:AlternateContent>
    </p:spTree>
    <p:extLst>
      <p:ext uri="{BB962C8B-B14F-4D97-AF65-F5344CB8AC3E}">
        <p14:creationId xmlns:p14="http://schemas.microsoft.com/office/powerpoint/2010/main" val="304315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26">
            <a:extLst>
              <a:ext uri="{FF2B5EF4-FFF2-40B4-BE49-F238E27FC236}">
                <a16:creationId xmlns:a16="http://schemas.microsoft.com/office/drawing/2014/main" id="{6186370A-7D90-48F7-B93A-F5621720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28">
            <a:extLst>
              <a:ext uri="{FF2B5EF4-FFF2-40B4-BE49-F238E27FC236}">
                <a16:creationId xmlns:a16="http://schemas.microsoft.com/office/drawing/2014/main" id="{1A9038BE-6A17-40FF-81FE-AB75B7190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Rectangle 30">
            <a:extLst>
              <a:ext uri="{FF2B5EF4-FFF2-40B4-BE49-F238E27FC236}">
                <a16:creationId xmlns:a16="http://schemas.microsoft.com/office/drawing/2014/main" id="{0B746F1B-EB94-41AF-9BAF-630674421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AA21E52-EBCD-B366-BA6F-9F50C662C94F}"/>
              </a:ext>
            </a:extLst>
          </p:cNvPr>
          <p:cNvSpPr>
            <a:spLocks noGrp="1"/>
          </p:cNvSpPr>
          <p:nvPr>
            <p:ph type="title"/>
          </p:nvPr>
        </p:nvSpPr>
        <p:spPr>
          <a:xfrm>
            <a:off x="952866" y="624862"/>
            <a:ext cx="5370576" cy="939701"/>
          </a:xfrm>
        </p:spPr>
        <p:txBody>
          <a:bodyPr anchor="b">
            <a:normAutofit/>
          </a:bodyPr>
          <a:lstStyle/>
          <a:p>
            <a:r>
              <a:rPr lang="en-US" dirty="0"/>
              <a:t>Challenges </a:t>
            </a:r>
            <a:endParaRPr lang="he-IL" dirty="0"/>
          </a:p>
        </p:txBody>
      </p:sp>
      <p:sp>
        <p:nvSpPr>
          <p:cNvPr id="85" name="Rectangle 32">
            <a:extLst>
              <a:ext uri="{FF2B5EF4-FFF2-40B4-BE49-F238E27FC236}">
                <a16:creationId xmlns:a16="http://schemas.microsoft.com/office/drawing/2014/main" id="{2C8ABDC5-2AC0-4E31-8744-FACDC1B33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6182" y="680186"/>
            <a:ext cx="688785" cy="5477813"/>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Graphic 6" descr="Maze">
            <a:extLst>
              <a:ext uri="{FF2B5EF4-FFF2-40B4-BE49-F238E27FC236}">
                <a16:creationId xmlns:a16="http://schemas.microsoft.com/office/drawing/2014/main" id="{3DD87418-A83A-E4D7-916E-1CA1EDA622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65063" y="1642519"/>
            <a:ext cx="4362550" cy="4362550"/>
          </a:xfrm>
          <a:prstGeom prst="rect">
            <a:avLst/>
          </a:prstGeom>
        </p:spPr>
      </p:pic>
      <p:cxnSp>
        <p:nvCxnSpPr>
          <p:cNvPr id="86" name="Straight Connector 34">
            <a:extLst>
              <a:ext uri="{FF2B5EF4-FFF2-40B4-BE49-F238E27FC236}">
                <a16:creationId xmlns:a16="http://schemas.microsoft.com/office/drawing/2014/main" id="{A0F0A2E1-1F18-4CF7-A33C-17302F1ADE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36">
            <a:extLst>
              <a:ext uri="{FF2B5EF4-FFF2-40B4-BE49-F238E27FC236}">
                <a16:creationId xmlns:a16="http://schemas.microsoft.com/office/drawing/2014/main" id="{D100C619-2991-4D0C-8B1F-2CCE3A2823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מציין מיקום תוכן 2">
            <a:extLst>
              <a:ext uri="{FF2B5EF4-FFF2-40B4-BE49-F238E27FC236}">
                <a16:creationId xmlns:a16="http://schemas.microsoft.com/office/drawing/2014/main" id="{477B5F85-53D0-6736-D89A-F6E46325611B}"/>
              </a:ext>
            </a:extLst>
          </p:cNvPr>
          <p:cNvGraphicFramePr>
            <a:graphicFrameLocks noGrp="1"/>
          </p:cNvGraphicFramePr>
          <p:nvPr>
            <p:ph idx="1"/>
            <p:extLst>
              <p:ext uri="{D42A27DB-BD31-4B8C-83A1-F6EECF244321}">
                <p14:modId xmlns:p14="http://schemas.microsoft.com/office/powerpoint/2010/main" val="1235873857"/>
              </p:ext>
            </p:extLst>
          </p:nvPr>
        </p:nvGraphicFramePr>
        <p:xfrm>
          <a:off x="258058" y="1648129"/>
          <a:ext cx="7721679" cy="4461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277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ectangle 2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Rectangle 24">
            <a:extLst>
              <a:ext uri="{FF2B5EF4-FFF2-40B4-BE49-F238E27FC236}">
                <a16:creationId xmlns:a16="http://schemas.microsoft.com/office/drawing/2014/main" id="{553093A2-BEA9-4055-96AA-C5DA22C2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3013E9B-C37E-9A6A-73A6-2C3C7EC491E2}"/>
              </a:ext>
            </a:extLst>
          </p:cNvPr>
          <p:cNvSpPr>
            <a:spLocks noGrp="1"/>
          </p:cNvSpPr>
          <p:nvPr>
            <p:ph type="title"/>
          </p:nvPr>
        </p:nvSpPr>
        <p:spPr>
          <a:xfrm>
            <a:off x="422899" y="882103"/>
            <a:ext cx="8895761" cy="1042443"/>
          </a:xfrm>
        </p:spPr>
        <p:txBody>
          <a:bodyPr anchor="b">
            <a:normAutofit/>
          </a:bodyPr>
          <a:lstStyle/>
          <a:p>
            <a:r>
              <a:rPr lang="en-US" dirty="0"/>
              <a:t>Conclusions &amp; Summary</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8D21F78A-EA34-4994-3894-7E2A17DF4C12}"/>
                  </a:ext>
                </a:extLst>
              </p:cNvPr>
              <p:cNvSpPr>
                <a:spLocks noGrp="1"/>
              </p:cNvSpPr>
              <p:nvPr>
                <p:ph idx="1"/>
              </p:nvPr>
            </p:nvSpPr>
            <p:spPr>
              <a:xfrm>
                <a:off x="422900" y="2110439"/>
                <a:ext cx="7519024" cy="4022778"/>
              </a:xfrm>
            </p:spPr>
            <p:txBody>
              <a:bodyPr anchor="t">
                <a:noAutofit/>
              </a:bodyPr>
              <a:lstStyle/>
              <a:p>
                <a:pPr>
                  <a:lnSpc>
                    <a:spcPct val="108000"/>
                  </a:lnSpc>
                </a:pPr>
                <a:r>
                  <a:rPr lang="en-US" sz="1800" dirty="0">
                    <a:solidFill>
                      <a:schemeClr val="tx1"/>
                    </a:solidFill>
                  </a:rPr>
                  <a:t>For convergence time our algorithm is more efficient than a situation where the vehicles behave as individuals (in terms of the number of messages on the network)</a:t>
                </a:r>
              </a:p>
              <a:p>
                <a:pPr>
                  <a:lnSpc>
                    <a:spcPct val="108000"/>
                  </a:lnSpc>
                </a:pPr>
                <a:r>
                  <a:rPr lang="en-US" sz="1800" dirty="0">
                    <a:solidFill>
                      <a:schemeClr val="tx1"/>
                    </a:solidFill>
                  </a:rPr>
                  <a:t>In order to improve the obvious solution, our algorithm needs to congest in less than </a:t>
                </a:r>
                <a14:m>
                  <m:oMath xmlns:m="http://schemas.openxmlformats.org/officeDocument/2006/math">
                    <m:r>
                      <a:rPr lang="en-US" sz="1800" b="0" i="1" smtClean="0">
                        <a:solidFill>
                          <a:schemeClr val="tx1"/>
                        </a:solidFill>
                        <a:latin typeface="Cambria Math" panose="02040503050406030204" pitchFamily="18" charset="0"/>
                      </a:rPr>
                      <m:t>7</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5</m:t>
                    </m:r>
                    <m:r>
                      <a:rPr lang="en-US" sz="1800" b="0" i="1" smtClean="0">
                        <a:solidFill>
                          <a:schemeClr val="tx1"/>
                        </a:solidFill>
                        <a:latin typeface="Cambria Math" panose="02040503050406030204" pitchFamily="18" charset="0"/>
                      </a:rPr>
                      <m:t>𝑚𝑖𝑛</m:t>
                    </m:r>
                  </m:oMath>
                </a14:m>
                <a:r>
                  <a:rPr lang="en-US" sz="1800" dirty="0">
                    <a:solidFill>
                      <a:schemeClr val="tx1"/>
                    </a:solidFill>
                  </a:rPr>
                  <a:t> .</a:t>
                </a:r>
              </a:p>
              <a:p>
                <a:pPr>
                  <a:lnSpc>
                    <a:spcPct val="108000"/>
                  </a:lnSpc>
                </a:pPr>
                <a:r>
                  <a:rPr lang="en-US" sz="1800" dirty="0">
                    <a:solidFill>
                      <a:schemeClr val="tx1"/>
                    </a:solidFill>
                  </a:rPr>
                  <a:t>The improvement our algorithm receives is significant – between </a:t>
                </a:r>
                <a14:m>
                  <m:oMath xmlns:m="http://schemas.openxmlformats.org/officeDocument/2006/math">
                    <m:r>
                      <a:rPr lang="en-US" sz="1800" b="0" i="1" smtClean="0">
                        <a:solidFill>
                          <a:schemeClr val="tx1"/>
                        </a:solidFill>
                        <a:latin typeface="Cambria Math" panose="02040503050406030204" pitchFamily="18" charset="0"/>
                      </a:rPr>
                      <m:t>20</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60</m:t>
                    </m:r>
                    <m:r>
                      <a:rPr lang="en-US" sz="1800" b="0" i="1" smtClean="0">
                        <a:solidFill>
                          <a:schemeClr val="tx1"/>
                        </a:solidFill>
                        <a:latin typeface="Cambria Math" panose="02040503050406030204" pitchFamily="18" charset="0"/>
                      </a:rPr>
                      <m:t>%. </m:t>
                    </m:r>
                  </m:oMath>
                </a14:m>
                <a:endParaRPr lang="en-US" sz="1800" dirty="0">
                  <a:solidFill>
                    <a:schemeClr val="tx1"/>
                  </a:solidFill>
                </a:endParaRPr>
              </a:p>
              <a:p>
                <a:pPr>
                  <a:lnSpc>
                    <a:spcPct val="108000"/>
                  </a:lnSpc>
                </a:pPr>
                <a:r>
                  <a:rPr lang="en-US" sz="1800" dirty="0">
                    <a:solidFill>
                      <a:schemeClr val="tx1"/>
                    </a:solidFill>
                  </a:rPr>
                  <a:t>Compared to the work plan, we have shown a POC for solving the problem, but we’re still testing our algorithm.</a:t>
                </a:r>
              </a:p>
              <a:p>
                <a:pPr>
                  <a:lnSpc>
                    <a:spcPct val="108000"/>
                  </a:lnSpc>
                </a:pPr>
                <a:r>
                  <a:rPr lang="en-US" sz="1800" dirty="0">
                    <a:solidFill>
                      <a:schemeClr val="tx1"/>
                    </a:solidFill>
                  </a:rPr>
                  <a:t>For future work we would add the option of joining vehicles along the way, searching for shorter ways to reach the destination and a more realistic transportation network.</a:t>
                </a:r>
              </a:p>
            </p:txBody>
          </p:sp>
        </mc:Choice>
        <mc:Fallback xmlns="">
          <p:sp>
            <p:nvSpPr>
              <p:cNvPr id="3" name="מציין מיקום תוכן 2">
                <a:extLst>
                  <a:ext uri="{FF2B5EF4-FFF2-40B4-BE49-F238E27FC236}">
                    <a16:creationId xmlns:a16="http://schemas.microsoft.com/office/drawing/2014/main" id="{8D21F78A-EA34-4994-3894-7E2A17DF4C12}"/>
                  </a:ext>
                </a:extLst>
              </p:cNvPr>
              <p:cNvSpPr>
                <a:spLocks noGrp="1" noRot="1" noChangeAspect="1" noMove="1" noResize="1" noEditPoints="1" noAdjustHandles="1" noChangeArrowheads="1" noChangeShapeType="1" noTextEdit="1"/>
              </p:cNvSpPr>
              <p:nvPr>
                <p:ph idx="1"/>
              </p:nvPr>
            </p:nvSpPr>
            <p:spPr>
              <a:xfrm>
                <a:off x="422900" y="2110439"/>
                <a:ext cx="7519024" cy="4022778"/>
              </a:xfrm>
              <a:blipFill>
                <a:blip r:embed="rId2"/>
                <a:stretch>
                  <a:fillRect l="-405" t="-455"/>
                </a:stretch>
              </a:blipFill>
            </p:spPr>
            <p:txBody>
              <a:bodyPr/>
              <a:lstStyle/>
              <a:p>
                <a:r>
                  <a:rPr lang="he-IL">
                    <a:noFill/>
                  </a:rPr>
                  <a:t> </a:t>
                </a:r>
              </a:p>
            </p:txBody>
          </p:sp>
        </mc:Fallback>
      </mc:AlternateContent>
      <p:sp>
        <p:nvSpPr>
          <p:cNvPr id="43" name="Rectangle 26">
            <a:extLst>
              <a:ext uri="{FF2B5EF4-FFF2-40B4-BE49-F238E27FC236}">
                <a16:creationId xmlns:a16="http://schemas.microsoft.com/office/drawing/2014/main" id="{0888C27D-5B01-459C-AD27-511C9689F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713675" y="1223614"/>
            <a:ext cx="1478319" cy="4407408"/>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Graphic 4" descr="Completed with solid fill">
            <a:extLst>
              <a:ext uri="{FF2B5EF4-FFF2-40B4-BE49-F238E27FC236}">
                <a16:creationId xmlns:a16="http://schemas.microsoft.com/office/drawing/2014/main" id="{A7CE64C1-0F51-001F-077D-799E831CF2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43" y="1429097"/>
            <a:ext cx="4057304" cy="4057304"/>
          </a:xfrm>
          <a:prstGeom prst="rect">
            <a:avLst/>
          </a:prstGeom>
        </p:spPr>
      </p:pic>
      <p:cxnSp>
        <p:nvCxnSpPr>
          <p:cNvPr id="44" name="Straight Connector 28">
            <a:extLst>
              <a:ext uri="{FF2B5EF4-FFF2-40B4-BE49-F238E27FC236}">
                <a16:creationId xmlns:a16="http://schemas.microsoft.com/office/drawing/2014/main" id="{D0F8AE93-C88C-410B-8C4E-2D9A2C8BBC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30">
            <a:extLst>
              <a:ext uri="{FF2B5EF4-FFF2-40B4-BE49-F238E27FC236}">
                <a16:creationId xmlns:a16="http://schemas.microsoft.com/office/drawing/2014/main" id="{A3621635-0C65-4524-A576-36E647B507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36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62">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64">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9" name="Rectangle 66">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3" descr="מבנה לבן">
            <a:extLst>
              <a:ext uri="{FF2B5EF4-FFF2-40B4-BE49-F238E27FC236}">
                <a16:creationId xmlns:a16="http://schemas.microsoft.com/office/drawing/2014/main" id="{D4A7EFA9-93FB-158C-D5EE-FBC68901C9C3}"/>
              </a:ext>
            </a:extLst>
          </p:cNvPr>
          <p:cNvPicPr>
            <a:picLocks noChangeAspect="1"/>
          </p:cNvPicPr>
          <p:nvPr/>
        </p:nvPicPr>
        <p:blipFill rotWithShape="1">
          <a:blip r:embed="rId2"/>
          <a:srcRect r="-1" b="24223"/>
          <a:stretch/>
        </p:blipFill>
        <p:spPr>
          <a:xfrm>
            <a:off x="4565" y="-1"/>
            <a:ext cx="12188952" cy="6858000"/>
          </a:xfrm>
          <a:prstGeom prst="rect">
            <a:avLst/>
          </a:prstGeom>
        </p:spPr>
      </p:pic>
      <p:sp>
        <p:nvSpPr>
          <p:cNvPr id="80" name="Rectangle 68">
            <a:extLst>
              <a:ext uri="{FF2B5EF4-FFF2-40B4-BE49-F238E27FC236}">
                <a16:creationId xmlns:a16="http://schemas.microsoft.com/office/drawing/2014/main" id="{353E47F1-23BD-4D2B-B2D2-9087A6BE4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FE82138-5104-631E-5D67-77D26E05C5E8}"/>
              </a:ext>
            </a:extLst>
          </p:cNvPr>
          <p:cNvSpPr>
            <a:spLocks noGrp="1"/>
          </p:cNvSpPr>
          <p:nvPr>
            <p:ph type="title"/>
          </p:nvPr>
        </p:nvSpPr>
        <p:spPr>
          <a:xfrm>
            <a:off x="422899" y="4476329"/>
            <a:ext cx="6467547" cy="1558680"/>
          </a:xfrm>
        </p:spPr>
        <p:txBody>
          <a:bodyPr vert="horz" lIns="91440" tIns="45720" rIns="91440" bIns="45720" rtlCol="0" anchor="ctr">
            <a:normAutofit/>
          </a:bodyPr>
          <a:lstStyle/>
          <a:p>
            <a:r>
              <a:rPr lang="en-US" sz="4800"/>
              <a:t>Thank You For Listening</a:t>
            </a:r>
          </a:p>
        </p:txBody>
      </p:sp>
      <p:sp>
        <p:nvSpPr>
          <p:cNvPr id="81" name="Rectangle 70">
            <a:extLst>
              <a:ext uri="{FF2B5EF4-FFF2-40B4-BE49-F238E27FC236}">
                <a16:creationId xmlns:a16="http://schemas.microsoft.com/office/drawing/2014/main" id="{7CCF52BC-59A6-4707-9A65-C8109F8E5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82" name="Straight Connector 72">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74">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30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6538122-0278-40D7-4F51-B93396FAC4B9}"/>
              </a:ext>
            </a:extLst>
          </p:cNvPr>
          <p:cNvSpPr>
            <a:spLocks noGrp="1"/>
          </p:cNvSpPr>
          <p:nvPr>
            <p:ph type="title"/>
          </p:nvPr>
        </p:nvSpPr>
        <p:spPr/>
        <p:txBody>
          <a:bodyPr/>
          <a:lstStyle/>
          <a:p>
            <a:r>
              <a:rPr lang="en-US"/>
              <a:t>Introduction </a:t>
            </a:r>
            <a:endParaRPr lang="he-IL" dirty="0"/>
          </a:p>
        </p:txBody>
      </p:sp>
      <p:graphicFrame>
        <p:nvGraphicFramePr>
          <p:cNvPr id="7" name="מציין מיקום תוכן 2">
            <a:extLst>
              <a:ext uri="{FF2B5EF4-FFF2-40B4-BE49-F238E27FC236}">
                <a16:creationId xmlns:a16="http://schemas.microsoft.com/office/drawing/2014/main" id="{55962CC5-DD8E-53B8-16D5-AF1681409B91}"/>
              </a:ext>
            </a:extLst>
          </p:cNvPr>
          <p:cNvGraphicFramePr>
            <a:graphicFrameLocks noGrp="1"/>
          </p:cNvGraphicFramePr>
          <p:nvPr>
            <p:ph idx="1"/>
            <p:extLst>
              <p:ext uri="{D42A27DB-BD31-4B8C-83A1-F6EECF244321}">
                <p14:modId xmlns:p14="http://schemas.microsoft.com/office/powerpoint/2010/main" val="2081013974"/>
              </p:ext>
            </p:extLst>
          </p:nvPr>
        </p:nvGraphicFramePr>
        <p:xfrm>
          <a:off x="420625" y="1825625"/>
          <a:ext cx="10543031" cy="4206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324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9">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0" name="Rectangle 11">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6882BC7-020D-3E56-9E76-3C1B8D66B2FB}"/>
              </a:ext>
            </a:extLst>
          </p:cNvPr>
          <p:cNvSpPr>
            <a:spLocks noGrp="1"/>
          </p:cNvSpPr>
          <p:nvPr>
            <p:ph type="title"/>
          </p:nvPr>
        </p:nvSpPr>
        <p:spPr>
          <a:xfrm>
            <a:off x="836676" y="1349348"/>
            <a:ext cx="10515600" cy="1608432"/>
          </a:xfrm>
        </p:spPr>
        <p:txBody>
          <a:bodyPr anchor="b">
            <a:normAutofit/>
          </a:bodyPr>
          <a:lstStyle/>
          <a:p>
            <a:pPr algn="ctr"/>
            <a:r>
              <a:rPr lang="en-US" sz="4800" dirty="0"/>
              <a:t>Project Goal</a:t>
            </a:r>
            <a:endParaRPr lang="he-IL" sz="4800" dirty="0"/>
          </a:p>
        </p:txBody>
      </p:sp>
      <p:cxnSp>
        <p:nvCxnSpPr>
          <p:cNvPr id="21" name="Straight Connector 13">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CF76AF12-22C9-AD13-5489-8C09245FA620}"/>
              </a:ext>
            </a:extLst>
          </p:cNvPr>
          <p:cNvSpPr>
            <a:spLocks noGrp="1"/>
          </p:cNvSpPr>
          <p:nvPr>
            <p:ph idx="1"/>
          </p:nvPr>
        </p:nvSpPr>
        <p:spPr>
          <a:xfrm>
            <a:off x="1252421" y="3467528"/>
            <a:ext cx="10346435" cy="2457997"/>
          </a:xfrm>
        </p:spPr>
        <p:txBody>
          <a:bodyPr>
            <a:normAutofit/>
          </a:bodyPr>
          <a:lstStyle/>
          <a:p>
            <a:pPr marL="0" indent="0" algn="ctr">
              <a:buNone/>
            </a:pPr>
            <a:r>
              <a:rPr lang="en-US" dirty="0"/>
              <a:t>Develop an algorithm that maps autonomous vehicles into swarms using </a:t>
            </a:r>
            <a:br>
              <a:rPr lang="en-US" dirty="0"/>
            </a:br>
            <a:r>
              <a:rPr lang="en-US" dirty="0"/>
              <a:t>vehicular ad hoc networks (VANET) in real-time, based on the vehicle's destination </a:t>
            </a:r>
            <a:br>
              <a:rPr lang="en-US" dirty="0"/>
            </a:br>
            <a:r>
              <a:rPr lang="en-US" dirty="0"/>
              <a:t>in a minimum time.</a:t>
            </a:r>
          </a:p>
        </p:txBody>
      </p:sp>
      <p:cxnSp>
        <p:nvCxnSpPr>
          <p:cNvPr id="22" name="Straight Connector 15">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30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553093A2-BEA9-4055-96AA-C5DA22C2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D35FCB8-CA81-B493-9821-C8C4590A0C00}"/>
              </a:ext>
            </a:extLst>
          </p:cNvPr>
          <p:cNvSpPr>
            <a:spLocks noGrp="1"/>
          </p:cNvSpPr>
          <p:nvPr>
            <p:ph type="title"/>
          </p:nvPr>
        </p:nvSpPr>
        <p:spPr>
          <a:xfrm>
            <a:off x="422899" y="825911"/>
            <a:ext cx="6199125" cy="1009464"/>
          </a:xfrm>
        </p:spPr>
        <p:txBody>
          <a:bodyPr anchor="b">
            <a:normAutofit fontScale="90000"/>
          </a:bodyPr>
          <a:lstStyle/>
          <a:p>
            <a:r>
              <a:rPr lang="en-US" dirty="0"/>
              <a:t>Software Tools - SUMO</a:t>
            </a:r>
            <a:endParaRPr lang="he-IL" dirty="0"/>
          </a:p>
        </p:txBody>
      </p:sp>
      <p:sp>
        <p:nvSpPr>
          <p:cNvPr id="3" name="מציין מיקום תוכן 2">
            <a:extLst>
              <a:ext uri="{FF2B5EF4-FFF2-40B4-BE49-F238E27FC236}">
                <a16:creationId xmlns:a16="http://schemas.microsoft.com/office/drawing/2014/main" id="{DC1A7554-83AB-559A-E556-1C2098F008BF}"/>
              </a:ext>
            </a:extLst>
          </p:cNvPr>
          <p:cNvSpPr>
            <a:spLocks noGrp="1"/>
          </p:cNvSpPr>
          <p:nvPr>
            <p:ph idx="1"/>
          </p:nvPr>
        </p:nvSpPr>
        <p:spPr>
          <a:xfrm>
            <a:off x="422900" y="1961388"/>
            <a:ext cx="6523590" cy="4014510"/>
          </a:xfrm>
        </p:spPr>
        <p:txBody>
          <a:bodyPr anchor="t">
            <a:normAutofit/>
          </a:bodyPr>
          <a:lstStyle/>
          <a:p>
            <a:r>
              <a:rPr lang="en-US" altLang="he-IL" sz="2000" b="1" dirty="0">
                <a:solidFill>
                  <a:schemeClr val="tx1"/>
                </a:solidFill>
              </a:rPr>
              <a:t>SUMO</a:t>
            </a:r>
            <a:r>
              <a:rPr lang="en-US" altLang="he-IL" sz="2000" dirty="0">
                <a:solidFill>
                  <a:schemeClr val="tx1"/>
                </a:solidFill>
              </a:rPr>
              <a:t> or </a:t>
            </a:r>
            <a:r>
              <a:rPr lang="en-US" altLang="he-IL" sz="2000" b="1" dirty="0">
                <a:solidFill>
                  <a:schemeClr val="tx1"/>
                </a:solidFill>
              </a:rPr>
              <a:t>Simulation of Urban Mobility </a:t>
            </a:r>
            <a:r>
              <a:rPr lang="en-US" altLang="he-IL" sz="2000" dirty="0">
                <a:solidFill>
                  <a:schemeClr val="tx1"/>
                </a:solidFill>
              </a:rPr>
              <a:t>is a traffic simulation software for modeling vehicles, road networks, and traffic behavior.</a:t>
            </a:r>
          </a:p>
          <a:p>
            <a:r>
              <a:rPr lang="en-US" altLang="he-IL" sz="2000" dirty="0">
                <a:solidFill>
                  <a:schemeClr val="tx1"/>
                </a:solidFill>
              </a:rPr>
              <a:t>SUMO focus on simulating the traffic the vehicles’ characteristics and routing.</a:t>
            </a:r>
          </a:p>
          <a:p>
            <a:r>
              <a:rPr lang="en-US" altLang="he-IL" sz="2000" dirty="0">
                <a:solidFill>
                  <a:schemeClr val="tx1"/>
                </a:solidFill>
              </a:rPr>
              <a:t>SUMO can simulate a realistic environment such as random traffic, road conditions, etc.</a:t>
            </a:r>
          </a:p>
          <a:p>
            <a:r>
              <a:rPr lang="en-US" altLang="he-IL" sz="2000" dirty="0">
                <a:solidFill>
                  <a:schemeClr val="tx1"/>
                </a:solidFill>
              </a:rPr>
              <a:t>the simulator can’t control the communication between the vehicles. </a:t>
            </a:r>
          </a:p>
          <a:p>
            <a:endParaRPr lang="en-US" altLang="he-IL" sz="2000" dirty="0">
              <a:solidFill>
                <a:schemeClr val="tx1"/>
              </a:solidFill>
            </a:endParaRPr>
          </a:p>
          <a:p>
            <a:endParaRPr lang="he-IL" sz="2000" dirty="0">
              <a:solidFill>
                <a:schemeClr val="tx1"/>
              </a:solidFill>
            </a:endParaRPr>
          </a:p>
        </p:txBody>
      </p:sp>
      <p:sp>
        <p:nvSpPr>
          <p:cNvPr id="30" name="Rectangle 29">
            <a:extLst>
              <a:ext uri="{FF2B5EF4-FFF2-40B4-BE49-F238E27FC236}">
                <a16:creationId xmlns:a16="http://schemas.microsoft.com/office/drawing/2014/main" id="{0888C27D-5B01-459C-AD27-511C9689F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713675" y="1223614"/>
            <a:ext cx="1478319" cy="4407408"/>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4" descr="Documentation - SUMO Documentation">
            <a:extLst>
              <a:ext uri="{FF2B5EF4-FFF2-40B4-BE49-F238E27FC236}">
                <a16:creationId xmlns:a16="http://schemas.microsoft.com/office/drawing/2014/main" id="{D07910AD-883A-3CE4-C3D5-2037775EA992}"/>
              </a:ext>
            </a:extLst>
          </p:cNvPr>
          <p:cNvPicPr>
            <a:picLocks noChangeAspect="1" noChangeArrowheads="1"/>
          </p:cNvPicPr>
          <p:nvPr/>
        </p:nvPicPr>
        <p:blipFill rotWithShape="1">
          <a:blip r:embed="rId3"/>
          <a:srcRect r="2" b="2"/>
          <a:stretch/>
        </p:blipFill>
        <p:spPr bwMode="auto">
          <a:xfrm>
            <a:off x="7326770" y="1409788"/>
            <a:ext cx="4014510" cy="40145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32" name="Straight Connector 31">
            <a:extLst>
              <a:ext uri="{FF2B5EF4-FFF2-40B4-BE49-F238E27FC236}">
                <a16:creationId xmlns:a16="http://schemas.microsoft.com/office/drawing/2014/main" id="{D0F8AE93-C88C-410B-8C4E-2D9A2C8BBC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358135"/>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3621635-0C65-4524-A576-36E647B507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35813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00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6186370A-7D90-48F7-B93A-F5621720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2" name="Rectangle 10">
            <a:extLst>
              <a:ext uri="{FF2B5EF4-FFF2-40B4-BE49-F238E27FC236}">
                <a16:creationId xmlns:a16="http://schemas.microsoft.com/office/drawing/2014/main" id="{1A9038BE-6A17-40FF-81FE-AB75B7190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3" name="Rectangle 12">
            <a:extLst>
              <a:ext uri="{FF2B5EF4-FFF2-40B4-BE49-F238E27FC236}">
                <a16:creationId xmlns:a16="http://schemas.microsoft.com/office/drawing/2014/main" id="{0B746F1B-EB94-41AF-9BAF-630674421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77DC70A-E839-39D6-0A6C-34571268F4DD}"/>
              </a:ext>
            </a:extLst>
          </p:cNvPr>
          <p:cNvSpPr>
            <a:spLocks noGrp="1"/>
          </p:cNvSpPr>
          <p:nvPr>
            <p:ph type="title"/>
          </p:nvPr>
        </p:nvSpPr>
        <p:spPr>
          <a:xfrm>
            <a:off x="422899" y="727259"/>
            <a:ext cx="7313541" cy="1004879"/>
          </a:xfrm>
        </p:spPr>
        <p:txBody>
          <a:bodyPr anchor="b">
            <a:normAutofit fontScale="90000"/>
          </a:bodyPr>
          <a:lstStyle/>
          <a:p>
            <a:r>
              <a:rPr lang="en-US" dirty="0"/>
              <a:t>Software Tools – OMNeT++</a:t>
            </a:r>
            <a:endParaRPr lang="he-IL" dirty="0"/>
          </a:p>
        </p:txBody>
      </p:sp>
      <p:sp>
        <p:nvSpPr>
          <p:cNvPr id="3" name="מציין מיקום תוכן 2">
            <a:extLst>
              <a:ext uri="{FF2B5EF4-FFF2-40B4-BE49-F238E27FC236}">
                <a16:creationId xmlns:a16="http://schemas.microsoft.com/office/drawing/2014/main" id="{FC6C8DD4-AC2B-0E48-3E3F-A6B2EA5C9249}"/>
              </a:ext>
            </a:extLst>
          </p:cNvPr>
          <p:cNvSpPr>
            <a:spLocks noGrp="1"/>
          </p:cNvSpPr>
          <p:nvPr>
            <p:ph idx="1"/>
          </p:nvPr>
        </p:nvSpPr>
        <p:spPr>
          <a:xfrm>
            <a:off x="422899" y="1773598"/>
            <a:ext cx="6567835" cy="4202300"/>
          </a:xfrm>
        </p:spPr>
        <p:txBody>
          <a:bodyPr anchor="t">
            <a:normAutofit/>
          </a:bodyPr>
          <a:lstStyle/>
          <a:p>
            <a:r>
              <a:rPr lang="en-US" altLang="he-IL" sz="2000" b="1">
                <a:solidFill>
                  <a:schemeClr val="tx1"/>
                </a:solidFill>
              </a:rPr>
              <a:t>OMNeT++  </a:t>
            </a:r>
            <a:r>
              <a:rPr lang="en-US" altLang="he-IL" sz="2000">
                <a:solidFill>
                  <a:schemeClr val="tx1"/>
                </a:solidFill>
              </a:rPr>
              <a:t>or </a:t>
            </a:r>
            <a:r>
              <a:rPr lang="en-US" altLang="he-IL" sz="2000" b="1">
                <a:solidFill>
                  <a:schemeClr val="tx1"/>
                </a:solidFill>
              </a:rPr>
              <a:t>Objective Modular Network Testbed in C++ </a:t>
            </a:r>
            <a:r>
              <a:rPr lang="en-US" altLang="he-IL" sz="2000">
                <a:solidFill>
                  <a:schemeClr val="tx1"/>
                </a:solidFill>
              </a:rPr>
              <a:t>is a discrete event simulation framework for network protocol and system modeling.</a:t>
            </a:r>
          </a:p>
          <a:p>
            <a:r>
              <a:rPr lang="en-US" sz="2000">
                <a:solidFill>
                  <a:schemeClr val="tx1"/>
                </a:solidFill>
              </a:rPr>
              <a:t>OMNeT++ focus on simulating the communication only.</a:t>
            </a:r>
          </a:p>
          <a:p>
            <a:r>
              <a:rPr lang="en-US" sz="2000">
                <a:solidFill>
                  <a:schemeClr val="tx1"/>
                </a:solidFill>
              </a:rPr>
              <a:t>It may simulate the type of messages, the traffic frequency, the bandwidth, radios, and the communication protocol.</a:t>
            </a:r>
          </a:p>
          <a:p>
            <a:r>
              <a:rPr lang="en-US" sz="2000">
                <a:solidFill>
                  <a:schemeClr val="tx1"/>
                </a:solidFill>
              </a:rPr>
              <a:t>The simulator can’t control the vehicles in any way.</a:t>
            </a:r>
            <a:endParaRPr lang="he-IL" sz="2000" dirty="0">
              <a:solidFill>
                <a:schemeClr val="tx1"/>
              </a:solidFill>
            </a:endParaRPr>
          </a:p>
        </p:txBody>
      </p:sp>
      <p:sp>
        <p:nvSpPr>
          <p:cNvPr id="24" name="Rectangle 14">
            <a:extLst>
              <a:ext uri="{FF2B5EF4-FFF2-40B4-BE49-F238E27FC236}">
                <a16:creationId xmlns:a16="http://schemas.microsoft.com/office/drawing/2014/main" id="{2C8ABDC5-2AC0-4E31-8744-FACDC1B33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6182" y="680186"/>
            <a:ext cx="688785" cy="5477813"/>
          </a:xfrm>
          <a:prstGeom prst="rect">
            <a:avLst/>
          </a:prstGeom>
          <a:solidFill>
            <a:srgbClr val="FF3D0C">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5" name="Straight Connector 16">
            <a:extLst>
              <a:ext uri="{FF2B5EF4-FFF2-40B4-BE49-F238E27FC236}">
                <a16:creationId xmlns:a16="http://schemas.microsoft.com/office/drawing/2014/main" id="{A0F0A2E1-1F18-4CF7-A33C-17302F1ADE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F3D0C"/>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18">
            <a:extLst>
              <a:ext uri="{FF2B5EF4-FFF2-40B4-BE49-F238E27FC236}">
                <a16:creationId xmlns:a16="http://schemas.microsoft.com/office/drawing/2014/main" id="{D100C619-2991-4D0C-8B1F-2CCE3A2823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F3D0C"/>
            </a:solidFill>
            <a:prstDash val="dash"/>
          </a:ln>
        </p:spPr>
        <p:style>
          <a:lnRef idx="1">
            <a:schemeClr val="accent1"/>
          </a:lnRef>
          <a:fillRef idx="0">
            <a:schemeClr val="accent1"/>
          </a:fillRef>
          <a:effectRef idx="0">
            <a:schemeClr val="accent1"/>
          </a:effectRef>
          <a:fontRef idx="minor">
            <a:schemeClr val="tx1"/>
          </a:fontRef>
        </p:style>
      </p:cxnSp>
      <p:pic>
        <p:nvPicPr>
          <p:cNvPr id="4" name="Picture 6" descr="WiFi-Direct Simulation for INET in OMNeT++">
            <a:extLst>
              <a:ext uri="{FF2B5EF4-FFF2-40B4-BE49-F238E27FC236}">
                <a16:creationId xmlns:a16="http://schemas.microsoft.com/office/drawing/2014/main" id="{D9600141-4DDC-4188-C0A5-72154F887351}"/>
              </a:ext>
            </a:extLst>
          </p:cNvPr>
          <p:cNvPicPr>
            <a:picLocks noChangeAspect="1" noChangeArrowheads="1"/>
          </p:cNvPicPr>
          <p:nvPr/>
        </p:nvPicPr>
        <p:blipFill>
          <a:blip r:embed="rId3"/>
          <a:stretch>
            <a:fillRect/>
          </a:stretch>
        </p:blipFill>
        <p:spPr bwMode="auto">
          <a:xfrm>
            <a:off x="7196480" y="1831351"/>
            <a:ext cx="4093956" cy="3351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6017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15529D0-E5EF-25FE-87D7-6C80FA794236}"/>
              </a:ext>
            </a:extLst>
          </p:cNvPr>
          <p:cNvSpPr>
            <a:spLocks noGrp="1"/>
          </p:cNvSpPr>
          <p:nvPr>
            <p:ph type="title"/>
          </p:nvPr>
        </p:nvSpPr>
        <p:spPr>
          <a:xfrm>
            <a:off x="422900" y="540167"/>
            <a:ext cx="9591957" cy="969319"/>
          </a:xfrm>
        </p:spPr>
        <p:txBody>
          <a:bodyPr anchor="b">
            <a:normAutofit/>
          </a:bodyPr>
          <a:lstStyle/>
          <a:p>
            <a:r>
              <a:rPr lang="en-US" sz="4700" dirty="0"/>
              <a:t>Software Tools – Veins and TraCI</a:t>
            </a:r>
            <a:endParaRPr lang="he-IL" sz="4700" dirty="0"/>
          </a:p>
        </p:txBody>
      </p:sp>
      <p:sp>
        <p:nvSpPr>
          <p:cNvPr id="3" name="מציין מיקום תוכן 2">
            <a:extLst>
              <a:ext uri="{FF2B5EF4-FFF2-40B4-BE49-F238E27FC236}">
                <a16:creationId xmlns:a16="http://schemas.microsoft.com/office/drawing/2014/main" id="{F41B1B6B-09B4-7E6E-BF4C-AE2F203B9EAF}"/>
              </a:ext>
            </a:extLst>
          </p:cNvPr>
          <p:cNvSpPr>
            <a:spLocks noGrp="1"/>
          </p:cNvSpPr>
          <p:nvPr>
            <p:ph idx="1"/>
          </p:nvPr>
        </p:nvSpPr>
        <p:spPr>
          <a:xfrm>
            <a:off x="422899" y="1669218"/>
            <a:ext cx="11079722" cy="4306679"/>
          </a:xfrm>
        </p:spPr>
        <p:txBody>
          <a:bodyPr anchor="t">
            <a:normAutofit/>
          </a:bodyPr>
          <a:lstStyle/>
          <a:p>
            <a:pPr>
              <a:lnSpc>
                <a:spcPct val="108000"/>
              </a:lnSpc>
              <a:spcAft>
                <a:spcPts val="800"/>
              </a:spcAft>
            </a:pPr>
            <a:r>
              <a:rPr lang="en-US" altLang="he-IL" sz="2000" b="1" dirty="0">
                <a:solidFill>
                  <a:schemeClr val="tx1"/>
                </a:solidFill>
              </a:rPr>
              <a:t>Veins (Vehicles in Network Simulation) -</a:t>
            </a:r>
            <a:r>
              <a:rPr lang="en-US" altLang="he-IL" sz="2000" dirty="0">
                <a:solidFill>
                  <a:schemeClr val="tx1"/>
                </a:solidFill>
              </a:rPr>
              <a:t> Framework connecting SUMO and OMNeT++ for simulating vehicular communication and data exchange.</a:t>
            </a:r>
          </a:p>
          <a:p>
            <a:pPr>
              <a:lnSpc>
                <a:spcPct val="108000"/>
              </a:lnSpc>
              <a:spcAft>
                <a:spcPts val="800"/>
              </a:spcAft>
            </a:pPr>
            <a:r>
              <a:rPr lang="en-US" altLang="he-IL" sz="2000" dirty="0">
                <a:solidFill>
                  <a:schemeClr val="tx1"/>
                </a:solidFill>
              </a:rPr>
              <a:t>This Framework is responsible for passing messages, for the data itself, and for the transmission of the messages between the two simulators.</a:t>
            </a:r>
          </a:p>
          <a:p>
            <a:pPr>
              <a:lnSpc>
                <a:spcPct val="108000"/>
              </a:lnSpc>
              <a:spcAft>
                <a:spcPts val="800"/>
              </a:spcAft>
            </a:pPr>
            <a:r>
              <a:rPr lang="en-US" altLang="he-IL" sz="2000" b="1" dirty="0">
                <a:solidFill>
                  <a:schemeClr val="tx1"/>
                </a:solidFill>
              </a:rPr>
              <a:t>TraCI  (Traffic Control Interface) -</a:t>
            </a:r>
            <a:r>
              <a:rPr lang="en-US" altLang="he-IL" sz="2000" dirty="0">
                <a:solidFill>
                  <a:schemeClr val="tx1"/>
                </a:solidFill>
              </a:rPr>
              <a:t> for bidirectional communication between SUMO and OMNeT++, allowing real-time information exchange. </a:t>
            </a:r>
          </a:p>
          <a:p>
            <a:pPr>
              <a:lnSpc>
                <a:spcPct val="108000"/>
              </a:lnSpc>
              <a:spcAft>
                <a:spcPts val="800"/>
              </a:spcAft>
            </a:pPr>
            <a:r>
              <a:rPr lang="en-US" altLang="he-IL" sz="2000" dirty="0">
                <a:solidFill>
                  <a:schemeClr val="tx1"/>
                </a:solidFill>
              </a:rPr>
              <a:t>TraCI produces a kind of ‘control’ that passes information between the two main simulators. It can use Python or C code to run TraCI.</a:t>
            </a:r>
          </a:p>
          <a:p>
            <a:pPr>
              <a:lnSpc>
                <a:spcPct val="108000"/>
              </a:lnSpc>
              <a:spcAft>
                <a:spcPts val="800"/>
              </a:spcAft>
            </a:pPr>
            <a:endParaRPr lang="en-US" altLang="he-IL" sz="2000" dirty="0">
              <a:solidFill>
                <a:schemeClr val="tx1"/>
              </a:solidFill>
            </a:endParaRPr>
          </a:p>
          <a:p>
            <a:pPr>
              <a:lnSpc>
                <a:spcPct val="108000"/>
              </a:lnSpc>
            </a:pPr>
            <a:endParaRPr lang="he-IL" sz="2000" dirty="0">
              <a:solidFill>
                <a:schemeClr val="tx1"/>
              </a:solidFill>
            </a:endParaRPr>
          </a:p>
        </p:txBody>
      </p:sp>
      <p:sp>
        <p:nvSpPr>
          <p:cNvPr id="16" name="Rectangle 15">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תמונה 4" descr="תמונה שמכילה טקסט, צילום מסך, לוגו, סמל&#10;&#10;התיאור נוצר באופן אוטומטי">
            <a:extLst>
              <a:ext uri="{FF2B5EF4-FFF2-40B4-BE49-F238E27FC236}">
                <a16:creationId xmlns:a16="http://schemas.microsoft.com/office/drawing/2014/main" id="{AF451511-0556-8B03-E8BF-5422DA589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4760" y="3340206"/>
            <a:ext cx="7977090" cy="4487112"/>
          </a:xfrm>
          <a:prstGeom prst="rect">
            <a:avLst/>
          </a:prstGeom>
          <a:effectLst/>
        </p:spPr>
      </p:pic>
      <p:cxnSp>
        <p:nvCxnSpPr>
          <p:cNvPr id="18" name="Straight Connector 17">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5E6DFF"/>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5E6DF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92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186370A-7D90-48F7-B93A-F5621720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7" name="Rectangle 26">
            <a:extLst>
              <a:ext uri="{FF2B5EF4-FFF2-40B4-BE49-F238E27FC236}">
                <a16:creationId xmlns:a16="http://schemas.microsoft.com/office/drawing/2014/main" id="{1A9038BE-6A17-40FF-81FE-AB75B7190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9" name="Rectangle 28">
            <a:extLst>
              <a:ext uri="{FF2B5EF4-FFF2-40B4-BE49-F238E27FC236}">
                <a16:creationId xmlns:a16="http://schemas.microsoft.com/office/drawing/2014/main" id="{0B746F1B-EB94-41AF-9BAF-630674421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4F8698B-C04E-5F99-4638-716D508EEA42}"/>
              </a:ext>
            </a:extLst>
          </p:cNvPr>
          <p:cNvSpPr>
            <a:spLocks noGrp="1"/>
          </p:cNvSpPr>
          <p:nvPr>
            <p:ph type="title"/>
          </p:nvPr>
        </p:nvSpPr>
        <p:spPr>
          <a:xfrm>
            <a:off x="422900" y="1043828"/>
            <a:ext cx="5370576" cy="1032169"/>
          </a:xfrm>
        </p:spPr>
        <p:txBody>
          <a:bodyPr anchor="b">
            <a:normAutofit/>
          </a:bodyPr>
          <a:lstStyle/>
          <a:p>
            <a:r>
              <a:rPr lang="en-US" dirty="0"/>
              <a:t>DSRC Protocol</a:t>
            </a:r>
            <a:endParaRPr lang="he-IL" dirty="0"/>
          </a:p>
        </p:txBody>
      </p:sp>
      <p:sp>
        <p:nvSpPr>
          <p:cNvPr id="3" name="מציין מיקום תוכן 2">
            <a:extLst>
              <a:ext uri="{FF2B5EF4-FFF2-40B4-BE49-F238E27FC236}">
                <a16:creationId xmlns:a16="http://schemas.microsoft.com/office/drawing/2014/main" id="{A66D975A-C84B-7A6F-76CE-F5B7BD850C0D}"/>
              </a:ext>
            </a:extLst>
          </p:cNvPr>
          <p:cNvSpPr>
            <a:spLocks noGrp="1"/>
          </p:cNvSpPr>
          <p:nvPr>
            <p:ph idx="1"/>
          </p:nvPr>
        </p:nvSpPr>
        <p:spPr>
          <a:xfrm>
            <a:off x="422900" y="2130344"/>
            <a:ext cx="7025864" cy="3095445"/>
          </a:xfrm>
        </p:spPr>
        <p:txBody>
          <a:bodyPr anchor="t">
            <a:noAutofit/>
          </a:bodyPr>
          <a:lstStyle/>
          <a:p>
            <a:r>
              <a:rPr lang="en-US" sz="2200" dirty="0">
                <a:solidFill>
                  <a:schemeClr val="tx1"/>
                </a:solidFill>
              </a:rPr>
              <a:t>Dedicated short-range communications (DSRC) is a technology for direct wireless communication and data exchange between vehicles (vehicle to vehicle communication), other road users (such as pedestrians, cyclists), and roadside infrastructure (such as traffic lights). </a:t>
            </a:r>
          </a:p>
          <a:p>
            <a:r>
              <a:rPr lang="en-US" sz="2200" dirty="0">
                <a:solidFill>
                  <a:schemeClr val="tx1"/>
                </a:solidFill>
              </a:rPr>
              <a:t>DSRC uses channels in the licensed 5.9GHz band based on IEEE  standard 802.11p.</a:t>
            </a:r>
          </a:p>
          <a:p>
            <a:endParaRPr lang="he-IL" sz="2200" dirty="0">
              <a:solidFill>
                <a:schemeClr val="tx1"/>
              </a:solidFill>
            </a:endParaRPr>
          </a:p>
        </p:txBody>
      </p:sp>
      <p:sp>
        <p:nvSpPr>
          <p:cNvPr id="31" name="Rectangle 30">
            <a:extLst>
              <a:ext uri="{FF2B5EF4-FFF2-40B4-BE49-F238E27FC236}">
                <a16:creationId xmlns:a16="http://schemas.microsoft.com/office/drawing/2014/main" id="{2C8ABDC5-2AC0-4E31-8744-FACDC1B33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6182" y="680186"/>
            <a:ext cx="688785" cy="5477813"/>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7" name="Graphic 6" descr="Wireless">
            <a:extLst>
              <a:ext uri="{FF2B5EF4-FFF2-40B4-BE49-F238E27FC236}">
                <a16:creationId xmlns:a16="http://schemas.microsoft.com/office/drawing/2014/main" id="{8C9A7BFB-432E-CED1-44CA-C5525E01A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42126" y="1542027"/>
            <a:ext cx="4362550" cy="4362550"/>
          </a:xfrm>
          <a:prstGeom prst="rect">
            <a:avLst/>
          </a:prstGeom>
        </p:spPr>
      </p:pic>
      <p:cxnSp>
        <p:nvCxnSpPr>
          <p:cNvPr id="33" name="Straight Connector 32">
            <a:extLst>
              <a:ext uri="{FF2B5EF4-FFF2-40B4-BE49-F238E27FC236}">
                <a16:creationId xmlns:a16="http://schemas.microsoft.com/office/drawing/2014/main" id="{A0F0A2E1-1F18-4CF7-A33C-17302F1ADE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100C619-2991-4D0C-8B1F-2CCE3A2823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127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תמונה 54" descr="תמונה שמכילה צילום מסך&#10;&#10;התיאור נוצר באופן אוטומטי">
            <a:extLst>
              <a:ext uri="{FF2B5EF4-FFF2-40B4-BE49-F238E27FC236}">
                <a16:creationId xmlns:a16="http://schemas.microsoft.com/office/drawing/2014/main" id="{1E9259F7-8ED1-8CC9-D6CD-FE50CFF1B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B998E153-C4DD-578C-2F6C-19A2FBE0DD6F}"/>
              </a:ext>
            </a:extLst>
          </p:cNvPr>
          <p:cNvSpPr>
            <a:spLocks noGrp="1"/>
          </p:cNvSpPr>
          <p:nvPr>
            <p:ph type="title"/>
          </p:nvPr>
        </p:nvSpPr>
        <p:spPr>
          <a:xfrm>
            <a:off x="6535674" y="-57150"/>
            <a:ext cx="10543032" cy="1325563"/>
          </a:xfrm>
        </p:spPr>
        <p:txBody>
          <a:bodyPr/>
          <a:lstStyle/>
          <a:p>
            <a:r>
              <a:rPr lang="en-US" dirty="0"/>
              <a:t>The Algorithm</a:t>
            </a:r>
            <a:endParaRPr lang="he-IL" dirty="0"/>
          </a:p>
        </p:txBody>
      </p:sp>
      <p:sp>
        <p:nvSpPr>
          <p:cNvPr id="3" name="מציין מיקום תוכן 2">
            <a:extLst>
              <a:ext uri="{FF2B5EF4-FFF2-40B4-BE49-F238E27FC236}">
                <a16:creationId xmlns:a16="http://schemas.microsoft.com/office/drawing/2014/main" id="{44E3C4B6-B2D2-3F3E-382A-6B6BADB515FB}"/>
              </a:ext>
            </a:extLst>
          </p:cNvPr>
          <p:cNvSpPr>
            <a:spLocks noGrp="1"/>
          </p:cNvSpPr>
          <p:nvPr>
            <p:ph idx="1"/>
          </p:nvPr>
        </p:nvSpPr>
        <p:spPr>
          <a:xfrm>
            <a:off x="1013353" y="1047750"/>
            <a:ext cx="4865290" cy="4206383"/>
          </a:xfrm>
        </p:spPr>
        <p:txBody>
          <a:bodyPr/>
          <a:lstStyle/>
          <a:p>
            <a:pPr marL="0" indent="0">
              <a:buNone/>
            </a:pPr>
            <a:r>
              <a:rPr lang="en-US" sz="2400" b="1" dirty="0">
                <a:solidFill>
                  <a:schemeClr val="tx1"/>
                </a:solidFill>
              </a:rPr>
              <a:t>Initial State:</a:t>
            </a:r>
            <a:r>
              <a:rPr lang="en-US" sz="2400" dirty="0">
                <a:solidFill>
                  <a:schemeClr val="tx1"/>
                </a:solidFill>
              </a:rPr>
              <a:t> </a:t>
            </a:r>
          </a:p>
          <a:p>
            <a:pPr marL="0" indent="0">
              <a:buNone/>
            </a:pPr>
            <a:r>
              <a:rPr lang="en-US" sz="2400" dirty="0">
                <a:solidFill>
                  <a:schemeClr val="tx1"/>
                </a:solidFill>
              </a:rPr>
              <a:t>A two-lane loop-shape road with n vehicles driving. Each vehicle has its own ID, a destination\route marked by color, and random location and speed. </a:t>
            </a:r>
            <a:endParaRPr lang="en-US" sz="2400" b="1" dirty="0">
              <a:solidFill>
                <a:schemeClr val="tx1"/>
              </a:solidFill>
            </a:endParaRPr>
          </a:p>
          <a:p>
            <a:endParaRPr lang="he-IL" dirty="0"/>
          </a:p>
        </p:txBody>
      </p:sp>
      <p:pic>
        <p:nvPicPr>
          <p:cNvPr id="57" name="תמונה 56" descr="תמונה שמכילה צילום מסך, עיגול, תכונות מולטימדיה, טקסט&#10;&#10;התיאור נוצר באופן אוטומטי">
            <a:extLst>
              <a:ext uri="{FF2B5EF4-FFF2-40B4-BE49-F238E27FC236}">
                <a16:creationId xmlns:a16="http://schemas.microsoft.com/office/drawing/2014/main" id="{8D2272AA-1ED3-FDC2-329C-3662B98BD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מציין מיקום תוכן 2">
            <a:extLst>
              <a:ext uri="{FF2B5EF4-FFF2-40B4-BE49-F238E27FC236}">
                <a16:creationId xmlns:a16="http://schemas.microsoft.com/office/drawing/2014/main" id="{634E44ED-E7B5-494E-1D38-BA8E34876A9B}"/>
              </a:ext>
            </a:extLst>
          </p:cNvPr>
          <p:cNvSpPr txBox="1">
            <a:spLocks/>
          </p:cNvSpPr>
          <p:nvPr/>
        </p:nvSpPr>
        <p:spPr>
          <a:xfrm>
            <a:off x="8896350" y="1336676"/>
            <a:ext cx="3406247" cy="5083174"/>
          </a:xfrm>
          <a:prstGeom prst="rect">
            <a:avLst/>
          </a:prstGeom>
        </p:spPr>
        <p:txBody>
          <a:bodyPr lIns="91440" tIns="45720" rIns="91440" bIns="45720"/>
          <a:lstStyle>
            <a:lvl1pPr marL="228600" indent="-228600" algn="l" defTabSz="914400" rtl="0" eaLnBrk="1" latinLnBrk="0" hangingPunct="1">
              <a:lnSpc>
                <a:spcPct val="118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8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8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18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18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defRPr/>
            </a:pPr>
            <a:r>
              <a:rPr lang="en-US" sz="2400" b="1" dirty="0">
                <a:solidFill>
                  <a:schemeClr val="tx1"/>
                </a:solidFill>
              </a:rPr>
              <a:t>Sending Broadcast Message:</a:t>
            </a:r>
            <a:r>
              <a:rPr lang="en-US" sz="2400" dirty="0">
                <a:solidFill>
                  <a:schemeClr val="tx1"/>
                </a:solidFill>
              </a:rPr>
              <a:t> </a:t>
            </a:r>
          </a:p>
          <a:p>
            <a:pPr marL="0" indent="0">
              <a:lnSpc>
                <a:spcPct val="107000"/>
              </a:lnSpc>
              <a:spcAft>
                <a:spcPts val="800"/>
              </a:spcAft>
              <a:buNone/>
              <a:defRPr/>
            </a:pPr>
            <a:r>
              <a:rPr lang="en-US" sz="2400" dirty="0">
                <a:solidFill>
                  <a:schemeClr val="tx1"/>
                </a:solidFill>
              </a:rPr>
              <a:t>Each vehicle sends a broadcast message within a radius of r, containing its information such as ID, destination, current location, and speed. Meanwhile, each vehicle listens to received messages from other vehicles.  </a:t>
            </a:r>
            <a:endParaRPr lang="en-US" sz="2400" b="1" dirty="0">
              <a:solidFill>
                <a:schemeClr val="tx1"/>
              </a:solidFill>
            </a:endParaRPr>
          </a:p>
        </p:txBody>
      </p:sp>
    </p:spTree>
    <p:extLst>
      <p:ext uri="{BB962C8B-B14F-4D97-AF65-F5344CB8AC3E}">
        <p14:creationId xmlns:p14="http://schemas.microsoft.com/office/powerpoint/2010/main" val="2123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4504C10-55C2-DBE2-B9EF-47DB8706C65D}"/>
              </a:ext>
            </a:extLst>
          </p:cNvPr>
          <p:cNvSpPr>
            <a:spLocks noGrp="1"/>
          </p:cNvSpPr>
          <p:nvPr>
            <p:ph type="title"/>
          </p:nvPr>
        </p:nvSpPr>
        <p:spPr/>
        <p:txBody>
          <a:bodyPr/>
          <a:lstStyle/>
          <a:p>
            <a:r>
              <a:rPr lang="en-US" dirty="0"/>
              <a:t>The Algorithm</a:t>
            </a:r>
            <a:endParaRPr lang="he-IL" dirty="0"/>
          </a:p>
        </p:txBody>
      </p:sp>
      <p:sp>
        <p:nvSpPr>
          <p:cNvPr id="3" name="מציין מיקום תוכן 2">
            <a:extLst>
              <a:ext uri="{FF2B5EF4-FFF2-40B4-BE49-F238E27FC236}">
                <a16:creationId xmlns:a16="http://schemas.microsoft.com/office/drawing/2014/main" id="{BE24208B-B4A7-67F4-176A-6113FB670243}"/>
              </a:ext>
            </a:extLst>
          </p:cNvPr>
          <p:cNvSpPr>
            <a:spLocks noGrp="1"/>
          </p:cNvSpPr>
          <p:nvPr>
            <p:ph idx="1"/>
          </p:nvPr>
        </p:nvSpPr>
        <p:spPr>
          <a:xfrm>
            <a:off x="615247" y="1568451"/>
            <a:ext cx="3484625" cy="4232275"/>
          </a:xfrm>
        </p:spPr>
        <p:txBody>
          <a:bodyPr/>
          <a:lstStyle/>
          <a:p>
            <a:pPr marL="0" indent="0">
              <a:buNone/>
            </a:pPr>
            <a:r>
              <a:rPr lang="en-US" sz="2400" b="1" dirty="0">
                <a:solidFill>
                  <a:schemeClr val="tx1"/>
                </a:solidFill>
              </a:rPr>
              <a:t>Deciding to Join a Swarm:</a:t>
            </a:r>
            <a:r>
              <a:rPr lang="en-US" sz="2400" dirty="0">
                <a:solidFill>
                  <a:schemeClr val="tx1"/>
                </a:solidFill>
              </a:rPr>
              <a:t> When a vehicle receives information on another vehicle with the same destination, it sends it a unicast message with its own details and requests to join the other vehicle swarm. </a:t>
            </a:r>
            <a:endParaRPr lang="en-US" sz="2400" b="1" dirty="0">
              <a:solidFill>
                <a:schemeClr val="tx1"/>
              </a:solidFill>
            </a:endParaRPr>
          </a:p>
          <a:p>
            <a:pPr marL="0" indent="0">
              <a:buNone/>
            </a:pPr>
            <a:endParaRPr lang="he-IL" dirty="0"/>
          </a:p>
        </p:txBody>
      </p:sp>
      <p:sp>
        <p:nvSpPr>
          <p:cNvPr id="6" name="מציין מיקום תוכן 2">
            <a:extLst>
              <a:ext uri="{FF2B5EF4-FFF2-40B4-BE49-F238E27FC236}">
                <a16:creationId xmlns:a16="http://schemas.microsoft.com/office/drawing/2014/main" id="{BDDB0BAF-F60A-7FC8-8C2F-770D8AE61FD3}"/>
              </a:ext>
            </a:extLst>
          </p:cNvPr>
          <p:cNvSpPr txBox="1">
            <a:spLocks/>
          </p:cNvSpPr>
          <p:nvPr/>
        </p:nvSpPr>
        <p:spPr>
          <a:xfrm>
            <a:off x="7505700" y="838200"/>
            <a:ext cx="4686300" cy="6019801"/>
          </a:xfrm>
          <a:prstGeom prst="rect">
            <a:avLst/>
          </a:prstGeom>
        </p:spPr>
        <p:txBody>
          <a:bodyPr lIns="91440" tIns="45720" rIns="91440" bIns="45720"/>
          <a:lstStyle>
            <a:lvl1pPr marL="228600" indent="-228600" algn="l" defTabSz="914400" rtl="0" eaLnBrk="1" latinLnBrk="0" hangingPunct="1">
              <a:lnSpc>
                <a:spcPct val="118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8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8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18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18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defRPr/>
            </a:pPr>
            <a:r>
              <a:rPr lang="en-US" sz="2400" b="1" dirty="0">
                <a:solidFill>
                  <a:schemeClr val="tx1"/>
                </a:solidFill>
              </a:rPr>
              <a:t>Joining a Vehicle to My Swarm:</a:t>
            </a:r>
            <a:r>
              <a:rPr lang="en-US" sz="2400" dirty="0">
                <a:solidFill>
                  <a:schemeClr val="tx1"/>
                </a:solidFill>
              </a:rPr>
              <a:t> When a vehicle receives a joining message, it joins the other vehicle into its own swarm. In this process, the vehicle decides which vehicle is defined as the new leader of the swarm and sends a response message with details such as the leader's ID, location and speed, and the number of vehicles in the swarm. All the vehicles in the swarm follow the leader defined and drive together as a unified swarm.</a:t>
            </a:r>
            <a:r>
              <a:rPr lang="en-US" sz="2400" b="1" dirty="0">
                <a:solidFill>
                  <a:schemeClr val="tx1"/>
                </a:solidFill>
              </a:rPr>
              <a:t> </a:t>
            </a:r>
          </a:p>
        </p:txBody>
      </p:sp>
      <p:pic>
        <p:nvPicPr>
          <p:cNvPr id="10" name="תמונה 9" descr="תמונה שמכילה צילום מסך, טקסט&#10;&#10;התיאור נוצר באופן אוטומטי">
            <a:extLst>
              <a:ext uri="{FF2B5EF4-FFF2-40B4-BE49-F238E27FC236}">
                <a16:creationId xmlns:a16="http://schemas.microsoft.com/office/drawing/2014/main" id="{ABF0B038-208D-B4FD-78AB-9CB3D6969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50" y="0"/>
            <a:ext cx="12192000" cy="6858000"/>
          </a:xfrm>
          <a:prstGeom prst="rect">
            <a:avLst/>
          </a:prstGeom>
        </p:spPr>
      </p:pic>
      <p:pic>
        <p:nvPicPr>
          <p:cNvPr id="12" name="תמונה 11" descr="תמונה שמכילה צילום מסך, מודל בתלת ממד&#10;&#10;התיאור נוצר באופן אוטומטי">
            <a:extLst>
              <a:ext uri="{FF2B5EF4-FFF2-40B4-BE49-F238E27FC236}">
                <a16:creationId xmlns:a16="http://schemas.microsoft.com/office/drawing/2014/main" id="{BC281CD8-19B8-E082-2118-35BF0B3C9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0"/>
            <a:ext cx="12192000" cy="6858000"/>
          </a:xfrm>
          <a:prstGeom prst="rect">
            <a:avLst/>
          </a:prstGeom>
        </p:spPr>
      </p:pic>
    </p:spTree>
    <p:extLst>
      <p:ext uri="{BB962C8B-B14F-4D97-AF65-F5344CB8AC3E}">
        <p14:creationId xmlns:p14="http://schemas.microsoft.com/office/powerpoint/2010/main" val="7575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setVTI">
  <a:themeElements>
    <a:clrScheme name="Offic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ante">
      <a:majorFont>
        <a:latin typeface="FrankRuehl"/>
        <a:ea typeface=""/>
        <a:cs typeface=""/>
      </a:majorFont>
      <a:minorFont>
        <a:latin typeface="FrankRueh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3754</TotalTime>
  <Words>1162</Words>
  <Application>Microsoft Office PowerPoint</Application>
  <PresentationFormat>Widescreen</PresentationFormat>
  <Paragraphs>83</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 Math</vt:lpstr>
      <vt:lpstr>Dante (Headings)2</vt:lpstr>
      <vt:lpstr>FrankRuehl</vt:lpstr>
      <vt:lpstr>Helvetica Neue Medium</vt:lpstr>
      <vt:lpstr>Wingdings 2</vt:lpstr>
      <vt:lpstr>OffsetVTI</vt:lpstr>
      <vt:lpstr>Autonomous Driving Using Swarms</vt:lpstr>
      <vt:lpstr>Introduction </vt:lpstr>
      <vt:lpstr>Project Goal</vt:lpstr>
      <vt:lpstr>Software Tools - SUMO</vt:lpstr>
      <vt:lpstr>Software Tools – OMNeT++</vt:lpstr>
      <vt:lpstr>Software Tools – Veins and TraCI</vt:lpstr>
      <vt:lpstr>DSRC Protocol</vt:lpstr>
      <vt:lpstr>The Algorithm</vt:lpstr>
      <vt:lpstr>The Algorithm</vt:lpstr>
      <vt:lpstr>The Algorithm</vt:lpstr>
      <vt:lpstr>Solution Calculations</vt:lpstr>
      <vt:lpstr>Solution Calculations</vt:lpstr>
      <vt:lpstr>Challenges </vt:lpstr>
      <vt:lpstr>Conclusions &amp; Summary</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Driving Using Swarms</dc:title>
  <dc:creator>noy ella</dc:creator>
  <cp:lastModifiedBy>מעיין בן גל</cp:lastModifiedBy>
  <cp:revision>13</cp:revision>
  <dcterms:created xsi:type="dcterms:W3CDTF">2023-06-11T15:08:25Z</dcterms:created>
  <dcterms:modified xsi:type="dcterms:W3CDTF">2023-06-19T07:53:15Z</dcterms:modified>
</cp:coreProperties>
</file>