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70" r:id="rId7"/>
    <p:sldId id="271" r:id="rId8"/>
    <p:sldId id="262" r:id="rId9"/>
    <p:sldId id="263" r:id="rId10"/>
    <p:sldId id="264" r:id="rId11"/>
    <p:sldId id="265" r:id="rId12"/>
    <p:sldId id="266" r:id="rId13"/>
    <p:sldId id="273" r:id="rId14"/>
    <p:sldId id="268"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34327-1898-49C6-BCCE-578C71D0D009}" type="datetimeFigureOut">
              <a:rPr lang="en-IN" smtClean="0"/>
              <a:t>01-11-2018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2813351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834327-1898-49C6-BCCE-578C71D0D009}" type="datetimeFigureOut">
              <a:rPr lang="en-IN" smtClean="0"/>
              <a:t>01-11-2018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3827343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834327-1898-49C6-BCCE-578C71D0D009}" type="datetimeFigureOut">
              <a:rPr lang="en-IN" smtClean="0"/>
              <a:t>01-11-2018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139602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834327-1898-49C6-BCCE-578C71D0D009}" type="datetimeFigureOut">
              <a:rPr lang="en-IN" smtClean="0"/>
              <a:t>01-11-2018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231EC-0060-4CCC-81F5-721FD87F4E8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34452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834327-1898-49C6-BCCE-578C71D0D009}" type="datetimeFigureOut">
              <a:rPr lang="en-IN" smtClean="0"/>
              <a:t>01-11-2018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1519171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2834327-1898-49C6-BCCE-578C71D0D009}" type="datetimeFigureOut">
              <a:rPr lang="en-IN" smtClean="0"/>
              <a:t>01-11-2018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3500703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2834327-1898-49C6-BCCE-578C71D0D009}" type="datetimeFigureOut">
              <a:rPr lang="en-IN" smtClean="0"/>
              <a:t>01-11-2018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3494521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34327-1898-49C6-BCCE-578C71D0D009}" type="datetimeFigureOut">
              <a:rPr lang="en-IN" smtClean="0"/>
              <a:t>01-11-2018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775058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34327-1898-49C6-BCCE-578C71D0D009}" type="datetimeFigureOut">
              <a:rPr lang="en-IN" smtClean="0"/>
              <a:t>01-11-2018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274129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34327-1898-49C6-BCCE-578C71D0D009}" type="datetimeFigureOut">
              <a:rPr lang="en-IN" smtClean="0"/>
              <a:t>01-11-2018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180304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834327-1898-49C6-BCCE-578C71D0D009}" type="datetimeFigureOut">
              <a:rPr lang="en-IN" smtClean="0"/>
              <a:t>01-11-2018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1194560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34327-1898-49C6-BCCE-578C71D0D009}" type="datetimeFigureOut">
              <a:rPr lang="en-IN" smtClean="0"/>
              <a:t>01-11-2018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40268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34327-1898-49C6-BCCE-578C71D0D009}" type="datetimeFigureOut">
              <a:rPr lang="en-IN" smtClean="0"/>
              <a:t>01-11-2018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307762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34327-1898-49C6-BCCE-578C71D0D009}" type="datetimeFigureOut">
              <a:rPr lang="en-IN" smtClean="0"/>
              <a:t>01-11-2018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116957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34327-1898-49C6-BCCE-578C71D0D009}" type="datetimeFigureOut">
              <a:rPr lang="en-IN" smtClean="0"/>
              <a:t>01-11-2018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408742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834327-1898-49C6-BCCE-578C71D0D009}" type="datetimeFigureOut">
              <a:rPr lang="en-IN" smtClean="0"/>
              <a:t>01-11-2018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10239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834327-1898-49C6-BCCE-578C71D0D009}" type="datetimeFigureOut">
              <a:rPr lang="en-IN" smtClean="0"/>
              <a:t>01-11-2018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0231EC-0060-4CCC-81F5-721FD87F4E81}" type="slidenum">
              <a:rPr lang="en-IN" smtClean="0"/>
              <a:t>‹#›</a:t>
            </a:fld>
            <a:endParaRPr lang="en-IN"/>
          </a:p>
        </p:txBody>
      </p:sp>
    </p:spTree>
    <p:extLst>
      <p:ext uri="{BB962C8B-B14F-4D97-AF65-F5344CB8AC3E}">
        <p14:creationId xmlns:p14="http://schemas.microsoft.com/office/powerpoint/2010/main" val="69800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2834327-1898-49C6-BCCE-578C71D0D009}" type="datetimeFigureOut">
              <a:rPr lang="en-IN" smtClean="0"/>
              <a:t>01-11-2018</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10231EC-0060-4CCC-81F5-721FD87F4E81}" type="slidenum">
              <a:rPr lang="en-IN" smtClean="0"/>
              <a:t>‹#›</a:t>
            </a:fld>
            <a:endParaRPr lang="en-IN"/>
          </a:p>
        </p:txBody>
      </p:sp>
    </p:spTree>
    <p:extLst>
      <p:ext uri="{BB962C8B-B14F-4D97-AF65-F5344CB8AC3E}">
        <p14:creationId xmlns:p14="http://schemas.microsoft.com/office/powerpoint/2010/main" val="9632629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2317-DB06-4DEF-8C32-2E105A921C19}"/>
              </a:ext>
            </a:extLst>
          </p:cNvPr>
          <p:cNvSpPr>
            <a:spLocks noGrp="1"/>
          </p:cNvSpPr>
          <p:nvPr>
            <p:ph type="ctrTitle"/>
          </p:nvPr>
        </p:nvSpPr>
        <p:spPr/>
        <p:txBody>
          <a:bodyPr/>
          <a:lstStyle/>
          <a:p>
            <a:r>
              <a:rPr lang="en-IN" dirty="0"/>
              <a:t>SM - GROUP OF 5 PROJECT</a:t>
            </a:r>
          </a:p>
        </p:txBody>
      </p:sp>
      <p:sp>
        <p:nvSpPr>
          <p:cNvPr id="3" name="Subtitle 2">
            <a:extLst>
              <a:ext uri="{FF2B5EF4-FFF2-40B4-BE49-F238E27FC236}">
                <a16:creationId xmlns:a16="http://schemas.microsoft.com/office/drawing/2014/main" id="{40D798DC-F110-4DF7-9AD2-1744F3189A9A}"/>
              </a:ext>
            </a:extLst>
          </p:cNvPr>
          <p:cNvSpPr>
            <a:spLocks noGrp="1"/>
          </p:cNvSpPr>
          <p:nvPr>
            <p:ph type="subTitle" idx="1"/>
          </p:nvPr>
        </p:nvSpPr>
        <p:spPr>
          <a:xfrm>
            <a:off x="1524000" y="3602038"/>
            <a:ext cx="9144000" cy="1893790"/>
          </a:xfrm>
        </p:spPr>
        <p:txBody>
          <a:bodyPr>
            <a:normAutofit fontScale="62500" lnSpcReduction="20000"/>
          </a:bodyPr>
          <a:lstStyle/>
          <a:p>
            <a:pPr marL="342900" indent="-342900">
              <a:buFontTx/>
              <a:buChar char="-"/>
            </a:pPr>
            <a:r>
              <a:rPr lang="en-IN" dirty="0"/>
              <a:t>MAAZ ANSAR (J001)</a:t>
            </a:r>
          </a:p>
          <a:p>
            <a:pPr marL="342900" indent="-342900">
              <a:buFontTx/>
              <a:buChar char="-"/>
            </a:pPr>
            <a:r>
              <a:rPr lang="en-IN" dirty="0"/>
              <a:t>OJASVI JAIN (J022)</a:t>
            </a:r>
          </a:p>
          <a:p>
            <a:pPr marL="342900" indent="-342900">
              <a:buFontTx/>
              <a:buChar char="-"/>
            </a:pPr>
            <a:r>
              <a:rPr lang="en-IN" dirty="0"/>
              <a:t>KAASHAN PANJWANI (J035)</a:t>
            </a:r>
          </a:p>
          <a:p>
            <a:pPr marL="342900" indent="-342900">
              <a:buFontTx/>
              <a:buChar char="-"/>
            </a:pPr>
            <a:r>
              <a:rPr lang="en-IN" dirty="0"/>
              <a:t>SIDH SATAM (J042)</a:t>
            </a:r>
          </a:p>
          <a:p>
            <a:pPr marL="342900" indent="-342900">
              <a:buFontTx/>
              <a:buChar char="-"/>
            </a:pPr>
            <a:r>
              <a:rPr lang="en-IN" dirty="0"/>
              <a:t>SOHAM MHATRE (J060)</a:t>
            </a:r>
          </a:p>
        </p:txBody>
      </p:sp>
    </p:spTree>
    <p:extLst>
      <p:ext uri="{BB962C8B-B14F-4D97-AF65-F5344CB8AC3E}">
        <p14:creationId xmlns:p14="http://schemas.microsoft.com/office/powerpoint/2010/main" val="164996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B927-DE9D-4007-8F9F-735C80BC375F}"/>
              </a:ext>
            </a:extLst>
          </p:cNvPr>
          <p:cNvSpPr>
            <a:spLocks noGrp="1"/>
          </p:cNvSpPr>
          <p:nvPr>
            <p:ph type="title"/>
          </p:nvPr>
        </p:nvSpPr>
        <p:spPr>
          <a:xfrm>
            <a:off x="917228" y="609600"/>
            <a:ext cx="5540134" cy="1002384"/>
          </a:xfrm>
        </p:spPr>
        <p:txBody>
          <a:bodyPr/>
          <a:lstStyle/>
          <a:p>
            <a:r>
              <a:rPr lang="en-IN" dirty="0"/>
              <a:t>ASSUMPTIONS</a:t>
            </a:r>
          </a:p>
        </p:txBody>
      </p:sp>
      <p:sp>
        <p:nvSpPr>
          <p:cNvPr id="4" name="Text Placeholder 3">
            <a:extLst>
              <a:ext uri="{FF2B5EF4-FFF2-40B4-BE49-F238E27FC236}">
                <a16:creationId xmlns:a16="http://schemas.microsoft.com/office/drawing/2014/main" id="{37A33732-FED0-406A-9B84-74F4200A71A8}"/>
              </a:ext>
            </a:extLst>
          </p:cNvPr>
          <p:cNvSpPr>
            <a:spLocks noGrp="1"/>
          </p:cNvSpPr>
          <p:nvPr>
            <p:ph type="body" sz="half" idx="2"/>
          </p:nvPr>
        </p:nvSpPr>
        <p:spPr>
          <a:xfrm>
            <a:off x="386500" y="1770669"/>
            <a:ext cx="5420412" cy="4458878"/>
          </a:xfrm>
        </p:spPr>
        <p:txBody>
          <a:bodyPr/>
          <a:lstStyle/>
          <a:p>
            <a:r>
              <a:rPr lang="en-IN" dirty="0"/>
              <a:t>HOMOSKEDASTICITY</a:t>
            </a:r>
          </a:p>
          <a:p>
            <a:pPr algn="l"/>
            <a:r>
              <a:rPr lang="en-US" dirty="0">
                <a:effectLst/>
              </a:rPr>
              <a:t>The presence of constant variance in the error terms results in homoskedasticity. </a:t>
            </a:r>
          </a:p>
          <a:p>
            <a:pPr algn="l"/>
            <a:r>
              <a:rPr lang="en-US" dirty="0">
                <a:effectLst/>
              </a:rPr>
              <a:t>Since there is no discernible pattern in the plot, it implies that the errors are normally distributed.</a:t>
            </a:r>
          </a:p>
          <a:p>
            <a:pPr algn="l"/>
            <a:r>
              <a:rPr lang="en-US" dirty="0">
                <a:effectLst/>
              </a:rPr>
              <a:t>Hence, </a:t>
            </a:r>
            <a:r>
              <a:rPr lang="en-IN" dirty="0"/>
              <a:t>HOMOSCEDASTICITY is evident.</a:t>
            </a:r>
          </a:p>
          <a:p>
            <a:pPr algn="l"/>
            <a:endParaRPr lang="en-IN" dirty="0"/>
          </a:p>
        </p:txBody>
      </p:sp>
      <p:pic>
        <p:nvPicPr>
          <p:cNvPr id="12" name="Picture Placeholder 11">
            <a:extLst>
              <a:ext uri="{FF2B5EF4-FFF2-40B4-BE49-F238E27FC236}">
                <a16:creationId xmlns:a16="http://schemas.microsoft.com/office/drawing/2014/main" id="{044855CE-71FF-412A-80E6-78DC857965D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05" t="6080" r="5210"/>
          <a:stretch/>
        </p:blipFill>
        <p:spPr>
          <a:xfrm>
            <a:off x="6551629" y="1055801"/>
            <a:ext cx="4723143" cy="4586117"/>
          </a:xfrm>
        </p:spPr>
      </p:pic>
    </p:spTree>
    <p:extLst>
      <p:ext uri="{BB962C8B-B14F-4D97-AF65-F5344CB8AC3E}">
        <p14:creationId xmlns:p14="http://schemas.microsoft.com/office/powerpoint/2010/main" val="4012447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CDBD-A9A8-4318-AF03-6D41B51075B5}"/>
              </a:ext>
            </a:extLst>
          </p:cNvPr>
          <p:cNvSpPr>
            <a:spLocks noGrp="1"/>
          </p:cNvSpPr>
          <p:nvPr>
            <p:ph type="title"/>
          </p:nvPr>
        </p:nvSpPr>
        <p:spPr>
          <a:xfrm>
            <a:off x="917227" y="609600"/>
            <a:ext cx="5738097" cy="879835"/>
          </a:xfrm>
        </p:spPr>
        <p:txBody>
          <a:bodyPr/>
          <a:lstStyle/>
          <a:p>
            <a:r>
              <a:rPr lang="en-IN" dirty="0"/>
              <a:t>ASSUMPTION</a:t>
            </a:r>
          </a:p>
        </p:txBody>
      </p:sp>
      <p:sp>
        <p:nvSpPr>
          <p:cNvPr id="4" name="Text Placeholder 3">
            <a:extLst>
              <a:ext uri="{FF2B5EF4-FFF2-40B4-BE49-F238E27FC236}">
                <a16:creationId xmlns:a16="http://schemas.microsoft.com/office/drawing/2014/main" id="{189541C8-8B31-43BE-B2F4-951AC8205C4A}"/>
              </a:ext>
            </a:extLst>
          </p:cNvPr>
          <p:cNvSpPr>
            <a:spLocks noGrp="1"/>
          </p:cNvSpPr>
          <p:nvPr>
            <p:ph type="body" sz="half" idx="2"/>
          </p:nvPr>
        </p:nvSpPr>
        <p:spPr>
          <a:xfrm>
            <a:off x="395926" y="1611984"/>
            <a:ext cx="4656841" cy="4179216"/>
          </a:xfrm>
        </p:spPr>
        <p:txBody>
          <a:bodyPr/>
          <a:lstStyle/>
          <a:p>
            <a:r>
              <a:rPr lang="en-IN" dirty="0"/>
              <a:t>MULTICOLLINEARITY</a:t>
            </a:r>
          </a:p>
          <a:p>
            <a:pPr algn="l"/>
            <a:endParaRPr lang="en-US" dirty="0">
              <a:effectLst/>
            </a:endParaRPr>
          </a:p>
          <a:p>
            <a:pPr algn="l"/>
            <a:r>
              <a:rPr lang="en-US" dirty="0">
                <a:effectLst/>
              </a:rPr>
              <a:t>VIF value &lt;= 5 suggests no multicollinearity whereas a value of &gt;= 10 implies serious multicollinearity. </a:t>
            </a:r>
          </a:p>
          <a:p>
            <a:pPr algn="l"/>
            <a:r>
              <a:rPr lang="en-US" dirty="0">
                <a:effectLst/>
              </a:rPr>
              <a:t>As all the VIF values are less than 5, there is no multicollinearity in the model.</a:t>
            </a:r>
            <a:endParaRPr lang="en-IN" dirty="0"/>
          </a:p>
          <a:p>
            <a:pPr algn="l"/>
            <a:endParaRPr lang="en-IN" dirty="0"/>
          </a:p>
          <a:p>
            <a:endParaRPr lang="en-IN" dirty="0"/>
          </a:p>
        </p:txBody>
      </p:sp>
      <p:pic>
        <p:nvPicPr>
          <p:cNvPr id="14" name="Picture Placeholder 13">
            <a:extLst>
              <a:ext uri="{FF2B5EF4-FFF2-40B4-BE49-F238E27FC236}">
                <a16:creationId xmlns:a16="http://schemas.microsoft.com/office/drawing/2014/main" id="{49365AE0-D661-48D4-9403-B7EC879C71A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42" t="79953" r="78547" b="8108"/>
          <a:stretch/>
        </p:blipFill>
        <p:spPr>
          <a:xfrm>
            <a:off x="5429839" y="2582944"/>
            <a:ext cx="6159673" cy="1969417"/>
          </a:xfrm>
        </p:spPr>
      </p:pic>
    </p:spTree>
    <p:extLst>
      <p:ext uri="{BB962C8B-B14F-4D97-AF65-F5344CB8AC3E}">
        <p14:creationId xmlns:p14="http://schemas.microsoft.com/office/powerpoint/2010/main" val="196718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C874-13B6-457C-8E43-ACA3AD6A45FC}"/>
              </a:ext>
            </a:extLst>
          </p:cNvPr>
          <p:cNvSpPr>
            <a:spLocks noGrp="1"/>
          </p:cNvSpPr>
          <p:nvPr>
            <p:ph type="title"/>
          </p:nvPr>
        </p:nvSpPr>
        <p:spPr>
          <a:xfrm>
            <a:off x="917227" y="609600"/>
            <a:ext cx="5178773" cy="804421"/>
          </a:xfrm>
        </p:spPr>
        <p:txBody>
          <a:bodyPr/>
          <a:lstStyle/>
          <a:p>
            <a:r>
              <a:rPr lang="en-IN" dirty="0"/>
              <a:t>ASSUMPTION</a:t>
            </a:r>
          </a:p>
        </p:txBody>
      </p:sp>
      <p:pic>
        <p:nvPicPr>
          <p:cNvPr id="6" name="Picture Placeholder 5">
            <a:extLst>
              <a:ext uri="{FF2B5EF4-FFF2-40B4-BE49-F238E27FC236}">
                <a16:creationId xmlns:a16="http://schemas.microsoft.com/office/drawing/2014/main" id="{CEFA3F35-07F6-4259-BA95-4DFFFBD4866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25" t="86969" r="87285" b="5598"/>
          <a:stretch/>
        </p:blipFill>
        <p:spPr>
          <a:xfrm>
            <a:off x="5816338" y="2177593"/>
            <a:ext cx="5476973" cy="1833596"/>
          </a:xfrm>
        </p:spPr>
      </p:pic>
      <p:sp>
        <p:nvSpPr>
          <p:cNvPr id="4" name="Text Placeholder 3">
            <a:extLst>
              <a:ext uri="{FF2B5EF4-FFF2-40B4-BE49-F238E27FC236}">
                <a16:creationId xmlns:a16="http://schemas.microsoft.com/office/drawing/2014/main" id="{E863607C-D15C-4E8D-BEAD-7F75EB6DCE04}"/>
              </a:ext>
            </a:extLst>
          </p:cNvPr>
          <p:cNvSpPr>
            <a:spLocks noGrp="1"/>
          </p:cNvSpPr>
          <p:nvPr>
            <p:ph type="body" sz="half" idx="2"/>
          </p:nvPr>
        </p:nvSpPr>
        <p:spPr>
          <a:xfrm>
            <a:off x="339365" y="1489435"/>
            <a:ext cx="5476973" cy="4301765"/>
          </a:xfrm>
        </p:spPr>
        <p:txBody>
          <a:bodyPr/>
          <a:lstStyle/>
          <a:p>
            <a:r>
              <a:rPr lang="en-IN" dirty="0"/>
              <a:t>THE NUMBER OF OBSERVATION SHOULD BE </a:t>
            </a:r>
          </a:p>
          <a:p>
            <a:r>
              <a:rPr lang="en-IN" dirty="0"/>
              <a:t>GREATER THAN NUMBER OF </a:t>
            </a:r>
          </a:p>
          <a:p>
            <a:r>
              <a:rPr lang="en-IN" dirty="0"/>
              <a:t>PARAMETERS.</a:t>
            </a:r>
          </a:p>
          <a:p>
            <a:pPr algn="l"/>
            <a:r>
              <a:rPr lang="en-IN" dirty="0"/>
              <a:t>Since the number of observations are 960 and the parameters are 7, this assumption is satisfied.</a:t>
            </a:r>
          </a:p>
          <a:p>
            <a:pPr algn="l"/>
            <a:endParaRPr lang="en-IN" dirty="0"/>
          </a:p>
        </p:txBody>
      </p:sp>
    </p:spTree>
    <p:extLst>
      <p:ext uri="{BB962C8B-B14F-4D97-AF65-F5344CB8AC3E}">
        <p14:creationId xmlns:p14="http://schemas.microsoft.com/office/powerpoint/2010/main" val="144948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6990-2EB6-41E8-9A04-A480DEDE095D}"/>
              </a:ext>
            </a:extLst>
          </p:cNvPr>
          <p:cNvSpPr>
            <a:spLocks noGrp="1"/>
          </p:cNvSpPr>
          <p:nvPr>
            <p:ph type="title"/>
          </p:nvPr>
        </p:nvSpPr>
        <p:spPr>
          <a:xfrm>
            <a:off x="917227" y="609600"/>
            <a:ext cx="5370451" cy="823274"/>
          </a:xfrm>
        </p:spPr>
        <p:txBody>
          <a:bodyPr/>
          <a:lstStyle/>
          <a:p>
            <a:r>
              <a:rPr lang="en-IN" dirty="0"/>
              <a:t>ASSUMPTION</a:t>
            </a:r>
          </a:p>
        </p:txBody>
      </p:sp>
      <p:pic>
        <p:nvPicPr>
          <p:cNvPr id="6" name="Picture Placeholder 5">
            <a:extLst>
              <a:ext uri="{FF2B5EF4-FFF2-40B4-BE49-F238E27FC236}">
                <a16:creationId xmlns:a16="http://schemas.microsoft.com/office/drawing/2014/main" id="{DD13994F-1F91-4EB0-A1D7-B6BF5BF522E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52" t="85232" r="87718" b="8204"/>
          <a:stretch/>
        </p:blipFill>
        <p:spPr>
          <a:xfrm>
            <a:off x="6096000" y="2505173"/>
            <a:ext cx="4798515" cy="1510645"/>
          </a:xfrm>
        </p:spPr>
      </p:pic>
      <p:sp>
        <p:nvSpPr>
          <p:cNvPr id="4" name="Text Placeholder 3">
            <a:extLst>
              <a:ext uri="{FF2B5EF4-FFF2-40B4-BE49-F238E27FC236}">
                <a16:creationId xmlns:a16="http://schemas.microsoft.com/office/drawing/2014/main" id="{8F76757C-7C9E-4773-A15E-DDD5CFAC797D}"/>
              </a:ext>
            </a:extLst>
          </p:cNvPr>
          <p:cNvSpPr>
            <a:spLocks noGrp="1"/>
          </p:cNvSpPr>
          <p:nvPr>
            <p:ph type="body" sz="half" idx="2"/>
          </p:nvPr>
        </p:nvSpPr>
        <p:spPr>
          <a:xfrm>
            <a:off x="197964" y="1508289"/>
            <a:ext cx="5580668" cy="4562573"/>
          </a:xfrm>
        </p:spPr>
        <p:txBody>
          <a:bodyPr/>
          <a:lstStyle/>
          <a:p>
            <a:r>
              <a:rPr lang="en-IN" dirty="0"/>
              <a:t>CORRELATION</a:t>
            </a:r>
          </a:p>
          <a:p>
            <a:pPr algn="l"/>
            <a:r>
              <a:rPr lang="en-IN" dirty="0"/>
              <a:t>Independent variables should not be correlated to each other.</a:t>
            </a:r>
          </a:p>
          <a:p>
            <a:pPr algn="l"/>
            <a:r>
              <a:rPr lang="en-IN" dirty="0"/>
              <a:t>Here, we see that Humidity and Temperature are correlated and after checking the R2 value of 2 models excluding each respectively, we drop humidity.</a:t>
            </a:r>
          </a:p>
          <a:p>
            <a:endParaRPr lang="en-IN" dirty="0"/>
          </a:p>
        </p:txBody>
      </p:sp>
    </p:spTree>
    <p:extLst>
      <p:ext uri="{BB962C8B-B14F-4D97-AF65-F5344CB8AC3E}">
        <p14:creationId xmlns:p14="http://schemas.microsoft.com/office/powerpoint/2010/main" val="352504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2E83-5C6E-40B6-826B-CE4CCD767360}"/>
              </a:ext>
            </a:extLst>
          </p:cNvPr>
          <p:cNvSpPr>
            <a:spLocks noGrp="1"/>
          </p:cNvSpPr>
          <p:nvPr>
            <p:ph type="title"/>
          </p:nvPr>
        </p:nvSpPr>
        <p:spPr>
          <a:xfrm>
            <a:off x="917227" y="609600"/>
            <a:ext cx="4738855" cy="785567"/>
          </a:xfrm>
        </p:spPr>
        <p:txBody>
          <a:bodyPr/>
          <a:lstStyle/>
          <a:p>
            <a:r>
              <a:rPr lang="en-IN" dirty="0"/>
              <a:t>PROBLEMS</a:t>
            </a:r>
          </a:p>
        </p:txBody>
      </p:sp>
      <p:sp>
        <p:nvSpPr>
          <p:cNvPr id="4" name="Text Placeholder 3">
            <a:extLst>
              <a:ext uri="{FF2B5EF4-FFF2-40B4-BE49-F238E27FC236}">
                <a16:creationId xmlns:a16="http://schemas.microsoft.com/office/drawing/2014/main" id="{828156B4-D8F6-44DA-B309-1B3B2A844C3B}"/>
              </a:ext>
            </a:extLst>
          </p:cNvPr>
          <p:cNvSpPr>
            <a:spLocks noGrp="1"/>
          </p:cNvSpPr>
          <p:nvPr>
            <p:ph type="body" sz="half" idx="2"/>
          </p:nvPr>
        </p:nvSpPr>
        <p:spPr>
          <a:xfrm>
            <a:off x="386499" y="1536569"/>
            <a:ext cx="5269583" cy="4251489"/>
          </a:xfrm>
        </p:spPr>
        <p:txBody>
          <a:bodyPr>
            <a:normAutofit fontScale="92500" lnSpcReduction="20000"/>
          </a:bodyPr>
          <a:lstStyle/>
          <a:p>
            <a:r>
              <a:rPr lang="en-IN" dirty="0"/>
              <a:t>HIGH LEVERAGE POINT</a:t>
            </a:r>
          </a:p>
          <a:p>
            <a:pPr algn="l"/>
            <a:r>
              <a:rPr lang="en-US" dirty="0">
                <a:effectLst/>
              </a:rPr>
              <a:t>The points which seem like outliers but have more influence than other points. Such influential points tends to have a sizable impact of the regression line. </a:t>
            </a:r>
          </a:p>
          <a:p>
            <a:pPr algn="l"/>
            <a:r>
              <a:rPr lang="en-US" dirty="0">
                <a:effectLst/>
              </a:rPr>
              <a:t>In other words, adding or removing such points from the model can completely change the model statistics.</a:t>
            </a:r>
          </a:p>
          <a:p>
            <a:pPr algn="l"/>
            <a:r>
              <a:rPr lang="en-US" dirty="0">
                <a:effectLst/>
              </a:rPr>
              <a:t>In our model, the high leverage point is 126 as seen in the code from the line:</a:t>
            </a:r>
          </a:p>
          <a:p>
            <a:pPr algn="l"/>
            <a:r>
              <a:rPr lang="en-US" dirty="0">
                <a:effectLst/>
              </a:rPr>
              <a:t>	 </a:t>
            </a:r>
            <a:r>
              <a:rPr lang="en-US" dirty="0" err="1">
                <a:effectLst/>
              </a:rPr>
              <a:t>which.max</a:t>
            </a:r>
            <a:r>
              <a:rPr lang="en-US" dirty="0">
                <a:effectLst/>
              </a:rPr>
              <a:t>(</a:t>
            </a:r>
            <a:r>
              <a:rPr lang="en-US" dirty="0" err="1">
                <a:effectLst/>
              </a:rPr>
              <a:t>hat.values</a:t>
            </a:r>
            <a:r>
              <a:rPr lang="en-US" dirty="0">
                <a:effectLst/>
              </a:rPr>
              <a:t>(</a:t>
            </a:r>
            <a:r>
              <a:rPr lang="en-US" dirty="0" err="1">
                <a:effectLst/>
              </a:rPr>
              <a:t>lm</a:t>
            </a:r>
            <a:r>
              <a:rPr lang="en-US" dirty="0">
                <a:effectLst/>
              </a:rPr>
              <a:t>)) </a:t>
            </a:r>
          </a:p>
          <a:p>
            <a:br>
              <a:rPr lang="en-US" dirty="0"/>
            </a:br>
            <a:endParaRPr lang="en-IN" dirty="0"/>
          </a:p>
        </p:txBody>
      </p:sp>
      <p:pic>
        <p:nvPicPr>
          <p:cNvPr id="10" name="Picture Placeholder 9">
            <a:extLst>
              <a:ext uri="{FF2B5EF4-FFF2-40B4-BE49-F238E27FC236}">
                <a16:creationId xmlns:a16="http://schemas.microsoft.com/office/drawing/2014/main" id="{6C3403E9-CA59-44A7-91EB-9E3B925E5E3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77" r="3546"/>
          <a:stretch/>
        </p:blipFill>
        <p:spPr>
          <a:xfrm>
            <a:off x="6535919" y="758881"/>
            <a:ext cx="4823379" cy="4883038"/>
          </a:xfrm>
        </p:spPr>
      </p:pic>
    </p:spTree>
    <p:extLst>
      <p:ext uri="{BB962C8B-B14F-4D97-AF65-F5344CB8AC3E}">
        <p14:creationId xmlns:p14="http://schemas.microsoft.com/office/powerpoint/2010/main" val="3024394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02AA-B8EB-4EAC-962A-712A254C43AE}"/>
              </a:ext>
            </a:extLst>
          </p:cNvPr>
          <p:cNvSpPr>
            <a:spLocks noGrp="1"/>
          </p:cNvSpPr>
          <p:nvPr>
            <p:ph type="title"/>
          </p:nvPr>
        </p:nvSpPr>
        <p:spPr>
          <a:xfrm>
            <a:off x="917228" y="609600"/>
            <a:ext cx="5043946" cy="974103"/>
          </a:xfrm>
        </p:spPr>
        <p:txBody>
          <a:bodyPr/>
          <a:lstStyle/>
          <a:p>
            <a:r>
              <a:rPr lang="en-US" dirty="0">
                <a:effectLst/>
              </a:rPr>
              <a:t>Problems</a:t>
            </a:r>
            <a:endParaRPr lang="en-IN" dirty="0"/>
          </a:p>
        </p:txBody>
      </p:sp>
      <p:sp>
        <p:nvSpPr>
          <p:cNvPr id="4" name="Text Placeholder 3">
            <a:extLst>
              <a:ext uri="{FF2B5EF4-FFF2-40B4-BE49-F238E27FC236}">
                <a16:creationId xmlns:a16="http://schemas.microsoft.com/office/drawing/2014/main" id="{A00C5BD5-0D38-4BE6-A272-215E68E60B97}"/>
              </a:ext>
            </a:extLst>
          </p:cNvPr>
          <p:cNvSpPr>
            <a:spLocks noGrp="1"/>
          </p:cNvSpPr>
          <p:nvPr>
            <p:ph type="body" sz="half" idx="2"/>
          </p:nvPr>
        </p:nvSpPr>
        <p:spPr>
          <a:xfrm>
            <a:off x="395320" y="1847653"/>
            <a:ext cx="5043946" cy="4018961"/>
          </a:xfrm>
        </p:spPr>
        <p:txBody>
          <a:bodyPr/>
          <a:lstStyle/>
          <a:p>
            <a:r>
              <a:rPr lang="en-US" dirty="0">
                <a:effectLst/>
              </a:rPr>
              <a:t>Outliers</a:t>
            </a:r>
          </a:p>
          <a:p>
            <a:pPr algn="l"/>
            <a:r>
              <a:rPr lang="en-US" dirty="0">
                <a:effectLst/>
              </a:rPr>
              <a:t>An outlier is an observation point that is distant from other observations. An outlier may be due to variability in the measurement or it may indicate experimental error etc.</a:t>
            </a:r>
          </a:p>
          <a:p>
            <a:pPr algn="l"/>
            <a:r>
              <a:rPr lang="en-US" dirty="0">
                <a:effectLst/>
              </a:rPr>
              <a:t>Outliers must be removed from the regression model as it can increase the error in the model.</a:t>
            </a:r>
          </a:p>
          <a:p>
            <a:pPr algn="l"/>
            <a:r>
              <a:rPr lang="en-US" dirty="0">
                <a:effectLst/>
              </a:rPr>
              <a:t>Outliers are removed through observation from the Residual vs Fitted Plot</a:t>
            </a:r>
          </a:p>
        </p:txBody>
      </p:sp>
      <p:sp>
        <p:nvSpPr>
          <p:cNvPr id="5" name="Picture Placeholder 4">
            <a:extLst>
              <a:ext uri="{FF2B5EF4-FFF2-40B4-BE49-F238E27FC236}">
                <a16:creationId xmlns:a16="http://schemas.microsoft.com/office/drawing/2014/main" id="{C4204467-420A-40C6-80CA-F6575A1754A5}"/>
              </a:ext>
            </a:extLst>
          </p:cNvPr>
          <p:cNvSpPr>
            <a:spLocks noGrp="1"/>
          </p:cNvSpPr>
          <p:nvPr>
            <p:ph type="pic" idx="1"/>
          </p:nvPr>
        </p:nvSpPr>
        <p:spPr/>
      </p:sp>
      <p:pic>
        <p:nvPicPr>
          <p:cNvPr id="8" name="Picture Placeholder 11">
            <a:extLst>
              <a:ext uri="{FF2B5EF4-FFF2-40B4-BE49-F238E27FC236}">
                <a16:creationId xmlns:a16="http://schemas.microsoft.com/office/drawing/2014/main" id="{4EB7A6CB-3702-4D92-82F8-CAE7B72B9491}"/>
              </a:ext>
            </a:extLst>
          </p:cNvPr>
          <p:cNvPicPr>
            <a:picLocks noChangeAspect="1"/>
          </p:cNvPicPr>
          <p:nvPr/>
        </p:nvPicPr>
        <p:blipFill rotWithShape="1">
          <a:blip r:embed="rId2">
            <a:extLst>
              <a:ext uri="{28A0092B-C50C-407E-A947-70E740481C1C}">
                <a14:useLocalDpi xmlns:a14="http://schemas.microsoft.com/office/drawing/2010/main" val="0"/>
              </a:ext>
            </a:extLst>
          </a:blip>
          <a:srcRect l="230" r="5267"/>
          <a:stretch/>
        </p:blipFill>
        <p:spPr>
          <a:xfrm>
            <a:off x="6579909" y="758881"/>
            <a:ext cx="4694863" cy="4883038"/>
          </a:xfrm>
          <a:prstGeom prst="rect">
            <a:avLst/>
          </a:prstGeo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36006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EB11-49DE-407C-BA62-24503284A82F}"/>
              </a:ext>
            </a:extLst>
          </p:cNvPr>
          <p:cNvSpPr>
            <a:spLocks noGrp="1"/>
          </p:cNvSpPr>
          <p:nvPr>
            <p:ph type="title"/>
          </p:nvPr>
        </p:nvSpPr>
        <p:spPr>
          <a:xfrm>
            <a:off x="913795" y="609600"/>
            <a:ext cx="10454931" cy="5366994"/>
          </a:xfrm>
        </p:spPr>
        <p:txBody>
          <a:bodyPr>
            <a:normAutofit/>
          </a:bodyPr>
          <a:lstStyle/>
          <a:p>
            <a:r>
              <a:rPr lang="en-IN" sz="5400" dirty="0"/>
              <a:t>THANK YOU </a:t>
            </a:r>
            <a:r>
              <a:rPr lang="en-IN" sz="5400" dirty="0">
                <a:sym typeface="Wingdings" panose="05000000000000000000" pitchFamily="2" charset="2"/>
              </a:rPr>
              <a:t></a:t>
            </a:r>
            <a:endParaRPr lang="en-IN" sz="5400" dirty="0"/>
          </a:p>
        </p:txBody>
      </p:sp>
    </p:spTree>
    <p:extLst>
      <p:ext uri="{BB962C8B-B14F-4D97-AF65-F5344CB8AC3E}">
        <p14:creationId xmlns:p14="http://schemas.microsoft.com/office/powerpoint/2010/main" val="585712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437C-05DC-40DA-8D26-A32C5ECD5E73}"/>
              </a:ext>
            </a:extLst>
          </p:cNvPr>
          <p:cNvSpPr>
            <a:spLocks noGrp="1"/>
          </p:cNvSpPr>
          <p:nvPr>
            <p:ph type="title"/>
          </p:nvPr>
        </p:nvSpPr>
        <p:spPr/>
        <p:txBody>
          <a:bodyPr/>
          <a:lstStyle/>
          <a:p>
            <a:r>
              <a:rPr lang="en-IN" dirty="0"/>
              <a:t>TOPIC</a:t>
            </a:r>
          </a:p>
        </p:txBody>
      </p:sp>
      <p:sp>
        <p:nvSpPr>
          <p:cNvPr id="3" name="Content Placeholder 2">
            <a:extLst>
              <a:ext uri="{FF2B5EF4-FFF2-40B4-BE49-F238E27FC236}">
                <a16:creationId xmlns:a16="http://schemas.microsoft.com/office/drawing/2014/main" id="{4D0936B1-213F-459F-924C-13180629928E}"/>
              </a:ext>
            </a:extLst>
          </p:cNvPr>
          <p:cNvSpPr>
            <a:spLocks noGrp="1"/>
          </p:cNvSpPr>
          <p:nvPr>
            <p:ph idx="1"/>
          </p:nvPr>
        </p:nvSpPr>
        <p:spPr/>
        <p:txBody>
          <a:bodyPr/>
          <a:lstStyle/>
          <a:p>
            <a:r>
              <a:rPr lang="en-IN" dirty="0"/>
              <a:t>Since environmental health is such an important issue now, We thought it best to use our knowledge to help this industry. We have designed a regression model to optimize the Electricity Consumption by predicting the average electricity consumed by a city.</a:t>
            </a:r>
          </a:p>
          <a:p>
            <a:r>
              <a:rPr lang="en-IN" dirty="0"/>
              <a:t>Our topic is Electricity Consumption, its usage patterns and factors that affect it.</a:t>
            </a:r>
          </a:p>
          <a:p>
            <a:pPr marL="0" indent="0">
              <a:buNone/>
            </a:pPr>
            <a:endParaRPr lang="en-IN" dirty="0"/>
          </a:p>
        </p:txBody>
      </p:sp>
    </p:spTree>
    <p:extLst>
      <p:ext uri="{BB962C8B-B14F-4D97-AF65-F5344CB8AC3E}">
        <p14:creationId xmlns:p14="http://schemas.microsoft.com/office/powerpoint/2010/main" val="315959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F2C1-DAA0-45AA-8D59-3ADDAC6BEF06}"/>
              </a:ext>
            </a:extLst>
          </p:cNvPr>
          <p:cNvSpPr>
            <a:spLocks noGrp="1"/>
          </p:cNvSpPr>
          <p:nvPr>
            <p:ph type="title"/>
          </p:nvPr>
        </p:nvSpPr>
        <p:spPr/>
        <p:txBody>
          <a:bodyPr/>
          <a:lstStyle/>
          <a:p>
            <a:r>
              <a:rPr lang="en-IN" dirty="0"/>
              <a:t>Details about our Data </a:t>
            </a:r>
          </a:p>
        </p:txBody>
      </p:sp>
      <p:sp>
        <p:nvSpPr>
          <p:cNvPr id="3" name="Content Placeholder 2">
            <a:extLst>
              <a:ext uri="{FF2B5EF4-FFF2-40B4-BE49-F238E27FC236}">
                <a16:creationId xmlns:a16="http://schemas.microsoft.com/office/drawing/2014/main" id="{6A87D59C-0081-4088-A82E-602E015032D0}"/>
              </a:ext>
            </a:extLst>
          </p:cNvPr>
          <p:cNvSpPr>
            <a:spLocks noGrp="1"/>
          </p:cNvSpPr>
          <p:nvPr>
            <p:ph idx="1"/>
          </p:nvPr>
        </p:nvSpPr>
        <p:spPr>
          <a:xfrm>
            <a:off x="913795" y="2017335"/>
            <a:ext cx="10353761" cy="4025245"/>
          </a:xfrm>
        </p:spPr>
        <p:txBody>
          <a:bodyPr>
            <a:normAutofit fontScale="85000" lnSpcReduction="20000"/>
          </a:bodyPr>
          <a:lstStyle/>
          <a:p>
            <a:r>
              <a:rPr lang="en-IN" dirty="0"/>
              <a:t>6 independent variables, 960 observations</a:t>
            </a:r>
          </a:p>
          <a:p>
            <a:r>
              <a:rPr lang="en-IN" dirty="0"/>
              <a:t>Average Electricity Consumption –</a:t>
            </a:r>
          </a:p>
          <a:p>
            <a:pPr marL="0" indent="0">
              <a:buNone/>
            </a:pPr>
            <a:r>
              <a:rPr lang="en-IN" dirty="0"/>
              <a:t>	This is the dependent variable in our dataset. Measured in MWH. The readings are taken at 	every 15 min intervals from the suppliers. It is then averaged to calculate the energy 	consumption at every 30 minute interval.</a:t>
            </a:r>
          </a:p>
          <a:p>
            <a:r>
              <a:rPr lang="en-IN" dirty="0"/>
              <a:t>Temperature – </a:t>
            </a:r>
          </a:p>
          <a:p>
            <a:pPr marL="0" indent="0">
              <a:buNone/>
            </a:pPr>
            <a:r>
              <a:rPr lang="en-IN" dirty="0"/>
              <a:t>	Average air temperature. Calculated in ˚ C. </a:t>
            </a:r>
          </a:p>
          <a:p>
            <a:r>
              <a:rPr lang="en-IN" dirty="0"/>
              <a:t>Humidity – </a:t>
            </a:r>
          </a:p>
          <a:p>
            <a:pPr marL="0" indent="0">
              <a:buNone/>
            </a:pPr>
            <a:r>
              <a:rPr lang="en-IN" dirty="0"/>
              <a:t>	Average humidity of the region Calculated in %.</a:t>
            </a:r>
          </a:p>
          <a:p>
            <a:r>
              <a:rPr lang="en-IN" dirty="0"/>
              <a:t>Windspeed –</a:t>
            </a:r>
          </a:p>
          <a:p>
            <a:pPr marL="0" indent="0">
              <a:buNone/>
            </a:pPr>
            <a:r>
              <a:rPr lang="en-IN" dirty="0"/>
              <a:t>	 Average windspeed. Calculated in </a:t>
            </a:r>
            <a:r>
              <a:rPr lang="en-IN" dirty="0" err="1"/>
              <a:t>mps</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4686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338F-6878-4CFE-A94E-C419556D5FA3}"/>
              </a:ext>
            </a:extLst>
          </p:cNvPr>
          <p:cNvSpPr>
            <a:spLocks noGrp="1"/>
          </p:cNvSpPr>
          <p:nvPr>
            <p:ph type="title"/>
          </p:nvPr>
        </p:nvSpPr>
        <p:spPr/>
        <p:txBody>
          <a:bodyPr/>
          <a:lstStyle/>
          <a:p>
            <a:r>
              <a:rPr lang="en-IN" dirty="0"/>
              <a:t>Details about our Data </a:t>
            </a:r>
          </a:p>
        </p:txBody>
      </p:sp>
      <p:sp>
        <p:nvSpPr>
          <p:cNvPr id="3" name="Content Placeholder 2">
            <a:extLst>
              <a:ext uri="{FF2B5EF4-FFF2-40B4-BE49-F238E27FC236}">
                <a16:creationId xmlns:a16="http://schemas.microsoft.com/office/drawing/2014/main" id="{3321B5B2-7BA6-4D2F-A3E9-C26266CC8068}"/>
              </a:ext>
            </a:extLst>
          </p:cNvPr>
          <p:cNvSpPr>
            <a:spLocks noGrp="1"/>
          </p:cNvSpPr>
          <p:nvPr>
            <p:ph idx="1"/>
          </p:nvPr>
        </p:nvSpPr>
        <p:spPr>
          <a:xfrm>
            <a:off x="913795" y="2096064"/>
            <a:ext cx="10353761" cy="4069066"/>
          </a:xfrm>
        </p:spPr>
        <p:txBody>
          <a:bodyPr>
            <a:normAutofit fontScale="77500" lnSpcReduction="20000"/>
          </a:bodyPr>
          <a:lstStyle/>
          <a:p>
            <a:r>
              <a:rPr lang="en-IN" dirty="0"/>
              <a:t>Weekend –</a:t>
            </a:r>
          </a:p>
          <a:p>
            <a:pPr marL="0" indent="0">
              <a:buNone/>
            </a:pPr>
            <a:r>
              <a:rPr lang="en-IN" dirty="0"/>
              <a:t>	To determine whether the reading was taken on a weekend or not. 0 signifies weekday while 1 	signifies weekend.</a:t>
            </a:r>
          </a:p>
          <a:p>
            <a:r>
              <a:rPr lang="en-IN" dirty="0"/>
              <a:t>Region – </a:t>
            </a:r>
          </a:p>
          <a:p>
            <a:pPr marL="0" indent="0">
              <a:buNone/>
            </a:pPr>
            <a:r>
              <a:rPr lang="en-IN" dirty="0"/>
              <a:t>	The data consists of Mumbai and Delhi electricity consumption.</a:t>
            </a:r>
          </a:p>
          <a:p>
            <a:r>
              <a:rPr lang="en-IN" dirty="0" err="1"/>
              <a:t>TimeOfDay</a:t>
            </a:r>
            <a:r>
              <a:rPr lang="en-IN" dirty="0"/>
              <a:t> –</a:t>
            </a:r>
          </a:p>
          <a:p>
            <a:pPr marL="0" indent="0">
              <a:buNone/>
            </a:pPr>
            <a:r>
              <a:rPr lang="en-IN" dirty="0"/>
              <a:t>	We divided the data into various times of the day </a:t>
            </a:r>
          </a:p>
          <a:p>
            <a:pPr marL="0" indent="0">
              <a:buNone/>
            </a:pPr>
            <a:r>
              <a:rPr lang="en-IN" dirty="0"/>
              <a:t>	Morning – 5 AM to 12 PM</a:t>
            </a:r>
          </a:p>
          <a:p>
            <a:pPr marL="0" indent="0">
              <a:buNone/>
            </a:pPr>
            <a:r>
              <a:rPr lang="en-IN" dirty="0"/>
              <a:t>	Afternoon – 12 PM to 6 PM</a:t>
            </a:r>
          </a:p>
          <a:p>
            <a:pPr marL="0" indent="0">
              <a:buNone/>
            </a:pPr>
            <a:r>
              <a:rPr lang="en-IN" dirty="0"/>
              <a:t>	Evening – 6 PM to 10 PM</a:t>
            </a:r>
          </a:p>
          <a:p>
            <a:pPr marL="0" indent="0">
              <a:buNone/>
            </a:pPr>
            <a:r>
              <a:rPr lang="en-IN" dirty="0"/>
              <a:t>	Night – 10 PM to 5 AM</a:t>
            </a:r>
          </a:p>
        </p:txBody>
      </p:sp>
    </p:spTree>
    <p:extLst>
      <p:ext uri="{BB962C8B-B14F-4D97-AF65-F5344CB8AC3E}">
        <p14:creationId xmlns:p14="http://schemas.microsoft.com/office/powerpoint/2010/main" val="99461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D0F2-7D87-410D-AEE7-46C42AF79AD9}"/>
              </a:ext>
            </a:extLst>
          </p:cNvPr>
          <p:cNvSpPr>
            <a:spLocks noGrp="1"/>
          </p:cNvSpPr>
          <p:nvPr>
            <p:ph type="title"/>
          </p:nvPr>
        </p:nvSpPr>
        <p:spPr/>
        <p:txBody>
          <a:bodyPr/>
          <a:lstStyle/>
          <a:p>
            <a:r>
              <a:rPr lang="en-IN" dirty="0"/>
              <a:t>FIRST Regression model.</a:t>
            </a:r>
          </a:p>
        </p:txBody>
      </p:sp>
      <p:pic>
        <p:nvPicPr>
          <p:cNvPr id="5" name="Content Placeholder 4">
            <a:extLst>
              <a:ext uri="{FF2B5EF4-FFF2-40B4-BE49-F238E27FC236}">
                <a16:creationId xmlns:a16="http://schemas.microsoft.com/office/drawing/2014/main" id="{6AE1B275-C925-41B7-86EC-2F9FDAE6407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79" t="57628" r="57201" b="8951"/>
          <a:stretch/>
        </p:blipFill>
        <p:spPr>
          <a:xfrm>
            <a:off x="2232182" y="2356701"/>
            <a:ext cx="7727636" cy="3440784"/>
          </a:xfrm>
        </p:spPr>
      </p:pic>
    </p:spTree>
    <p:extLst>
      <p:ext uri="{BB962C8B-B14F-4D97-AF65-F5344CB8AC3E}">
        <p14:creationId xmlns:p14="http://schemas.microsoft.com/office/powerpoint/2010/main" val="112542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217C-C2B0-4B35-9A99-A861B9270A2C}"/>
              </a:ext>
            </a:extLst>
          </p:cNvPr>
          <p:cNvSpPr>
            <a:spLocks noGrp="1"/>
          </p:cNvSpPr>
          <p:nvPr>
            <p:ph type="title"/>
          </p:nvPr>
        </p:nvSpPr>
        <p:spPr/>
        <p:txBody>
          <a:bodyPr/>
          <a:lstStyle/>
          <a:p>
            <a:r>
              <a:rPr lang="en-IN" dirty="0"/>
              <a:t>BEST FIT MODEL</a:t>
            </a:r>
          </a:p>
        </p:txBody>
      </p:sp>
      <p:pic>
        <p:nvPicPr>
          <p:cNvPr id="19" name="Content Placeholder 18">
            <a:extLst>
              <a:ext uri="{FF2B5EF4-FFF2-40B4-BE49-F238E27FC236}">
                <a16:creationId xmlns:a16="http://schemas.microsoft.com/office/drawing/2014/main" id="{683B5584-48A7-4EDA-B4DC-D6FB9A9B4E4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19" t="55277" r="60066" b="8835"/>
          <a:stretch/>
        </p:blipFill>
        <p:spPr>
          <a:xfrm>
            <a:off x="2451492" y="2101767"/>
            <a:ext cx="7289016" cy="3742851"/>
          </a:xfrm>
        </p:spPr>
      </p:pic>
    </p:spTree>
    <p:extLst>
      <p:ext uri="{BB962C8B-B14F-4D97-AF65-F5344CB8AC3E}">
        <p14:creationId xmlns:p14="http://schemas.microsoft.com/office/powerpoint/2010/main" val="10945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7471-83B2-481B-BC0E-FBC6E4A0A873}"/>
              </a:ext>
            </a:extLst>
          </p:cNvPr>
          <p:cNvSpPr>
            <a:spLocks noGrp="1"/>
          </p:cNvSpPr>
          <p:nvPr>
            <p:ph type="title"/>
          </p:nvPr>
        </p:nvSpPr>
        <p:spPr/>
        <p:txBody>
          <a:bodyPr/>
          <a:lstStyle/>
          <a:p>
            <a:r>
              <a:rPr lang="en-IN" dirty="0"/>
              <a:t>FINAL REGRESSION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AE1FBE-E4D2-4C25-AC1A-8BC185057C10}"/>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𝑌</m:t>
                      </m:r>
                      <m:r>
                        <a:rPr lang="en-IN" i="1" smtClean="0">
                          <a:latin typeface="Cambria Math" panose="02040503050406030204" pitchFamily="18" charset="0"/>
                        </a:rPr>
                        <m:t>=4467.14+</m:t>
                      </m:r>
                      <m:r>
                        <a:rPr lang="en-IN" b="0" i="1" smtClean="0">
                          <a:latin typeface="Cambria Math" panose="02040503050406030204" pitchFamily="18" charset="0"/>
                        </a:rPr>
                        <m:t>6744.39∗</m:t>
                      </m:r>
                      <m:d>
                        <m:dPr>
                          <m:ctrlPr>
                            <a:rPr lang="en-IN" i="1">
                              <a:latin typeface="Cambria Math" panose="02040503050406030204" pitchFamily="18" charset="0"/>
                            </a:rPr>
                          </m:ctrlPr>
                        </m:dPr>
                        <m:e>
                          <m:r>
                            <a:rPr lang="en-IN" i="1">
                              <a:latin typeface="Cambria Math" panose="02040503050406030204" pitchFamily="18" charset="0"/>
                            </a:rPr>
                            <m:t>𝑇𝑒𝑚𝑝</m:t>
                          </m:r>
                          <m:r>
                            <a:rPr lang="en-IN" b="0" i="1" smtClean="0">
                              <a:latin typeface="Cambria Math" panose="02040503050406030204" pitchFamily="18" charset="0"/>
                            </a:rPr>
                            <m:t>𝑒𝑟𝑎𝑡𝑢𝑟𝑒</m:t>
                          </m:r>
                        </m:e>
                      </m:d>
                      <m:r>
                        <a:rPr lang="en-IN" i="1">
                          <a:latin typeface="Cambria Math" panose="02040503050406030204" pitchFamily="18" charset="0"/>
                        </a:rPr>
                        <m:t>+ −</m:t>
                      </m:r>
                      <m:r>
                        <a:rPr lang="en-IN" b="0" i="1" smtClean="0">
                          <a:latin typeface="Cambria Math" panose="02040503050406030204" pitchFamily="18" charset="0"/>
                        </a:rPr>
                        <m:t>1263.22</m:t>
                      </m:r>
                      <m:r>
                        <a:rPr lang="en-IN" i="1">
                          <a:latin typeface="Cambria Math" panose="02040503050406030204" pitchFamily="18" charset="0"/>
                        </a:rPr>
                        <m:t>∗</m:t>
                      </m:r>
                      <m:sSup>
                        <m:sSupPr>
                          <m:ctrlPr>
                            <a:rPr lang="en-IN" i="1" smtClean="0">
                              <a:latin typeface="Cambria Math" panose="02040503050406030204" pitchFamily="18" charset="0"/>
                            </a:rPr>
                          </m:ctrlPr>
                        </m:sSupPr>
                        <m:e>
                          <m:d>
                            <m:dPr>
                              <m:ctrlPr>
                                <a:rPr lang="en-IN" b="0" i="1" smtClean="0">
                                  <a:latin typeface="Cambria Math" panose="02040503050406030204" pitchFamily="18" charset="0"/>
                                </a:rPr>
                              </m:ctrlPr>
                            </m:dPr>
                            <m:e>
                              <m:r>
                                <a:rPr lang="en-IN" i="1">
                                  <a:latin typeface="Cambria Math" panose="02040503050406030204" pitchFamily="18" charset="0"/>
                                </a:rPr>
                                <m:t>𝑇𝑒𝑚𝑝𝑒𝑟𝑎𝑡𝑢𝑟𝑒</m:t>
                              </m:r>
                            </m:e>
                          </m:d>
                        </m:e>
                        <m:sup>
                          <m:r>
                            <a:rPr lang="en-IN" b="0" i="1" smtClean="0">
                              <a:latin typeface="Cambria Math" panose="02040503050406030204" pitchFamily="18" charset="0"/>
                            </a:rPr>
                            <m:t>2</m:t>
                          </m:r>
                        </m:sup>
                      </m:sSup>
                    </m:oMath>
                  </m:oMathPara>
                </a14:m>
                <a:endParaRPr lang="en-I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r>
                        <a:rPr lang="en-IN" i="1">
                          <a:latin typeface="Cambria Math" panose="02040503050406030204" pitchFamily="18" charset="0"/>
                        </a:rPr>
                        <m:t> </m:t>
                      </m:r>
                      <m:r>
                        <a:rPr lang="en-IN" b="0" i="1" smtClean="0">
                          <a:latin typeface="Cambria Math" panose="02040503050406030204" pitchFamily="18" charset="0"/>
                        </a:rPr>
                        <m:t>−2145.32</m:t>
                      </m:r>
                      <m:r>
                        <a:rPr lang="en-IN" i="1">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𝑇𝑒𝑚𝑝𝑒𝑟𝑎𝑡𝑢𝑟𝑒</m:t>
                              </m:r>
                            </m:e>
                          </m:d>
                        </m:e>
                        <m:sup>
                          <m:r>
                            <a:rPr lang="en-IN" b="0" i="1" smtClean="0">
                              <a:latin typeface="Cambria Math" panose="02040503050406030204" pitchFamily="18" charset="0"/>
                            </a:rPr>
                            <m:t>3</m:t>
                          </m:r>
                        </m:sup>
                      </m:sSup>
                      <m:r>
                        <a:rPr lang="en-IN" b="0" i="1" smtClean="0">
                          <a:latin typeface="Cambria Math" panose="02040503050406030204" pitchFamily="18" charset="0"/>
                        </a:rPr>
                        <m:t>+ −1846</m:t>
                      </m:r>
                      <m:r>
                        <a:rPr lang="en-IN" i="1">
                          <a:latin typeface="Cambria Math" panose="02040503050406030204" pitchFamily="18" charset="0"/>
                        </a:rPr>
                        <m:t>.32∗</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𝑇𝑒𝑚𝑝𝑒𝑟𝑎𝑡𝑢𝑟𝑒</m:t>
                              </m:r>
                            </m:e>
                          </m:d>
                        </m:e>
                        <m:sup>
                          <m:r>
                            <a:rPr lang="en-IN" b="0" i="1" smtClean="0">
                              <a:latin typeface="Cambria Math" panose="02040503050406030204" pitchFamily="18" charset="0"/>
                            </a:rPr>
                            <m:t>4</m:t>
                          </m:r>
                        </m:sup>
                      </m:sSup>
                      <m:r>
                        <a:rPr lang="en-IN" b="0" i="1" smtClean="0">
                          <a:latin typeface="Cambria Math" panose="02040503050406030204" pitchFamily="18" charset="0"/>
                        </a:rPr>
                        <m:t>+ </m:t>
                      </m:r>
                    </m:oMath>
                  </m:oMathPara>
                </a14:m>
                <a:endParaRPr lang="en-I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−193.95∗</m:t>
                      </m:r>
                      <m:f>
                        <m:fPr>
                          <m:ctrlPr>
                            <a:rPr lang="en-IN" b="0" i="1" smtClean="0">
                              <a:latin typeface="Cambria Math" panose="02040503050406030204" pitchFamily="18" charset="0"/>
                            </a:rPr>
                          </m:ctrlPr>
                        </m:fPr>
                        <m:num>
                          <m:r>
                            <a:rPr lang="en-IN" b="0" i="1" smtClean="0">
                              <a:latin typeface="Cambria Math" panose="02040503050406030204" pitchFamily="18" charset="0"/>
                            </a:rPr>
                            <m:t>𝑊𝑒𝑒𝑘𝑒𝑛𝑑</m:t>
                          </m:r>
                          <m:d>
                            <m:dPr>
                              <m:ctrlPr>
                                <a:rPr lang="en-IN" b="0" i="1" smtClean="0">
                                  <a:latin typeface="Cambria Math" panose="02040503050406030204" pitchFamily="18" charset="0"/>
                                </a:rPr>
                              </m:ctrlPr>
                            </m:dPr>
                            <m:e>
                              <m:r>
                                <a:rPr lang="en-IN" b="0" i="1" smtClean="0">
                                  <a:latin typeface="Cambria Math" panose="02040503050406030204" pitchFamily="18" charset="0"/>
                                </a:rPr>
                                <m:t>1</m:t>
                              </m:r>
                            </m:e>
                          </m:d>
                        </m:num>
                        <m:den>
                          <m:r>
                            <a:rPr lang="en-IN" b="0" i="1" smtClean="0">
                              <a:latin typeface="Cambria Math" panose="02040503050406030204" pitchFamily="18" charset="0"/>
                            </a:rPr>
                            <m:t>𝑊𝑒𝑒𝑘𝑒𝑛𝑑</m:t>
                          </m:r>
                          <m:d>
                            <m:dPr>
                              <m:ctrlPr>
                                <a:rPr lang="en-IN" b="0" i="1" smtClean="0">
                                  <a:latin typeface="Cambria Math" panose="02040503050406030204" pitchFamily="18" charset="0"/>
                                </a:rPr>
                              </m:ctrlPr>
                            </m:dPr>
                            <m:e>
                              <m:r>
                                <a:rPr lang="en-IN" b="0" i="1" smtClean="0">
                                  <a:latin typeface="Cambria Math" panose="02040503050406030204" pitchFamily="18" charset="0"/>
                                </a:rPr>
                                <m:t>0</m:t>
                              </m:r>
                            </m:e>
                          </m:d>
                        </m:den>
                      </m:f>
                      <m:r>
                        <a:rPr lang="en-IN" i="1">
                          <a:latin typeface="Cambria Math" panose="02040503050406030204" pitchFamily="18" charset="0"/>
                        </a:rPr>
                        <m:t>+−19</m:t>
                      </m:r>
                      <m:r>
                        <a:rPr lang="en-IN" b="0" i="1" smtClean="0">
                          <a:latin typeface="Cambria Math" panose="02040503050406030204" pitchFamily="18" charset="0"/>
                        </a:rPr>
                        <m:t>16.80</m:t>
                      </m:r>
                      <m:r>
                        <a:rPr lang="en-IN" i="1">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𝑅𝑒𝑔𝑖𝑜𝑛</m:t>
                          </m:r>
                          <m:d>
                            <m:dPr>
                              <m:ctrlPr>
                                <a:rPr lang="en-IN" i="1">
                                  <a:latin typeface="Cambria Math" panose="02040503050406030204" pitchFamily="18" charset="0"/>
                                </a:rPr>
                              </m:ctrlPr>
                            </m:dPr>
                            <m:e>
                              <m:r>
                                <a:rPr lang="en-IN" b="0" i="1" smtClean="0">
                                  <a:latin typeface="Cambria Math" panose="02040503050406030204" pitchFamily="18" charset="0"/>
                                </a:rPr>
                                <m:t>𝑀𝑢𝑚𝑏𝑎𝑖</m:t>
                              </m:r>
                            </m:e>
                          </m:d>
                        </m:num>
                        <m:den>
                          <m:r>
                            <a:rPr lang="en-IN" b="0" i="1" smtClean="0">
                              <a:latin typeface="Cambria Math" panose="02040503050406030204" pitchFamily="18" charset="0"/>
                            </a:rPr>
                            <m:t>𝑅𝑒𝑔𝑖𝑜𝑛</m:t>
                          </m:r>
                          <m:d>
                            <m:dPr>
                              <m:ctrlPr>
                                <a:rPr lang="en-IN" i="1">
                                  <a:latin typeface="Cambria Math" panose="02040503050406030204" pitchFamily="18" charset="0"/>
                                </a:rPr>
                              </m:ctrlPr>
                            </m:dPr>
                            <m:e>
                              <m:r>
                                <a:rPr lang="en-IN" b="0" i="1" smtClean="0">
                                  <a:latin typeface="Cambria Math" panose="02040503050406030204" pitchFamily="18" charset="0"/>
                                </a:rPr>
                                <m:t>𝐷𝑒𝑙h𝑖</m:t>
                              </m:r>
                            </m:e>
                          </m:d>
                        </m:den>
                      </m:f>
                      <m:r>
                        <a:rPr lang="en-IN" b="0" i="1" smtClean="0">
                          <a:latin typeface="Cambria Math" panose="02040503050406030204" pitchFamily="18" charset="0"/>
                        </a:rPr>
                        <m:t>+ </m:t>
                      </m:r>
                    </m:oMath>
                  </m:oMathPara>
                </a14:m>
                <a:endParaRPr lang="en-I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−5</m:t>
                      </m:r>
                      <m:r>
                        <a:rPr lang="en-IN" i="1" smtClean="0">
                          <a:latin typeface="Cambria Math" panose="02040503050406030204" pitchFamily="18" charset="0"/>
                        </a:rPr>
                        <m:t>8</m:t>
                      </m:r>
                      <m:r>
                        <a:rPr lang="en-IN" b="0" i="1" smtClean="0">
                          <a:latin typeface="Cambria Math" panose="02040503050406030204" pitchFamily="18" charset="0"/>
                        </a:rPr>
                        <m:t>.26</m:t>
                      </m:r>
                      <m:r>
                        <a:rPr lang="en-IN" b="0" i="1" smtClean="0">
                          <a:effectLst/>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𝑇𝑖𝑚𝑒𝑂𝑓𝐷𝑎𝑦</m:t>
                          </m:r>
                          <m:d>
                            <m:dPr>
                              <m:ctrlPr>
                                <a:rPr lang="en-IN" i="1">
                                  <a:latin typeface="Cambria Math" panose="02040503050406030204" pitchFamily="18" charset="0"/>
                                </a:rPr>
                              </m:ctrlPr>
                            </m:dPr>
                            <m:e>
                              <m:r>
                                <a:rPr lang="en-IN" b="0" i="1" smtClean="0">
                                  <a:latin typeface="Cambria Math" panose="02040503050406030204" pitchFamily="18" charset="0"/>
                                </a:rPr>
                                <m:t>𝐸𝑣𝑒𝑛𝑖𝑛𝑔</m:t>
                              </m:r>
                            </m:e>
                          </m:d>
                        </m:num>
                        <m:den>
                          <m:r>
                            <a:rPr lang="en-IN" b="0" i="1" smtClean="0">
                              <a:latin typeface="Cambria Math" panose="02040503050406030204" pitchFamily="18" charset="0"/>
                            </a:rPr>
                            <m:t>𝑇𝑖𝑚𝑒𝑂𝑓𝐷𝑎𝑦</m:t>
                          </m:r>
                          <m:d>
                            <m:dPr>
                              <m:ctrlPr>
                                <a:rPr lang="en-IN" i="1">
                                  <a:latin typeface="Cambria Math" panose="02040503050406030204" pitchFamily="18" charset="0"/>
                                </a:rPr>
                              </m:ctrlPr>
                            </m:dPr>
                            <m:e>
                              <m:r>
                                <a:rPr lang="en-IN" b="0" i="1" smtClean="0">
                                  <a:latin typeface="Cambria Math" panose="02040503050406030204" pitchFamily="18" charset="0"/>
                                </a:rPr>
                                <m:t>𝐴𝑓𝑡𝑒𝑟𝑛𝑜𝑜𝑛</m:t>
                              </m:r>
                            </m:e>
                          </m:d>
                        </m:den>
                      </m:f>
                      <m:r>
                        <a:rPr lang="en-IN" b="0" i="1" smtClean="0">
                          <a:latin typeface="Cambria Math" panose="02040503050406030204" pitchFamily="18" charset="0"/>
                        </a:rPr>
                        <m:t>+ −441.23</m:t>
                      </m:r>
                      <m:r>
                        <a:rPr lang="en-IN" i="1">
                          <a:effectLst/>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𝑇𝑖𝑚𝑒𝑂𝑓𝐷𝑎𝑦</m:t>
                          </m:r>
                          <m:d>
                            <m:dPr>
                              <m:ctrlPr>
                                <a:rPr lang="en-IN" i="1">
                                  <a:latin typeface="Cambria Math" panose="02040503050406030204" pitchFamily="18" charset="0"/>
                                </a:rPr>
                              </m:ctrlPr>
                            </m:dPr>
                            <m:e>
                              <m:r>
                                <a:rPr lang="en-IN" b="0" i="1" smtClean="0">
                                  <a:latin typeface="Cambria Math" panose="02040503050406030204" pitchFamily="18" charset="0"/>
                                </a:rPr>
                                <m:t>𝑀𝑜𝑟𝑛𝑖𝑛𝑔</m:t>
                              </m:r>
                            </m:e>
                          </m:d>
                        </m:num>
                        <m:den>
                          <m:r>
                            <a:rPr lang="en-IN" i="1">
                              <a:latin typeface="Cambria Math" panose="02040503050406030204" pitchFamily="18" charset="0"/>
                            </a:rPr>
                            <m:t>𝑇𝑖𝑚𝑒𝑂𝑓𝐷𝑎𝑦</m:t>
                          </m:r>
                          <m:d>
                            <m:dPr>
                              <m:ctrlPr>
                                <a:rPr lang="en-IN" i="1">
                                  <a:latin typeface="Cambria Math" panose="02040503050406030204" pitchFamily="18" charset="0"/>
                                </a:rPr>
                              </m:ctrlPr>
                            </m:dPr>
                            <m:e>
                              <m:r>
                                <a:rPr lang="en-IN" i="1">
                                  <a:latin typeface="Cambria Math" panose="02040503050406030204" pitchFamily="18" charset="0"/>
                                </a:rPr>
                                <m:t>𝐴𝑓𝑡𝑒𝑟𝑛𝑜𝑜𝑛</m:t>
                              </m:r>
                            </m:e>
                          </m:d>
                        </m:den>
                      </m:f>
                    </m:oMath>
                  </m:oMathPara>
                </a14:m>
                <a:endParaRPr lang="en-I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m:t>
                      </m:r>
                      <m:r>
                        <m:rPr>
                          <m:nor/>
                        </m:rPr>
                        <a:rPr lang="en-IN" i="1">
                          <a:effectLst/>
                        </a:rPr>
                        <m:t>−</m:t>
                      </m:r>
                      <m:r>
                        <a:rPr lang="en-IN" b="0" i="1" smtClean="0">
                          <a:effectLst/>
                          <a:latin typeface="Cambria Math" panose="02040503050406030204" pitchFamily="18" charset="0"/>
                        </a:rPr>
                        <m:t>397.52</m:t>
                      </m:r>
                      <m:r>
                        <a:rPr lang="en-IN" i="1">
                          <a:effectLst/>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𝑇𝑖𝑚𝑒𝑂𝑓𝐷𝑎𝑦</m:t>
                          </m:r>
                          <m:d>
                            <m:dPr>
                              <m:ctrlPr>
                                <a:rPr lang="en-IN" i="1">
                                  <a:latin typeface="Cambria Math" panose="02040503050406030204" pitchFamily="18" charset="0"/>
                                </a:rPr>
                              </m:ctrlPr>
                            </m:dPr>
                            <m:e>
                              <m:r>
                                <a:rPr lang="en-IN" b="0" i="1" smtClean="0">
                                  <a:latin typeface="Cambria Math" panose="02040503050406030204" pitchFamily="18" charset="0"/>
                                </a:rPr>
                                <m:t>𝑁𝑖𝑔h𝑡</m:t>
                              </m:r>
                            </m:e>
                          </m:d>
                        </m:num>
                        <m:den>
                          <m:r>
                            <a:rPr lang="en-IN" i="1">
                              <a:latin typeface="Cambria Math" panose="02040503050406030204" pitchFamily="18" charset="0"/>
                            </a:rPr>
                            <m:t>𝑇𝑖𝑚𝑒𝑂𝑓𝐷𝑎𝑦</m:t>
                          </m:r>
                          <m:d>
                            <m:dPr>
                              <m:ctrlPr>
                                <a:rPr lang="en-IN" i="1">
                                  <a:latin typeface="Cambria Math" panose="02040503050406030204" pitchFamily="18" charset="0"/>
                                </a:rPr>
                              </m:ctrlPr>
                            </m:dPr>
                            <m:e>
                              <m:r>
                                <a:rPr lang="en-IN" i="1">
                                  <a:latin typeface="Cambria Math" panose="02040503050406030204" pitchFamily="18" charset="0"/>
                                </a:rPr>
                                <m:t>𝐴𝑓𝑡𝑒𝑟𝑛𝑜𝑜𝑛</m:t>
                              </m:r>
                            </m:e>
                          </m:d>
                        </m:den>
                      </m:f>
                    </m:oMath>
                  </m:oMathPara>
                </a14:m>
                <a:endParaRPr lang="en-IN" i="1" dirty="0">
                  <a:latin typeface="Cambria Math" panose="020405030504060302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32AE1FBE-E4D2-4C25-AC1A-8BC185057C1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4239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347C-3167-4665-BC83-D1A4D6923BC0}"/>
              </a:ext>
            </a:extLst>
          </p:cNvPr>
          <p:cNvSpPr>
            <a:spLocks noGrp="1"/>
          </p:cNvSpPr>
          <p:nvPr>
            <p:ph type="title"/>
          </p:nvPr>
        </p:nvSpPr>
        <p:spPr>
          <a:xfrm>
            <a:off x="917228" y="609600"/>
            <a:ext cx="5756950" cy="860981"/>
          </a:xfrm>
        </p:spPr>
        <p:txBody>
          <a:bodyPr/>
          <a:lstStyle/>
          <a:p>
            <a:r>
              <a:rPr lang="en-IN" dirty="0"/>
              <a:t>Assumptions</a:t>
            </a:r>
          </a:p>
        </p:txBody>
      </p:sp>
      <p:sp>
        <p:nvSpPr>
          <p:cNvPr id="3" name="Content Placeholder 2">
            <a:extLst>
              <a:ext uri="{FF2B5EF4-FFF2-40B4-BE49-F238E27FC236}">
                <a16:creationId xmlns:a16="http://schemas.microsoft.com/office/drawing/2014/main" id="{70C5658F-95C5-4627-929B-CF38E5896FC0}"/>
              </a:ext>
            </a:extLst>
          </p:cNvPr>
          <p:cNvSpPr>
            <a:spLocks noGrp="1"/>
          </p:cNvSpPr>
          <p:nvPr>
            <p:ph type="body" sz="half" idx="2"/>
          </p:nvPr>
        </p:nvSpPr>
        <p:spPr>
          <a:xfrm>
            <a:off x="248239" y="1591386"/>
            <a:ext cx="5266441" cy="4385207"/>
          </a:xfrm>
        </p:spPr>
        <p:txBody>
          <a:bodyPr/>
          <a:lstStyle/>
          <a:p>
            <a:r>
              <a:rPr lang="en-IN" sz="2000" dirty="0"/>
              <a:t>Linear Regression Model</a:t>
            </a:r>
          </a:p>
          <a:p>
            <a:pPr marL="0" indent="0" algn="l">
              <a:buNone/>
            </a:pPr>
            <a:r>
              <a:rPr lang="en-IN" dirty="0"/>
              <a:t>Fitted values – </a:t>
            </a:r>
            <a:r>
              <a:rPr lang="en-IN" dirty="0" err="1"/>
              <a:t>Yhat</a:t>
            </a:r>
            <a:r>
              <a:rPr lang="en-IN" dirty="0"/>
              <a:t>. </a:t>
            </a:r>
          </a:p>
          <a:p>
            <a:pPr algn="l"/>
            <a:r>
              <a:rPr lang="en-IN" dirty="0"/>
              <a:t>Residuals – error (Y – </a:t>
            </a:r>
            <a:r>
              <a:rPr lang="en-IN" dirty="0" err="1"/>
              <a:t>Yhat</a:t>
            </a:r>
            <a:r>
              <a:rPr lang="en-IN" dirty="0"/>
              <a:t>)</a:t>
            </a:r>
          </a:p>
          <a:p>
            <a:pPr algn="l"/>
            <a:r>
              <a:rPr lang="en-US" dirty="0">
                <a:effectLst/>
              </a:rPr>
              <a:t>If there exist any observable pattern (</a:t>
            </a:r>
            <a:r>
              <a:rPr lang="en-US" dirty="0" err="1">
                <a:effectLst/>
              </a:rPr>
              <a:t>eg.</a:t>
            </a:r>
            <a:r>
              <a:rPr lang="en-US" dirty="0">
                <a:effectLst/>
              </a:rPr>
              <a:t> a parabolic shape) in this plot, consider it as signs of non-linearity in the data. It means that the model doesn’t capture non-linear effects.</a:t>
            </a:r>
          </a:p>
          <a:p>
            <a:pPr algn="l"/>
            <a:r>
              <a:rPr lang="en-US" dirty="0">
                <a:effectLst/>
              </a:rPr>
              <a:t>As the plot is almost linear, the model is considered a linear regression model</a:t>
            </a:r>
            <a:endParaRPr lang="en-IN" dirty="0"/>
          </a:p>
        </p:txBody>
      </p:sp>
      <p:pic>
        <p:nvPicPr>
          <p:cNvPr id="12" name="Picture Placeholder 11">
            <a:extLst>
              <a:ext uri="{FF2B5EF4-FFF2-40B4-BE49-F238E27FC236}">
                <a16:creationId xmlns:a16="http://schemas.microsoft.com/office/drawing/2014/main" id="{69AE3695-24AB-48A4-85C9-E8BE1651BFD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30" r="5267"/>
          <a:stretch/>
        </p:blipFill>
        <p:spPr>
          <a:xfrm>
            <a:off x="6579909" y="758881"/>
            <a:ext cx="4694863" cy="4883038"/>
          </a:xfrm>
        </p:spPr>
      </p:pic>
    </p:spTree>
    <p:extLst>
      <p:ext uri="{BB962C8B-B14F-4D97-AF65-F5344CB8AC3E}">
        <p14:creationId xmlns:p14="http://schemas.microsoft.com/office/powerpoint/2010/main" val="130201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02AA-B8EB-4EAC-962A-712A254C43AE}"/>
              </a:ext>
            </a:extLst>
          </p:cNvPr>
          <p:cNvSpPr>
            <a:spLocks noGrp="1"/>
          </p:cNvSpPr>
          <p:nvPr>
            <p:ph type="title"/>
          </p:nvPr>
        </p:nvSpPr>
        <p:spPr>
          <a:xfrm>
            <a:off x="917228" y="609600"/>
            <a:ext cx="5804084" cy="1162639"/>
          </a:xfrm>
        </p:spPr>
        <p:txBody>
          <a:bodyPr/>
          <a:lstStyle/>
          <a:p>
            <a:r>
              <a:rPr lang="en-US" dirty="0">
                <a:effectLst/>
              </a:rPr>
              <a:t>ASSUMPTIONS</a:t>
            </a:r>
            <a:endParaRPr lang="en-IN" dirty="0"/>
          </a:p>
        </p:txBody>
      </p:sp>
      <p:sp>
        <p:nvSpPr>
          <p:cNvPr id="4" name="Text Placeholder 3">
            <a:extLst>
              <a:ext uri="{FF2B5EF4-FFF2-40B4-BE49-F238E27FC236}">
                <a16:creationId xmlns:a16="http://schemas.microsoft.com/office/drawing/2014/main" id="{A00C5BD5-0D38-4BE6-A272-215E68E60B97}"/>
              </a:ext>
            </a:extLst>
          </p:cNvPr>
          <p:cNvSpPr>
            <a:spLocks noGrp="1"/>
          </p:cNvSpPr>
          <p:nvPr>
            <p:ph type="body" sz="half" idx="2"/>
          </p:nvPr>
        </p:nvSpPr>
        <p:spPr>
          <a:xfrm>
            <a:off x="395320" y="1847653"/>
            <a:ext cx="5043946" cy="4018961"/>
          </a:xfrm>
        </p:spPr>
        <p:txBody>
          <a:bodyPr/>
          <a:lstStyle/>
          <a:p>
            <a:r>
              <a:rPr lang="en-US" dirty="0">
                <a:effectLst/>
              </a:rPr>
              <a:t>NORMAL DISTRIBUTION OF ERRORS</a:t>
            </a:r>
          </a:p>
          <a:p>
            <a:pPr algn="l"/>
            <a:r>
              <a:rPr lang="en-US" dirty="0">
                <a:effectLst/>
              </a:rPr>
              <a:t>If the error terms are non- normally distributed, confidence intervals may become too wide or narrow.</a:t>
            </a:r>
            <a:r>
              <a:rPr lang="en-IN" dirty="0">
                <a:effectLst/>
              </a:rPr>
              <a:t> </a:t>
            </a:r>
            <a:r>
              <a:rPr lang="en-US" dirty="0">
                <a:effectLst/>
              </a:rPr>
              <a:t>Presence of non – normal distribution suggests that there are a few unusual data points which must be studied closely to make a better model.</a:t>
            </a:r>
          </a:p>
          <a:p>
            <a:pPr algn="l"/>
            <a:r>
              <a:rPr lang="en-US" dirty="0">
                <a:effectLst/>
              </a:rPr>
              <a:t>Since our plot is closely fitted to the linear line, we assume that the error terms are normally distributed.</a:t>
            </a:r>
          </a:p>
        </p:txBody>
      </p:sp>
      <p:pic>
        <p:nvPicPr>
          <p:cNvPr id="10" name="Picture Placeholder 9">
            <a:extLst>
              <a:ext uri="{FF2B5EF4-FFF2-40B4-BE49-F238E27FC236}">
                <a16:creationId xmlns:a16="http://schemas.microsoft.com/office/drawing/2014/main" id="{067FDF96-42C8-48E0-A1A5-F033D934683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77" t="3571" r="2725"/>
          <a:stretch/>
        </p:blipFill>
        <p:spPr>
          <a:xfrm>
            <a:off x="6504495" y="933253"/>
            <a:ext cx="4892511" cy="4708665"/>
          </a:xfrm>
        </p:spPr>
      </p:pic>
    </p:spTree>
    <p:extLst>
      <p:ext uri="{BB962C8B-B14F-4D97-AF65-F5344CB8AC3E}">
        <p14:creationId xmlns:p14="http://schemas.microsoft.com/office/powerpoint/2010/main" val="3526298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0</TotalTime>
  <Words>519</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Cambria Math</vt:lpstr>
      <vt:lpstr>Rockwell</vt:lpstr>
      <vt:lpstr>Wingdings</vt:lpstr>
      <vt:lpstr>Damask</vt:lpstr>
      <vt:lpstr>SM - GROUP OF 5 PROJECT</vt:lpstr>
      <vt:lpstr>TOPIC</vt:lpstr>
      <vt:lpstr>Details about our Data </vt:lpstr>
      <vt:lpstr>Details about our Data </vt:lpstr>
      <vt:lpstr>FIRST Regression model.</vt:lpstr>
      <vt:lpstr>BEST FIT MODEL</vt:lpstr>
      <vt:lpstr>FINAL REGRESSION LINE</vt:lpstr>
      <vt:lpstr>Assumptions</vt:lpstr>
      <vt:lpstr>ASSUMPTIONS</vt:lpstr>
      <vt:lpstr>ASSUMPTIONS</vt:lpstr>
      <vt:lpstr>ASSUMPTION</vt:lpstr>
      <vt:lpstr>ASSUMPTION</vt:lpstr>
      <vt:lpstr>ASSUMPTION</vt:lpstr>
      <vt:lpstr>PROBLEMS</vt:lpstr>
      <vt:lpstr>Problems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 - GROUP OF 5 PROJECT</dc:title>
  <dc:creator>Ojasvi Jain</dc:creator>
  <cp:lastModifiedBy>Ojasvi Jain</cp:lastModifiedBy>
  <cp:revision>34</cp:revision>
  <dcterms:created xsi:type="dcterms:W3CDTF">2018-10-28T09:20:12Z</dcterms:created>
  <dcterms:modified xsi:type="dcterms:W3CDTF">2018-11-01T12:41:13Z</dcterms:modified>
</cp:coreProperties>
</file>