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9"/>
  </p:notesMasterIdLst>
  <p:handoutMasterIdLst>
    <p:handoutMasterId r:id="rId10"/>
  </p:handoutMasterIdLst>
  <p:sldIdLst>
    <p:sldId id="350" r:id="rId5"/>
    <p:sldId id="361" r:id="rId6"/>
    <p:sldId id="366" r:id="rId7"/>
    <p:sldId id="3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76" autoAdjust="0"/>
    <p:restoredTop sz="95226" autoAdjust="0"/>
  </p:normalViewPr>
  <p:slideViewPr>
    <p:cSldViewPr snapToGrid="0">
      <p:cViewPr>
        <p:scale>
          <a:sx n="100" d="100"/>
          <a:sy n="100" d="100"/>
        </p:scale>
        <p:origin x="350" y="-494"/>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3/10/2022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5839833" y="578434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March 10, 2022</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March 10, 2022</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March 10, 2022</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March 10, 2022</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March 10, 2022</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March 10, 2022</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March 10, 2022</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March 10, 2022</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March 10, 2022</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March 10, 2022</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5250254" y="113003"/>
            <a:ext cx="6461759" cy="1151688"/>
          </a:xfrm>
        </p:spPr>
        <p:txBody>
          <a:bodyPr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3600" b="1" dirty="0"/>
              <a:t>Basic Details of the Team and Problem Statement</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5785338" y="1575621"/>
            <a:ext cx="6084107" cy="4922833"/>
          </a:xfrm>
        </p:spPr>
        <p:txBody>
          <a:bodyPr numCol="1"/>
          <a:lstStyle/>
          <a:p>
            <a:r>
              <a:rPr lang="en-US" dirty="0">
                <a:latin typeface="+mj-lt"/>
              </a:rPr>
              <a:t>Ministry :  National Disaster Response Force (NDRF)</a:t>
            </a:r>
          </a:p>
          <a:p>
            <a:endParaRPr lang="en-US" dirty="0">
              <a:latin typeface="+mj-lt"/>
            </a:endParaRPr>
          </a:p>
          <a:p>
            <a:r>
              <a:rPr lang="en-US" dirty="0">
                <a:latin typeface="+mj-lt"/>
              </a:rPr>
              <a:t>PS Code: GS 902</a:t>
            </a:r>
          </a:p>
          <a:p>
            <a:r>
              <a:rPr lang="en-US" dirty="0">
                <a:latin typeface="+mj-lt"/>
              </a:rPr>
              <a:t>   </a:t>
            </a:r>
            <a:br>
              <a:rPr lang="en-US" dirty="0">
                <a:latin typeface="+mj-lt"/>
              </a:rPr>
            </a:br>
            <a:r>
              <a:rPr lang="en-US" dirty="0">
                <a:latin typeface="+mj-lt"/>
              </a:rPr>
              <a:t>Problem Statement Title: Effective Under Water Search/ROV</a:t>
            </a:r>
          </a:p>
          <a:p>
            <a:br>
              <a:rPr lang="en-US" dirty="0">
                <a:latin typeface="+mj-lt"/>
              </a:rPr>
            </a:br>
            <a:r>
              <a:rPr lang="en-US" dirty="0">
                <a:latin typeface="+mj-lt"/>
              </a:rPr>
              <a:t>Team Name:  Super 6</a:t>
            </a:r>
          </a:p>
          <a:p>
            <a:br>
              <a:rPr lang="en-US" dirty="0">
                <a:latin typeface="+mj-lt"/>
              </a:rPr>
            </a:br>
            <a:r>
              <a:rPr lang="en-US" dirty="0">
                <a:latin typeface="+mj-lt"/>
              </a:rPr>
              <a:t>Team Leader Name: </a:t>
            </a:r>
            <a:r>
              <a:rPr lang="en-US" dirty="0" err="1">
                <a:latin typeface="+mj-lt"/>
              </a:rPr>
              <a:t>Maaz</a:t>
            </a:r>
            <a:r>
              <a:rPr lang="en-US" dirty="0">
                <a:latin typeface="+mj-lt"/>
              </a:rPr>
              <a:t> Shahid</a:t>
            </a:r>
          </a:p>
          <a:p>
            <a:br>
              <a:rPr lang="en-US" dirty="0">
                <a:latin typeface="+mj-lt"/>
              </a:rPr>
            </a:br>
            <a:r>
              <a:rPr lang="en-US" dirty="0">
                <a:latin typeface="+mj-lt"/>
              </a:rPr>
              <a:t>Institute Code: C-6198</a:t>
            </a:r>
          </a:p>
          <a:p>
            <a:br>
              <a:rPr lang="en-US" dirty="0">
                <a:latin typeface="+mj-lt"/>
              </a:rPr>
            </a:br>
            <a:r>
              <a:rPr lang="en-US" dirty="0">
                <a:latin typeface="+mj-lt"/>
              </a:rPr>
              <a:t>Institute Name: Techno International New Town</a:t>
            </a:r>
          </a:p>
          <a:p>
            <a:endParaRPr lang="en-US" dirty="0">
              <a:latin typeface="+mj-lt"/>
            </a:endParaRPr>
          </a:p>
          <a:p>
            <a:r>
              <a:rPr lang="en-US" dirty="0">
                <a:latin typeface="+mj-lt"/>
              </a:rPr>
              <a:t>Theme Name: Disaster Management</a:t>
            </a:r>
          </a:p>
        </p:txBody>
      </p:sp>
      <p:pic>
        <p:nvPicPr>
          <p:cNvPr id="4" name="Picture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36320" y="252207"/>
            <a:ext cx="3431177" cy="1474334"/>
          </a:xfrm>
          <a:prstGeom prst="rect">
            <a:avLst/>
          </a:prstGeom>
        </p:spPr>
      </p:pic>
    </p:spTree>
    <p:extLst>
      <p:ext uri="{BB962C8B-B14F-4D97-AF65-F5344CB8AC3E}">
        <p14:creationId xmlns:p14="http://schemas.microsoft.com/office/powerpoint/2010/main" val="2960950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879063"/>
            <a:ext cx="5534431" cy="610863"/>
          </a:xfrm>
        </p:spPr>
        <p:txBody>
          <a:bodyPr>
            <a:normAutofit fontScale="90000"/>
          </a:bodyPr>
          <a:lstStyle/>
          <a:p>
            <a:r>
              <a:rPr lang="en-US" dirty="0"/>
              <a:t>Idea/Approach Details</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17063" y="2245360"/>
            <a:ext cx="6213284" cy="4334511"/>
          </a:xfrm>
          <a:ln cmpd="sng">
            <a:solidFill>
              <a:schemeClr val="bg1"/>
            </a:solidFill>
            <a:prstDash val="solid"/>
          </a:ln>
        </p:spPr>
        <p:txBody>
          <a:bodyPr/>
          <a:lstStyle/>
          <a:p>
            <a:r>
              <a:rPr lang="en-US" sz="1800" dirty="0">
                <a:solidFill>
                  <a:schemeClr val="tx2"/>
                </a:solidFill>
                <a:latin typeface="+mj-lt"/>
              </a:rPr>
              <a:t>Describe your idea/Solution/Prototype here:</a:t>
            </a:r>
          </a:p>
          <a:p>
            <a:pPr algn="just">
              <a:lnSpc>
                <a:spcPct val="150000"/>
              </a:lnSpc>
            </a:pPr>
            <a:r>
              <a:rPr lang="en-US" dirty="0"/>
              <a:t>We have tried to make an underwater ROV(Remotely Operated Vehicle) fixed with advanced sensors and software to assist NDRF and divers while carrying out the search operations using readily available materials in order to make it cost-effective and easily repairable. The ROV contains a self-contained and integrated system. It is a buoyant and ballast system and has the ability to detect objects, create a 3D point cloud map and using AI provide a clear view to the spectators involved . The robotic arm attached with the ROV makes it ideal to move or retrieve any object if necessary. The ROV can be used in scientific research, underwater archaeology and oil drilling supports.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209550" y="6579871"/>
            <a:ext cx="523240" cy="247651"/>
          </a:xfrm>
        </p:spPr>
        <p:txBody>
          <a:bodyPr/>
          <a:lstStyle/>
          <a:p>
            <a:fld id="{294A09A9-5501-47C1-A89A-A340965A2BE2}" type="slidenum">
              <a:rPr lang="en-US" smtClean="0"/>
              <a:pPr/>
              <a:t>2</a:t>
            </a:fld>
            <a:endParaRPr lang="en-US" dirty="0"/>
          </a:p>
        </p:txBody>
      </p:sp>
      <p:pic>
        <p:nvPicPr>
          <p:cNvPr id="5" name="Picture Placeholder 4">
            <a:extLst>
              <a:ext uri="{FF2B5EF4-FFF2-40B4-BE49-F238E27FC236}">
                <a16:creationId xmlns:a16="http://schemas.microsoft.com/office/drawing/2014/main" id="{4593CE53-1701-4641-ABBB-19ED3E77164D}"/>
              </a:ext>
            </a:extLst>
          </p:cNvPr>
          <p:cNvPicPr>
            <a:picLocks noGrp="1" noChangeAspect="1"/>
          </p:cNvPicPr>
          <p:nvPr>
            <p:ph type="pic" sz="quarter" idx="13"/>
          </p:nvPr>
        </p:nvPicPr>
        <p:blipFill rotWithShape="1">
          <a:blip r:embed="rId2"/>
          <a:srcRect l="11784" r="11784"/>
          <a:stretch/>
        </p:blipFill>
        <p:spPr>
          <a:xfrm>
            <a:off x="7762239" y="147802"/>
            <a:ext cx="4185921" cy="2684247"/>
          </a:xfrm>
        </p:spPr>
      </p:pic>
      <p:sp>
        <p:nvSpPr>
          <p:cNvPr id="11" name="Text Placeholder 3">
            <a:extLst>
              <a:ext uri="{FF2B5EF4-FFF2-40B4-BE49-F238E27FC236}">
                <a16:creationId xmlns:a16="http://schemas.microsoft.com/office/drawing/2014/main" id="{A8A6B8FA-BC37-43EF-B8D3-018AD86AF26E}"/>
              </a:ext>
            </a:extLst>
          </p:cNvPr>
          <p:cNvSpPr txBox="1">
            <a:spLocks/>
          </p:cNvSpPr>
          <p:nvPr/>
        </p:nvSpPr>
        <p:spPr>
          <a:xfrm>
            <a:off x="7762239" y="2961628"/>
            <a:ext cx="4220211" cy="3742068"/>
          </a:xfrm>
          <a:prstGeom prst="rect">
            <a:avLst/>
          </a:prstGeom>
          <a:ln>
            <a:solidFill>
              <a:schemeClr val="bg1"/>
            </a:solidFill>
          </a:ln>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tx2"/>
                </a:solidFill>
                <a:latin typeface="+mj-lt"/>
              </a:rPr>
              <a:t>Describe your Technology stack here</a:t>
            </a:r>
            <a:r>
              <a:rPr lang="en-US" dirty="0"/>
              <a:t>:</a:t>
            </a:r>
          </a:p>
          <a:p>
            <a:pPr marL="285750" indent="-285750">
              <a:buFont typeface="Wingdings" panose="05000000000000000000" pitchFamily="2" charset="2"/>
              <a:buChar char="Ø"/>
            </a:pPr>
            <a:r>
              <a:rPr lang="en-US" sz="1200" dirty="0"/>
              <a:t>2x 12V 3S 2500 </a:t>
            </a:r>
            <a:r>
              <a:rPr lang="en-US" sz="1200" dirty="0" err="1"/>
              <a:t>mAh</a:t>
            </a:r>
            <a:r>
              <a:rPr lang="en-US" sz="1200" dirty="0"/>
              <a:t> Samsung INR18650 25R Li-ion battery</a:t>
            </a:r>
          </a:p>
          <a:p>
            <a:pPr marL="285750" indent="-285750">
              <a:buFont typeface="Wingdings" panose="05000000000000000000" pitchFamily="2" charset="2"/>
              <a:buChar char="Ø"/>
            </a:pPr>
            <a:r>
              <a:rPr lang="en-US" sz="1200" dirty="0"/>
              <a:t>3x Brushless motor</a:t>
            </a:r>
          </a:p>
          <a:p>
            <a:pPr marL="285750" indent="-285750">
              <a:buFont typeface="Wingdings" panose="05000000000000000000" pitchFamily="2" charset="2"/>
              <a:buChar char="Ø"/>
            </a:pPr>
            <a:r>
              <a:rPr lang="en-US" sz="1200" dirty="0"/>
              <a:t>3x Brushless Electronic Speed Controller</a:t>
            </a:r>
          </a:p>
          <a:p>
            <a:pPr marL="285750" indent="-285750">
              <a:buFont typeface="Wingdings" panose="05000000000000000000" pitchFamily="2" charset="2"/>
              <a:buChar char="Ø"/>
            </a:pPr>
            <a:r>
              <a:rPr lang="en-US" sz="1200" dirty="0"/>
              <a:t>3x MG90 servo</a:t>
            </a:r>
          </a:p>
          <a:p>
            <a:pPr marL="285750" indent="-285750">
              <a:buFont typeface="Wingdings" panose="05000000000000000000" pitchFamily="2" charset="2"/>
              <a:buChar char="Ø"/>
            </a:pPr>
            <a:r>
              <a:rPr lang="en-US" sz="1200" dirty="0"/>
              <a:t>6x MG995 servo</a:t>
            </a:r>
          </a:p>
          <a:p>
            <a:pPr marL="285750" indent="-285750">
              <a:buFont typeface="Wingdings" panose="05000000000000000000" pitchFamily="2" charset="2"/>
              <a:buChar char="Ø"/>
            </a:pPr>
            <a:r>
              <a:rPr lang="en-US" sz="1200" dirty="0"/>
              <a:t>1x Arduino Nano</a:t>
            </a:r>
          </a:p>
          <a:p>
            <a:pPr marL="285750" indent="-285750">
              <a:buFont typeface="Wingdings" panose="05000000000000000000" pitchFamily="2" charset="2"/>
              <a:buChar char="Ø"/>
            </a:pPr>
            <a:r>
              <a:rPr lang="en-US" sz="1200" dirty="0"/>
              <a:t>1x Arduino UNO</a:t>
            </a:r>
          </a:p>
          <a:p>
            <a:pPr marL="285750" indent="-285750">
              <a:buFont typeface="Wingdings" panose="05000000000000000000" pitchFamily="2" charset="2"/>
              <a:buChar char="Ø"/>
            </a:pPr>
            <a:r>
              <a:rPr lang="en-US" sz="1200" dirty="0"/>
              <a:t>1x 640px420p camera</a:t>
            </a:r>
          </a:p>
          <a:p>
            <a:pPr marL="285750" indent="-285750">
              <a:buFont typeface="Wingdings" panose="05000000000000000000" pitchFamily="2" charset="2"/>
              <a:buChar char="Ø"/>
            </a:pPr>
            <a:r>
              <a:rPr lang="en-US" sz="1200" dirty="0"/>
              <a:t>1x JSN-SR04T Ultrasonic sensor</a:t>
            </a:r>
          </a:p>
          <a:p>
            <a:pPr marL="285750" indent="-285750">
              <a:buFont typeface="Wingdings" panose="05000000000000000000" pitchFamily="2" charset="2"/>
              <a:buChar char="Ø"/>
            </a:pPr>
            <a:r>
              <a:rPr lang="en-US" sz="1200" dirty="0"/>
              <a:t>1x 16ch PCA9685 servo board</a:t>
            </a:r>
          </a:p>
          <a:p>
            <a:pPr marL="285750" indent="-285750">
              <a:buFont typeface="Wingdings" panose="05000000000000000000" pitchFamily="2" charset="2"/>
              <a:buChar char="Ø"/>
            </a:pPr>
            <a:r>
              <a:rPr lang="en-US" sz="1200" dirty="0"/>
              <a:t>2x MAX485 TTL to RS485 conversion module</a:t>
            </a:r>
          </a:p>
          <a:p>
            <a:pPr marL="285750" indent="-285750">
              <a:buFont typeface="Wingdings" panose="05000000000000000000" pitchFamily="2" charset="2"/>
              <a:buChar char="Ø"/>
            </a:pPr>
            <a:endParaRPr lang="en-US" sz="1000" dirty="0"/>
          </a:p>
          <a:p>
            <a:pPr marL="285750" indent="-285750">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391246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952499" y="1096346"/>
            <a:ext cx="5780809" cy="610863"/>
          </a:xfrm>
        </p:spPr>
        <p:txBody>
          <a:bodyPr>
            <a:normAutofit fontScale="90000"/>
          </a:bodyPr>
          <a:lstStyle/>
          <a:p>
            <a:r>
              <a:rPr lang="en-US" dirty="0"/>
              <a:t>Idea/Approach Details</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p:txBody>
          <a:bodyPr/>
          <a:lstStyle/>
          <a:p>
            <a:r>
              <a:rPr lang="en-US" sz="1800" dirty="0"/>
              <a:t>Describe your Use Cases here</a:t>
            </a:r>
            <a:endParaRPr lang="en-US" dirty="0"/>
          </a:p>
        </p:txBody>
      </p:sp>
      <p:sp>
        <p:nvSpPr>
          <p:cNvPr id="44" name="Text Placeholder 43">
            <a:extLst>
              <a:ext uri="{FF2B5EF4-FFF2-40B4-BE49-F238E27FC236}">
                <a16:creationId xmlns:a16="http://schemas.microsoft.com/office/drawing/2014/main" id="{906E4DF9-127F-4650-8BAA-2521A37885B0}"/>
              </a:ext>
            </a:extLst>
          </p:cNvPr>
          <p:cNvSpPr>
            <a:spLocks noGrp="1"/>
          </p:cNvSpPr>
          <p:nvPr>
            <p:ph type="body" sz="quarter" idx="10"/>
          </p:nvPr>
        </p:nvSpPr>
        <p:spPr>
          <a:xfrm>
            <a:off x="952499" y="2656903"/>
            <a:ext cx="4838701" cy="3922968"/>
          </a:xfrm>
          <a:ln>
            <a:solidFill>
              <a:schemeClr val="bg1"/>
            </a:solidFill>
          </a:ln>
        </p:spPr>
        <p:txBody>
          <a:bodyPr/>
          <a:lstStyle/>
          <a:p>
            <a:pPr marL="285750" indent="-285750">
              <a:buFont typeface="Wingdings" panose="05000000000000000000" pitchFamily="2" charset="2"/>
              <a:buChar char="Ø"/>
            </a:pPr>
            <a:r>
              <a:rPr lang="en-IN" dirty="0"/>
              <a:t>ROVs are often used in search and rescue operations to find missing objects , humans , boats , ships, etc.</a:t>
            </a:r>
          </a:p>
          <a:p>
            <a:pPr marL="285750" indent="-285750">
              <a:buFont typeface="Wingdings" panose="05000000000000000000" pitchFamily="2" charset="2"/>
              <a:buChar char="Ø"/>
            </a:pPr>
            <a:r>
              <a:rPr lang="en-US" dirty="0"/>
              <a:t>  </a:t>
            </a:r>
            <a:r>
              <a:rPr lang="en-US" b="0" i="0" dirty="0">
                <a:solidFill>
                  <a:srgbClr val="1D252C"/>
                </a:solidFill>
                <a:effectLst/>
              </a:rPr>
              <a:t>ROVs are used for different underwater </a:t>
            </a:r>
            <a:r>
              <a:rPr lang="en-US" dirty="0">
                <a:solidFill>
                  <a:srgbClr val="1D252C"/>
                </a:solidFill>
              </a:rPr>
              <a:t>works. Like, l</a:t>
            </a:r>
            <a:r>
              <a:rPr lang="en-US" b="0" i="0" dirty="0">
                <a:solidFill>
                  <a:srgbClr val="1D252C"/>
                </a:solidFill>
                <a:effectLst/>
              </a:rPr>
              <a:t>arge ROVs are used in offshore oil and gas industries </a:t>
            </a:r>
            <a:r>
              <a:rPr lang="en-US" dirty="0">
                <a:solidFill>
                  <a:srgbClr val="1D252C"/>
                </a:solidFill>
              </a:rPr>
              <a:t>and </a:t>
            </a:r>
            <a:r>
              <a:rPr lang="en-US" b="0" i="0" dirty="0">
                <a:solidFill>
                  <a:srgbClr val="1D252C"/>
                </a:solidFill>
                <a:effectLst/>
              </a:rPr>
              <a:t>small ROVs are used in water tank inspection, pipe inspection, wastewater treatment inspection, commercial diving, etc.</a:t>
            </a:r>
          </a:p>
          <a:p>
            <a:pPr marL="285750" indent="-285750">
              <a:buFont typeface="Wingdings" panose="05000000000000000000" pitchFamily="2" charset="2"/>
              <a:buChar char="Ø"/>
            </a:pPr>
            <a:r>
              <a:rPr lang="en-US" dirty="0">
                <a:solidFill>
                  <a:srgbClr val="1D252C"/>
                </a:solidFill>
              </a:rPr>
              <a:t>ROVs are used by different research institutes to study ocean from its coastal shallows to greatest depths.</a:t>
            </a:r>
          </a:p>
          <a:p>
            <a:pPr marL="285750" indent="-285750">
              <a:buFont typeface="Wingdings" panose="05000000000000000000" pitchFamily="2" charset="2"/>
              <a:buChar char="Ø"/>
            </a:pPr>
            <a:r>
              <a:rPr lang="en-US" dirty="0">
                <a:solidFill>
                  <a:srgbClr val="1D252C"/>
                </a:solidFill>
              </a:rPr>
              <a:t>ROVs are widely used in STEM(</a:t>
            </a:r>
            <a:r>
              <a:rPr lang="en-US" b="0" i="0" dirty="0">
                <a:effectLst/>
              </a:rPr>
              <a:t>science, technology, engineering and mathematics</a:t>
            </a:r>
            <a:r>
              <a:rPr lang="en-US" b="0" i="0" dirty="0">
                <a:effectLst/>
                <a:latin typeface="arial" panose="020B0604020202020204" pitchFamily="34" charset="0"/>
              </a:rPr>
              <a:t>) </a:t>
            </a:r>
            <a:r>
              <a:rPr lang="en-US" dirty="0">
                <a:solidFill>
                  <a:srgbClr val="1D252C"/>
                </a:solidFill>
              </a:rPr>
              <a:t>education and in different academic research works.</a:t>
            </a:r>
            <a:endParaRPr lang="en-IN" dirty="0"/>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233680" y="6456045"/>
            <a:ext cx="523240" cy="247651"/>
          </a:xfrm>
        </p:spPr>
        <p:txBody>
          <a:bodyPr/>
          <a:lstStyle/>
          <a:p>
            <a:fld id="{294A09A9-5501-47C1-A89A-A340965A2BE2}" type="slidenum">
              <a:rPr lang="en-US" smtClean="0"/>
              <a:pPr/>
              <a:t>3</a:t>
            </a:fld>
            <a:endParaRPr lang="en-US" dirty="0"/>
          </a:p>
        </p:txBody>
      </p:sp>
      <p:sp>
        <p:nvSpPr>
          <p:cNvPr id="6" name="Text Placeholder 44">
            <a:extLst>
              <a:ext uri="{FF2B5EF4-FFF2-40B4-BE49-F238E27FC236}">
                <a16:creationId xmlns:a16="http://schemas.microsoft.com/office/drawing/2014/main" id="{3638E76A-FC74-4D31-8D6C-F6F96AADA6BB}"/>
              </a:ext>
            </a:extLst>
          </p:cNvPr>
          <p:cNvSpPr txBox="1">
            <a:spLocks/>
          </p:cNvSpPr>
          <p:nvPr/>
        </p:nvSpPr>
        <p:spPr>
          <a:xfrm>
            <a:off x="6096000" y="2286000"/>
            <a:ext cx="5143500" cy="3159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Describe your Dependencies / Show stopper here</a:t>
            </a:r>
          </a:p>
        </p:txBody>
      </p:sp>
      <p:sp>
        <p:nvSpPr>
          <p:cNvPr id="7" name="Text Placeholder 43">
            <a:extLst>
              <a:ext uri="{FF2B5EF4-FFF2-40B4-BE49-F238E27FC236}">
                <a16:creationId xmlns:a16="http://schemas.microsoft.com/office/drawing/2014/main" id="{034544BD-2AAF-4141-978F-BEEA232E3F95}"/>
              </a:ext>
            </a:extLst>
          </p:cNvPr>
          <p:cNvSpPr txBox="1">
            <a:spLocks/>
          </p:cNvSpPr>
          <p:nvPr/>
        </p:nvSpPr>
        <p:spPr>
          <a:xfrm>
            <a:off x="6248399" y="2656903"/>
            <a:ext cx="4838701" cy="3922968"/>
          </a:xfrm>
          <a:prstGeom prst="rect">
            <a:avLst/>
          </a:prstGeom>
          <a:ln>
            <a:solidFill>
              <a:schemeClr val="bg1"/>
            </a:solidFill>
          </a:ln>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US" dirty="0"/>
              <a:t>Object Size Detection using Machine Learning</a:t>
            </a:r>
          </a:p>
          <a:p>
            <a:pPr marL="285750" indent="-285750">
              <a:buFont typeface="Wingdings" panose="05000000000000000000" pitchFamily="2" charset="2"/>
              <a:buChar char="Ø"/>
            </a:pPr>
            <a:r>
              <a:rPr lang="en-US" dirty="0"/>
              <a:t>Accurate measurement using LIDAR and Ultrasonic sensor</a:t>
            </a:r>
          </a:p>
          <a:p>
            <a:pPr marL="285750" indent="-285750">
              <a:buFont typeface="Wingdings" panose="05000000000000000000" pitchFamily="2" charset="2"/>
              <a:buChar char="Ø"/>
            </a:pPr>
            <a:r>
              <a:rPr lang="en-US" dirty="0"/>
              <a:t>Operation depth range of up to 30m</a:t>
            </a:r>
          </a:p>
          <a:p>
            <a:pPr marL="285750" indent="-285750">
              <a:buFont typeface="Wingdings" panose="05000000000000000000" pitchFamily="2" charset="2"/>
              <a:buChar char="Ø"/>
            </a:pPr>
            <a:r>
              <a:rPr lang="en-US" dirty="0"/>
              <a:t>Viscous drag resistant design</a:t>
            </a:r>
          </a:p>
          <a:p>
            <a:pPr marL="285750" indent="-285750">
              <a:buFont typeface="Wingdings" panose="05000000000000000000" pitchFamily="2" charset="2"/>
              <a:buChar char="Ø"/>
            </a:pPr>
            <a:r>
              <a:rPr lang="en-US" dirty="0"/>
              <a:t>Highly maneuverable</a:t>
            </a:r>
          </a:p>
          <a:p>
            <a:pPr marL="285750" indent="-285750">
              <a:buFont typeface="Wingdings" panose="05000000000000000000" pitchFamily="2" charset="2"/>
              <a:buChar char="Ø"/>
            </a:pPr>
            <a:r>
              <a:rPr lang="en-US" dirty="0"/>
              <a:t>Long battery life with external power option</a:t>
            </a:r>
          </a:p>
          <a:p>
            <a:pPr marL="285750" indent="-285750">
              <a:buFont typeface="Wingdings" panose="05000000000000000000" pitchFamily="2" charset="2"/>
              <a:buChar char="Ø"/>
            </a:pPr>
            <a:r>
              <a:rPr lang="en-US" dirty="0"/>
              <a:t>Easy to assemble and repair</a:t>
            </a:r>
          </a:p>
          <a:p>
            <a:pPr marL="285750" indent="-285750">
              <a:buFont typeface="Wingdings" panose="05000000000000000000" pitchFamily="2" charset="2"/>
              <a:buChar char="Ø"/>
            </a:pPr>
            <a:r>
              <a:rPr lang="en-US" dirty="0"/>
              <a:t>Robust communication system</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3291466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86EB5-72D6-425D-9C42-C5AF56F6FCB2}"/>
              </a:ext>
            </a:extLst>
          </p:cNvPr>
          <p:cNvSpPr>
            <a:spLocks noGrp="1"/>
          </p:cNvSpPr>
          <p:nvPr>
            <p:ph type="title"/>
          </p:nvPr>
        </p:nvSpPr>
        <p:spPr>
          <a:xfrm>
            <a:off x="964023" y="879063"/>
            <a:ext cx="6617507" cy="610863"/>
          </a:xfrm>
        </p:spPr>
        <p:txBody>
          <a:bodyPr>
            <a:normAutofit/>
          </a:bodyPr>
          <a:lstStyle/>
          <a:p>
            <a:r>
              <a:rPr lang="en-US" dirty="0"/>
              <a:t>Team Member Details </a:t>
            </a:r>
          </a:p>
        </p:txBody>
      </p:sp>
      <p:sp>
        <p:nvSpPr>
          <p:cNvPr id="3" name="Text Placeholder 2">
            <a:extLst>
              <a:ext uri="{FF2B5EF4-FFF2-40B4-BE49-F238E27FC236}">
                <a16:creationId xmlns:a16="http://schemas.microsoft.com/office/drawing/2014/main" id="{4EDC6A07-D48E-4562-9C15-A12A20E2EC2D}"/>
              </a:ext>
            </a:extLst>
          </p:cNvPr>
          <p:cNvSpPr>
            <a:spLocks noGrp="1"/>
          </p:cNvSpPr>
          <p:nvPr>
            <p:ph type="body" sz="quarter" idx="10"/>
          </p:nvPr>
        </p:nvSpPr>
        <p:spPr>
          <a:xfrm>
            <a:off x="964023" y="2062099"/>
            <a:ext cx="11145119" cy="4720441"/>
          </a:xfrm>
        </p:spPr>
        <p:txBody>
          <a:bodyPr/>
          <a:lstStyle/>
          <a:p>
            <a:r>
              <a:rPr lang="en-US" sz="1400" b="1" dirty="0">
                <a:solidFill>
                  <a:schemeClr val="tx2">
                    <a:lumMod val="75000"/>
                  </a:schemeClr>
                </a:solidFill>
              </a:rPr>
              <a:t>Team Leader Name: </a:t>
            </a:r>
            <a:r>
              <a:rPr lang="en-US" sz="1400" b="1" dirty="0" err="1">
                <a:solidFill>
                  <a:schemeClr val="tx2">
                    <a:lumMod val="75000"/>
                  </a:schemeClr>
                </a:solidFill>
              </a:rPr>
              <a:t>Maaz</a:t>
            </a:r>
            <a:r>
              <a:rPr lang="en-US" sz="1400" b="1" dirty="0">
                <a:solidFill>
                  <a:schemeClr val="tx2">
                    <a:lumMod val="75000"/>
                  </a:schemeClr>
                </a:solidFill>
              </a:rPr>
              <a:t> Shahid</a:t>
            </a:r>
          </a:p>
          <a:p>
            <a:r>
              <a:rPr lang="en-US" sz="1400" dirty="0"/>
              <a:t>Branch (</a:t>
            </a:r>
            <a:r>
              <a:rPr lang="en-US" sz="1400" dirty="0" err="1"/>
              <a:t>Btech</a:t>
            </a:r>
            <a:r>
              <a:rPr lang="en-US" sz="1400" dirty="0"/>
              <a:t>)			Stream (CSE)			Year (II)</a:t>
            </a:r>
          </a:p>
          <a:p>
            <a:r>
              <a:rPr lang="en-US" sz="1400" b="1" dirty="0">
                <a:solidFill>
                  <a:schemeClr val="tx2">
                    <a:lumMod val="75000"/>
                  </a:schemeClr>
                </a:solidFill>
              </a:rPr>
              <a:t>Team Member 1 Name: Pratham Choudhary</a:t>
            </a:r>
          </a:p>
          <a:p>
            <a:r>
              <a:rPr lang="en-US" sz="1400" dirty="0"/>
              <a:t>Branch (</a:t>
            </a:r>
            <a:r>
              <a:rPr lang="en-US" sz="1400" dirty="0" err="1"/>
              <a:t>Btech</a:t>
            </a:r>
            <a:r>
              <a:rPr lang="en-US" sz="1400" dirty="0"/>
              <a:t>)			Stream (CSE)			Year (II) </a:t>
            </a:r>
          </a:p>
          <a:p>
            <a:r>
              <a:rPr lang="en-US" sz="1400" b="1" dirty="0">
                <a:solidFill>
                  <a:schemeClr val="tx2">
                    <a:lumMod val="75000"/>
                  </a:schemeClr>
                </a:solidFill>
              </a:rPr>
              <a:t>Team Member 2 Name: </a:t>
            </a:r>
            <a:r>
              <a:rPr lang="en-US" sz="1400" b="1" dirty="0" err="1">
                <a:solidFill>
                  <a:schemeClr val="tx2">
                    <a:lumMod val="75000"/>
                  </a:schemeClr>
                </a:solidFill>
              </a:rPr>
              <a:t>Pradyumn</a:t>
            </a:r>
            <a:r>
              <a:rPr lang="en-US" sz="1400" b="1" dirty="0">
                <a:solidFill>
                  <a:schemeClr val="tx2">
                    <a:lumMod val="75000"/>
                  </a:schemeClr>
                </a:solidFill>
              </a:rPr>
              <a:t> Choudhary</a:t>
            </a:r>
          </a:p>
          <a:p>
            <a:r>
              <a:rPr lang="en-US" sz="1400" dirty="0"/>
              <a:t>Branch (</a:t>
            </a:r>
            <a:r>
              <a:rPr lang="en-US" sz="1400" dirty="0" err="1"/>
              <a:t>Btech</a:t>
            </a:r>
            <a:r>
              <a:rPr lang="en-US" sz="1400" dirty="0"/>
              <a:t>)			Stream (CSBS)			Year (II)</a:t>
            </a:r>
          </a:p>
          <a:p>
            <a:r>
              <a:rPr lang="en-US" sz="1400" b="1" dirty="0">
                <a:solidFill>
                  <a:schemeClr val="tx2">
                    <a:lumMod val="75000"/>
                  </a:schemeClr>
                </a:solidFill>
              </a:rPr>
              <a:t>Team Member 3 Name: Swarnadeep Karmakar</a:t>
            </a:r>
          </a:p>
          <a:p>
            <a:r>
              <a:rPr lang="en-US" sz="1400" dirty="0"/>
              <a:t>Branch (</a:t>
            </a:r>
            <a:r>
              <a:rPr lang="en-US" sz="1400" dirty="0" err="1"/>
              <a:t>Btech</a:t>
            </a:r>
            <a:r>
              <a:rPr lang="en-US" sz="1400" dirty="0"/>
              <a:t>)			Stream (CSE)			Year (II)</a:t>
            </a:r>
          </a:p>
          <a:p>
            <a:r>
              <a:rPr lang="en-US" sz="1400" b="1" dirty="0">
                <a:solidFill>
                  <a:schemeClr val="tx2">
                    <a:lumMod val="75000"/>
                  </a:schemeClr>
                </a:solidFill>
              </a:rPr>
              <a:t>Team Member 4 Name: </a:t>
            </a:r>
            <a:r>
              <a:rPr lang="en-US" sz="1400" b="1" dirty="0" err="1">
                <a:solidFill>
                  <a:schemeClr val="tx2">
                    <a:lumMod val="75000"/>
                  </a:schemeClr>
                </a:solidFill>
              </a:rPr>
              <a:t>Baisali</a:t>
            </a:r>
            <a:r>
              <a:rPr lang="en-US" sz="1400" b="1" dirty="0">
                <a:solidFill>
                  <a:schemeClr val="tx2">
                    <a:lumMod val="75000"/>
                  </a:schemeClr>
                </a:solidFill>
              </a:rPr>
              <a:t> Roy</a:t>
            </a:r>
          </a:p>
          <a:p>
            <a:r>
              <a:rPr lang="en-US" sz="1400" dirty="0"/>
              <a:t>Branch (</a:t>
            </a:r>
            <a:r>
              <a:rPr lang="en-US" sz="1400" dirty="0" err="1"/>
              <a:t>Btech</a:t>
            </a:r>
            <a:r>
              <a:rPr lang="en-US" sz="1400" dirty="0"/>
              <a:t>)			Stream (CSE)			Year (II)</a:t>
            </a:r>
          </a:p>
          <a:p>
            <a:r>
              <a:rPr lang="en-US" sz="1400" b="1" dirty="0">
                <a:solidFill>
                  <a:schemeClr val="tx2">
                    <a:lumMod val="75000"/>
                  </a:schemeClr>
                </a:solidFill>
              </a:rPr>
              <a:t>Team Member 5 Name: Akash </a:t>
            </a:r>
            <a:r>
              <a:rPr lang="en-US" sz="1400" b="1" dirty="0" err="1">
                <a:solidFill>
                  <a:schemeClr val="tx2">
                    <a:lumMod val="75000"/>
                  </a:schemeClr>
                </a:solidFill>
              </a:rPr>
              <a:t>Kotal</a:t>
            </a:r>
            <a:endParaRPr lang="en-US" sz="1400" b="1" dirty="0">
              <a:solidFill>
                <a:schemeClr val="tx2">
                  <a:lumMod val="75000"/>
                </a:schemeClr>
              </a:solidFill>
            </a:endParaRPr>
          </a:p>
          <a:p>
            <a:r>
              <a:rPr lang="en-US" sz="1400" dirty="0"/>
              <a:t>Branch (</a:t>
            </a:r>
            <a:r>
              <a:rPr lang="en-US" sz="1400" dirty="0" err="1"/>
              <a:t>Btech</a:t>
            </a:r>
            <a:r>
              <a:rPr lang="en-US" sz="1400" dirty="0"/>
              <a:t>)			Stream (CSE)			Year (II)</a:t>
            </a:r>
          </a:p>
          <a:p>
            <a:r>
              <a:rPr lang="en-US" sz="1400" b="1" dirty="0">
                <a:solidFill>
                  <a:schemeClr val="accent4">
                    <a:lumMod val="75000"/>
                  </a:schemeClr>
                </a:solidFill>
              </a:rPr>
              <a:t>Team Mentor 1 Name: </a:t>
            </a:r>
            <a:r>
              <a:rPr lang="en-US" sz="1400" b="1" dirty="0" err="1">
                <a:solidFill>
                  <a:schemeClr val="accent4">
                    <a:lumMod val="75000"/>
                  </a:schemeClr>
                </a:solidFill>
              </a:rPr>
              <a:t>Nilanjana</a:t>
            </a:r>
            <a:r>
              <a:rPr lang="en-US" sz="1400" b="1" dirty="0">
                <a:solidFill>
                  <a:schemeClr val="accent4">
                    <a:lumMod val="75000"/>
                  </a:schemeClr>
                </a:solidFill>
              </a:rPr>
              <a:t> Adhikari</a:t>
            </a:r>
          </a:p>
          <a:p>
            <a:r>
              <a:rPr lang="en-US" sz="1400" dirty="0"/>
              <a:t>Category (Academic/faculty)		Expertise (NLP/ML)			Domain Experience: 14 Years  </a:t>
            </a:r>
          </a:p>
        </p:txBody>
      </p:sp>
    </p:spTree>
    <p:extLst>
      <p:ext uri="{BB962C8B-B14F-4D97-AF65-F5344CB8AC3E}">
        <p14:creationId xmlns:p14="http://schemas.microsoft.com/office/powerpoint/2010/main" val="1921691557"/>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20B6E4-879E-4E6C-BDE7-261540CD37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tf78853419_win32 (1)</Template>
  <TotalTime>358</TotalTime>
  <Words>600</Words>
  <Application>Microsoft Office PowerPoint</Application>
  <PresentationFormat>Widescreen</PresentationFormat>
  <Paragraphs>60</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Arial</vt:lpstr>
      <vt:lpstr>Calibri</vt:lpstr>
      <vt:lpstr>Franklin Gothic Book</vt:lpstr>
      <vt:lpstr>Franklin Gothic Demi</vt:lpstr>
      <vt:lpstr>Wingdings</vt:lpstr>
      <vt:lpstr>Theme1</vt:lpstr>
      <vt:lpstr>Basic Details of the Team and Problem Statement</vt:lpstr>
      <vt:lpstr>Idea/Approach Details</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SWARNADEEP KARMAKAR</cp:lastModifiedBy>
  <cp:revision>20</cp:revision>
  <dcterms:created xsi:type="dcterms:W3CDTF">2022-02-11T07:14:46Z</dcterms:created>
  <dcterms:modified xsi:type="dcterms:W3CDTF">2022-03-10T14:39:22Z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