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9"/>
  </p:notesMasterIdLst>
  <p:handoutMasterIdLst>
    <p:handoutMasterId r:id="rId10"/>
  </p:handoutMasterIdLst>
  <p:sldIdLst>
    <p:sldId id="350" r:id="rId5"/>
    <p:sldId id="361" r:id="rId6"/>
    <p:sldId id="366" r:id="rId7"/>
    <p:sldId id="3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5839833" y="578434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March 15,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March 15,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March 15,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March 15,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March 15,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March 15,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March 15,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March 15,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March 15,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15,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5250254" y="113003"/>
            <a:ext cx="6461759" cy="1151688"/>
          </a:xfrm>
        </p:spPr>
        <p:txBody>
          <a:bodyPr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dirty="0"/>
              <a:t>Basic Details of the Team and Problem Statement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5785338" y="1575621"/>
            <a:ext cx="6084107" cy="4922833"/>
          </a:xfrm>
        </p:spPr>
        <p:txBody>
          <a:bodyPr numCol="1"/>
          <a:lstStyle/>
          <a:p>
            <a:r>
              <a:rPr lang="en-US" dirty="0">
                <a:latin typeface="+mj-lt"/>
              </a:rPr>
              <a:t>Ministry :  National Disaster Response Force (NDRF)</a:t>
            </a:r>
          </a:p>
          <a:p>
            <a:endParaRPr lang="en-US" dirty="0">
              <a:latin typeface="+mj-lt"/>
            </a:endParaRPr>
          </a:p>
          <a:p>
            <a:r>
              <a:rPr lang="en-US" dirty="0">
                <a:latin typeface="+mj-lt"/>
              </a:rPr>
              <a:t>PS Code: GS 902</a:t>
            </a:r>
          </a:p>
          <a:p>
            <a:r>
              <a:rPr lang="en-US" dirty="0">
                <a:latin typeface="+mj-lt"/>
              </a:rPr>
              <a:t>   </a:t>
            </a:r>
            <a:br>
              <a:rPr lang="en-US" dirty="0">
                <a:latin typeface="+mj-lt"/>
              </a:rPr>
            </a:br>
            <a:r>
              <a:rPr lang="en-US" dirty="0">
                <a:latin typeface="+mj-lt"/>
              </a:rPr>
              <a:t>Problem Statement Title: Effective Under Water Search/ROV</a:t>
            </a:r>
          </a:p>
          <a:p>
            <a:br>
              <a:rPr lang="en-US" dirty="0">
                <a:latin typeface="+mj-lt"/>
              </a:rPr>
            </a:br>
            <a:r>
              <a:rPr lang="en-US" dirty="0">
                <a:latin typeface="+mj-lt"/>
              </a:rPr>
              <a:t>Team Name:  Super 6</a:t>
            </a:r>
          </a:p>
          <a:p>
            <a:br>
              <a:rPr lang="en-US" dirty="0">
                <a:latin typeface="+mj-lt"/>
              </a:rPr>
            </a:br>
            <a:r>
              <a:rPr lang="en-US" dirty="0">
                <a:latin typeface="+mj-lt"/>
              </a:rPr>
              <a:t>Team Leader Name: </a:t>
            </a:r>
            <a:r>
              <a:rPr lang="en-US" dirty="0" err="1">
                <a:latin typeface="+mj-lt"/>
              </a:rPr>
              <a:t>Maaz</a:t>
            </a:r>
            <a:r>
              <a:rPr lang="en-US" dirty="0">
                <a:latin typeface="+mj-lt"/>
              </a:rPr>
              <a:t> Shahid</a:t>
            </a:r>
          </a:p>
          <a:p>
            <a:br>
              <a:rPr lang="en-US" dirty="0">
                <a:latin typeface="+mj-lt"/>
              </a:rPr>
            </a:br>
            <a:r>
              <a:rPr lang="en-US" dirty="0">
                <a:latin typeface="+mj-lt"/>
              </a:rPr>
              <a:t>Institute Code: C-6198</a:t>
            </a:r>
          </a:p>
          <a:p>
            <a:br>
              <a:rPr lang="en-US" dirty="0">
                <a:latin typeface="+mj-lt"/>
              </a:rPr>
            </a:br>
            <a:r>
              <a:rPr lang="en-US" dirty="0">
                <a:latin typeface="+mj-lt"/>
              </a:rPr>
              <a:t>Institute Name: Techno International New Town</a:t>
            </a:r>
          </a:p>
          <a:p>
            <a:endParaRPr lang="en-US" dirty="0">
              <a:latin typeface="+mj-lt"/>
            </a:endParaRPr>
          </a:p>
          <a:p>
            <a:r>
              <a:rPr lang="en-US" dirty="0">
                <a:latin typeface="+mj-lt"/>
              </a:rPr>
              <a:t>Theme Name: Disaster Management</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36320" y="252207"/>
            <a:ext cx="3431177" cy="1474334"/>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667806"/>
            <a:ext cx="5534431" cy="610863"/>
          </a:xfrm>
        </p:spPr>
        <p:txBody>
          <a:bodyPr>
            <a:normAutofit fontScale="90000"/>
          </a:bodyPr>
          <a:lstStyle/>
          <a:p>
            <a:r>
              <a:rPr lang="en-US" dirty="0"/>
              <a:t>Idea/Approach Details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209550" y="6579871"/>
            <a:ext cx="523240" cy="247651"/>
          </a:xfrm>
        </p:spPr>
        <p:txBody>
          <a:bodyPr/>
          <a:lstStyle/>
          <a:p>
            <a:fld id="{294A09A9-5501-47C1-A89A-A340965A2BE2}" type="slidenum">
              <a:rPr lang="en-US" smtClean="0"/>
              <a:pPr/>
              <a:t>2</a:t>
            </a:fld>
            <a:endParaRPr lang="en-US" dirty="0"/>
          </a:p>
        </p:txBody>
      </p:sp>
      <p:pic>
        <p:nvPicPr>
          <p:cNvPr id="5" name="Picture Placeholder 4">
            <a:extLst>
              <a:ext uri="{FF2B5EF4-FFF2-40B4-BE49-F238E27FC236}">
                <a16:creationId xmlns:a16="http://schemas.microsoft.com/office/drawing/2014/main" id="{4593CE53-1701-4641-ABBB-19ED3E77164D}"/>
              </a:ext>
            </a:extLst>
          </p:cNvPr>
          <p:cNvPicPr>
            <a:picLocks noGrp="1" noChangeAspect="1"/>
          </p:cNvPicPr>
          <p:nvPr>
            <p:ph type="pic" sz="quarter" idx="13"/>
          </p:nvPr>
        </p:nvPicPr>
        <p:blipFill rotWithShape="1">
          <a:blip r:embed="rId2"/>
          <a:srcRect l="11784" r="11784"/>
          <a:stretch/>
        </p:blipFill>
        <p:spPr>
          <a:xfrm>
            <a:off x="6665163" y="4090102"/>
            <a:ext cx="3101655" cy="2278875"/>
          </a:xfrm>
        </p:spPr>
      </p:pic>
      <p:sp>
        <p:nvSpPr>
          <p:cNvPr id="6" name="Text Placeholder 5">
            <a:extLst>
              <a:ext uri="{FF2B5EF4-FFF2-40B4-BE49-F238E27FC236}">
                <a16:creationId xmlns:a16="http://schemas.microsoft.com/office/drawing/2014/main" id="{7B1ED580-2C45-435F-8825-68D59F512C97}"/>
              </a:ext>
            </a:extLst>
          </p:cNvPr>
          <p:cNvSpPr>
            <a:spLocks noGrp="1"/>
          </p:cNvSpPr>
          <p:nvPr>
            <p:ph type="body" sz="quarter" idx="11"/>
          </p:nvPr>
        </p:nvSpPr>
        <p:spPr>
          <a:xfrm>
            <a:off x="952499" y="2289362"/>
            <a:ext cx="4408091" cy="4079616"/>
          </a:xfrm>
        </p:spPr>
        <p:txBody>
          <a:bodyPr/>
          <a:lstStyle/>
          <a:p>
            <a:pPr algn="just"/>
            <a:r>
              <a:rPr lang="en-US" sz="1400" dirty="0">
                <a:solidFill>
                  <a:srgbClr val="333333"/>
                </a:solidFill>
                <a:effectLst/>
                <a:latin typeface="Arial" panose="020B0604020202020204" pitchFamily="34" charset="0"/>
                <a:ea typeface="Calibri" panose="020F0502020204030204" pitchFamily="34" charset="0"/>
              </a:rPr>
              <a:t>Remotely Operated Underwater vehicles or ROV’s are Underwater Robots that are used to interact with the underwater environment. These robots are designed to operate in places where it is dangerous or not accessible for divers to go for physical inspections or give information about the location pre dive session. Thus, a ROV is a required tool for search and rescue operations as well as in research, oil mining, and underwater filming. The robot is equipped with powerful sensors as well as dc brushless motors for steering as well as camera for live video footage. It transmits data to the base station via CAT6 internet cables using the RS485 module for minimal data losses and performs automated dive. The tilt control system, underwater dive and exploration are all controlled by Joysticks. </a:t>
            </a:r>
            <a:r>
              <a:rPr lang="en-IN" sz="1400" dirty="0">
                <a:solidFill>
                  <a:srgbClr val="333333"/>
                </a:solidFill>
                <a:effectLst/>
                <a:latin typeface="Arial" panose="020B0604020202020204" pitchFamily="34" charset="0"/>
                <a:ea typeface="Calibri" panose="020F0502020204030204" pitchFamily="34" charset="0"/>
              </a:rPr>
              <a:t>The tools used in the developing process is Arduino (microcontroller) for reading and controlling all sensors data such as ultrasonic sensor and motor speed control in order to keep the vehicle stabilized and running.</a:t>
            </a:r>
          </a:p>
          <a:p>
            <a:pPr algn="just"/>
            <a:endParaRPr lang="en-IN" sz="1400" dirty="0"/>
          </a:p>
        </p:txBody>
      </p:sp>
      <p:sp>
        <p:nvSpPr>
          <p:cNvPr id="8" name="TextBox 7">
            <a:extLst>
              <a:ext uri="{FF2B5EF4-FFF2-40B4-BE49-F238E27FC236}">
                <a16:creationId xmlns:a16="http://schemas.microsoft.com/office/drawing/2014/main" id="{CB04E982-05AA-480F-AFC2-66CBEFAE315D}"/>
              </a:ext>
            </a:extLst>
          </p:cNvPr>
          <p:cNvSpPr txBox="1"/>
          <p:nvPr/>
        </p:nvSpPr>
        <p:spPr>
          <a:xfrm>
            <a:off x="6340897" y="1305068"/>
            <a:ext cx="2409092" cy="2590453"/>
          </a:xfrm>
          <a:prstGeom prst="rect">
            <a:avLst/>
          </a:prstGeom>
          <a:noFill/>
        </p:spPr>
        <p:txBody>
          <a:bodyPr wrap="square" rtlCol="0">
            <a:spAutoFit/>
          </a:bodyPr>
          <a:lstStyle/>
          <a:p>
            <a:pPr marL="400050" indent="-171450" algn="just">
              <a:spcAft>
                <a:spcPts val="200"/>
              </a:spcAft>
              <a:buFont typeface="Arial" panose="020B0604020202020204" pitchFamily="34" charset="0"/>
              <a:buChar char="•"/>
            </a:pPr>
            <a:r>
              <a:rPr lang="en-US" sz="1400" dirty="0">
                <a:solidFill>
                  <a:schemeClr val="bg1"/>
                </a:solidFill>
                <a:latin typeface="Calibri" panose="020F0502020204030204" pitchFamily="34" charset="0"/>
                <a:cs typeface="Times New Roman" panose="02020603050405020304" pitchFamily="18" charset="0"/>
              </a:rPr>
              <a:t>2x 12V 3S 2500 mAh Samsung INR 18650 25R Li-ion battery.</a:t>
            </a:r>
          </a:p>
          <a:p>
            <a:pPr marL="400050" indent="-171450" algn="just">
              <a:spcAft>
                <a:spcPts val="200"/>
              </a:spcAft>
              <a:buFont typeface="Arial" panose="020B0604020202020204" pitchFamily="34" charset="0"/>
              <a:buChar char="•"/>
            </a:pPr>
            <a:r>
              <a:rPr lang="en-US" sz="1400" dirty="0">
                <a:solidFill>
                  <a:schemeClr val="bg1"/>
                </a:solidFill>
                <a:latin typeface="Calibri" panose="020F0502020204030204" pitchFamily="34" charset="0"/>
                <a:cs typeface="Times New Roman" panose="02020603050405020304" pitchFamily="18" charset="0"/>
              </a:rPr>
              <a:t>3x Ducted Brushless motor.</a:t>
            </a:r>
          </a:p>
          <a:p>
            <a:pPr marL="400050" indent="-171450" algn="just">
              <a:spcAft>
                <a:spcPts val="200"/>
              </a:spcAft>
              <a:buFont typeface="Arial" panose="020B0604020202020204" pitchFamily="34" charset="0"/>
              <a:buChar char="•"/>
            </a:pPr>
            <a:r>
              <a:rPr lang="en-US" sz="1400" dirty="0">
                <a:solidFill>
                  <a:schemeClr val="bg1"/>
                </a:solidFill>
                <a:latin typeface="Calibri" panose="020F0502020204030204" pitchFamily="34" charset="0"/>
                <a:cs typeface="Times New Roman" panose="02020603050405020304" pitchFamily="18" charset="0"/>
              </a:rPr>
              <a:t>3x Brushless Electronic Speed Controller</a:t>
            </a:r>
          </a:p>
          <a:p>
            <a:pPr marL="400050" indent="-171450" algn="just">
              <a:spcAft>
                <a:spcPts val="200"/>
              </a:spcAft>
              <a:buFont typeface="Arial" panose="020B0604020202020204" pitchFamily="34" charset="0"/>
              <a:buChar char="•"/>
            </a:pPr>
            <a:r>
              <a:rPr lang="en-US" sz="1400" dirty="0">
                <a:solidFill>
                  <a:schemeClr val="bg1"/>
                </a:solidFill>
                <a:latin typeface="Calibri" panose="020F0502020204030204" pitchFamily="34" charset="0"/>
                <a:cs typeface="Times New Roman" panose="02020603050405020304" pitchFamily="18" charset="0"/>
              </a:rPr>
              <a:t>3x MG90/6x MG995 Servo</a:t>
            </a:r>
          </a:p>
          <a:p>
            <a:pPr marL="400050" indent="-171450" algn="just">
              <a:spcAft>
                <a:spcPts val="200"/>
              </a:spcAft>
              <a:buFont typeface="Arial" panose="020B0604020202020204" pitchFamily="34" charset="0"/>
              <a:buChar char="•"/>
            </a:pPr>
            <a:r>
              <a:rPr lang="en-IN" sz="1400" dirty="0">
                <a:solidFill>
                  <a:schemeClr val="bg1"/>
                </a:solidFill>
                <a:latin typeface="Calibri" panose="020F0502020204030204" pitchFamily="34" charset="0"/>
                <a:cs typeface="Calibri" panose="020F0502020204030204" pitchFamily="34" charset="0"/>
              </a:rPr>
              <a:t>1x HD camera</a:t>
            </a:r>
          </a:p>
          <a:p>
            <a:pPr marL="400050" indent="-171450" algn="just">
              <a:spcAft>
                <a:spcPts val="200"/>
              </a:spcAft>
              <a:buFont typeface="Arial" panose="020B0604020202020204" pitchFamily="34" charset="0"/>
              <a:buChar char="•"/>
            </a:pPr>
            <a:endParaRPr lang="en-US" sz="1400" dirty="0">
              <a:solidFill>
                <a:schemeClr val="bg1"/>
              </a:solidFill>
              <a:latin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213154A-9FEC-4A59-B44B-50D67F15B3E3}"/>
              </a:ext>
            </a:extLst>
          </p:cNvPr>
          <p:cNvSpPr txBox="1"/>
          <p:nvPr/>
        </p:nvSpPr>
        <p:spPr>
          <a:xfrm>
            <a:off x="9010884" y="1305068"/>
            <a:ext cx="2322643" cy="2677656"/>
          </a:xfrm>
          <a:prstGeom prst="rect">
            <a:avLst/>
          </a:prstGeom>
          <a:noFill/>
        </p:spPr>
        <p:txBody>
          <a:bodyPr wrap="square" rtlCol="0">
            <a:spAutoFit/>
          </a:bodyPr>
          <a:lstStyle/>
          <a:p>
            <a:pPr marL="285750" indent="-285750" algn="just">
              <a:spcAft>
                <a:spcPts val="400"/>
              </a:spcAft>
              <a:buFont typeface="Arial" panose="020B0604020202020204" pitchFamily="34" charset="0"/>
              <a:buChar char="•"/>
            </a:pPr>
            <a:r>
              <a:rPr lang="en-US" sz="1400" dirty="0">
                <a:solidFill>
                  <a:schemeClr val="bg1"/>
                </a:solidFill>
                <a:latin typeface="Calibri" panose="020F0502020204030204" pitchFamily="34" charset="0"/>
                <a:cs typeface="Calibri" panose="020F0502020204030204" pitchFamily="34" charset="0"/>
              </a:rPr>
              <a:t>1x Arduino Nano.</a:t>
            </a:r>
          </a:p>
          <a:p>
            <a:pPr marL="285750" indent="-285750" algn="just">
              <a:spcAft>
                <a:spcPts val="400"/>
              </a:spcAft>
              <a:buFont typeface="Arial" panose="020B0604020202020204" pitchFamily="34" charset="0"/>
              <a:buChar char="•"/>
            </a:pPr>
            <a:r>
              <a:rPr lang="en-US" sz="1400" dirty="0">
                <a:solidFill>
                  <a:schemeClr val="bg1"/>
                </a:solidFill>
                <a:latin typeface="Calibri" panose="020F0502020204030204" pitchFamily="34" charset="0"/>
                <a:cs typeface="Calibri" panose="020F0502020204030204" pitchFamily="34" charset="0"/>
              </a:rPr>
              <a:t>1x Arduino Uno</a:t>
            </a:r>
          </a:p>
          <a:p>
            <a:pPr marL="285750" indent="-285750" algn="just">
              <a:spcAft>
                <a:spcPts val="400"/>
              </a:spcAft>
              <a:buFont typeface="Arial" panose="020B0604020202020204" pitchFamily="34" charset="0"/>
              <a:buChar char="•"/>
            </a:pPr>
            <a:r>
              <a:rPr lang="en-US" sz="1400" dirty="0">
                <a:solidFill>
                  <a:schemeClr val="bg1"/>
                </a:solidFill>
                <a:latin typeface="Calibri" panose="020F0502020204030204" pitchFamily="34" charset="0"/>
                <a:cs typeface="Calibri" panose="020F0502020204030204" pitchFamily="34" charset="0"/>
              </a:rPr>
              <a:t>1x JSN-SR04T Ultrasonic Sensor</a:t>
            </a:r>
          </a:p>
          <a:p>
            <a:pPr marL="285750" indent="-285750" algn="just">
              <a:spcAft>
                <a:spcPts val="400"/>
              </a:spcAft>
              <a:buFont typeface="Arial" panose="020B0604020202020204" pitchFamily="34" charset="0"/>
              <a:buChar char="•"/>
            </a:pPr>
            <a:r>
              <a:rPr lang="en-US" sz="1400" dirty="0">
                <a:solidFill>
                  <a:schemeClr val="bg1"/>
                </a:solidFill>
                <a:latin typeface="Calibri" panose="020F0502020204030204" pitchFamily="34" charset="0"/>
                <a:cs typeface="Calibri" panose="020F0502020204030204" pitchFamily="34" charset="0"/>
              </a:rPr>
              <a:t>1x 16ch PCA9685 servo controller module</a:t>
            </a:r>
          </a:p>
          <a:p>
            <a:pPr marL="285750" indent="-285750" algn="just">
              <a:spcAft>
                <a:spcPts val="400"/>
              </a:spcAft>
              <a:buFont typeface="Arial" panose="020B0604020202020204" pitchFamily="34" charset="0"/>
              <a:buChar char="•"/>
            </a:pPr>
            <a:r>
              <a:rPr lang="en-IN" sz="1400" dirty="0">
                <a:solidFill>
                  <a:schemeClr val="bg1"/>
                </a:solidFill>
                <a:latin typeface="Calibri" panose="020F0502020204030204" pitchFamily="34" charset="0"/>
                <a:cs typeface="Calibri" panose="020F0502020204030204" pitchFamily="34" charset="0"/>
              </a:rPr>
              <a:t>2x MAX485 TTL TO RS485 conversion module</a:t>
            </a:r>
          </a:p>
          <a:p>
            <a:pPr marL="285750" indent="-285750" algn="just">
              <a:spcAft>
                <a:spcPts val="400"/>
              </a:spcAft>
              <a:buFont typeface="Arial" panose="020B0604020202020204" pitchFamily="34" charset="0"/>
              <a:buChar char="•"/>
            </a:pPr>
            <a:endParaRPr lang="en-IN" dirty="0">
              <a:solidFill>
                <a:schemeClr val="bg1"/>
              </a:solidFill>
            </a:endParaRPr>
          </a:p>
          <a:p>
            <a:pPr marL="285750" indent="-285750" algn="just">
              <a:spcAft>
                <a:spcPts val="400"/>
              </a:spcAft>
              <a:buFont typeface="Arial" panose="020B0604020202020204" pitchFamily="34" charset="0"/>
              <a:buChar char="•"/>
            </a:pPr>
            <a:endParaRPr lang="en-IN" dirty="0">
              <a:solidFill>
                <a:schemeClr val="bg1"/>
              </a:solidFill>
            </a:endParaRPr>
          </a:p>
        </p:txBody>
      </p:sp>
      <p:sp>
        <p:nvSpPr>
          <p:cNvPr id="13" name="TextBox 12">
            <a:extLst>
              <a:ext uri="{FF2B5EF4-FFF2-40B4-BE49-F238E27FC236}">
                <a16:creationId xmlns:a16="http://schemas.microsoft.com/office/drawing/2014/main" id="{2B22D0A1-F5F6-416A-9D45-9C34A7441711}"/>
              </a:ext>
            </a:extLst>
          </p:cNvPr>
          <p:cNvSpPr txBox="1"/>
          <p:nvPr/>
        </p:nvSpPr>
        <p:spPr>
          <a:xfrm>
            <a:off x="6665164" y="811610"/>
            <a:ext cx="4862146" cy="461665"/>
          </a:xfrm>
          <a:prstGeom prst="rect">
            <a:avLst/>
          </a:prstGeom>
          <a:noFill/>
        </p:spPr>
        <p:txBody>
          <a:bodyPr wrap="square" rtlCol="0">
            <a:spAutoFit/>
          </a:bodyPr>
          <a:lstStyle/>
          <a:p>
            <a:r>
              <a:rPr lang="en-US" sz="2400" b="1" dirty="0">
                <a:solidFill>
                  <a:schemeClr val="tx2"/>
                </a:solidFill>
              </a:rPr>
              <a:t>Tech Stack :</a:t>
            </a:r>
            <a:endParaRPr lang="en-IN" sz="2400" b="1" dirty="0">
              <a:solidFill>
                <a:schemeClr val="tx2"/>
              </a:solidFill>
            </a:endParaRPr>
          </a:p>
        </p:txBody>
      </p:sp>
      <p:sp>
        <p:nvSpPr>
          <p:cNvPr id="2" name="TextBox 1">
            <a:extLst>
              <a:ext uri="{FF2B5EF4-FFF2-40B4-BE49-F238E27FC236}">
                <a16:creationId xmlns:a16="http://schemas.microsoft.com/office/drawing/2014/main" id="{60D6E4E3-B25F-4A8E-938F-138FB81FE87D}"/>
              </a:ext>
            </a:extLst>
          </p:cNvPr>
          <p:cNvSpPr txBox="1"/>
          <p:nvPr/>
        </p:nvSpPr>
        <p:spPr>
          <a:xfrm>
            <a:off x="9924175" y="4324994"/>
            <a:ext cx="1745747" cy="1815882"/>
          </a:xfrm>
          <a:prstGeom prst="rect">
            <a:avLst/>
          </a:prstGeom>
          <a:noFill/>
        </p:spPr>
        <p:txBody>
          <a:bodyPr wrap="square" rtlCol="0">
            <a:spAutoFit/>
          </a:bodyPr>
          <a:lstStyle/>
          <a:p>
            <a:pPr algn="just"/>
            <a:r>
              <a:rPr lang="en-US" sz="1400" dirty="0">
                <a:solidFill>
                  <a:schemeClr val="bg1"/>
                </a:solidFill>
              </a:rPr>
              <a:t>Underwater ROV V1 for testing all electrical systems onboard.</a:t>
            </a:r>
          </a:p>
          <a:p>
            <a:endParaRPr lang="en-US" sz="1400" dirty="0">
              <a:solidFill>
                <a:schemeClr val="bg1"/>
              </a:solidFill>
            </a:endParaRPr>
          </a:p>
          <a:p>
            <a:r>
              <a:rPr lang="en-US" sz="1400" dirty="0">
                <a:solidFill>
                  <a:schemeClr val="bg1"/>
                </a:solidFill>
              </a:rPr>
              <a:t>V2 to be constructed acrylic and aluminum frames.</a:t>
            </a:r>
            <a:endParaRPr lang="en-IN" sz="1400" dirty="0">
              <a:solidFill>
                <a:schemeClr val="bg1"/>
              </a:solidFill>
            </a:endParaRPr>
          </a:p>
        </p:txBody>
      </p:sp>
      <p:sp>
        <p:nvSpPr>
          <p:cNvPr id="4" name="Rectangle 3">
            <a:extLst>
              <a:ext uri="{FF2B5EF4-FFF2-40B4-BE49-F238E27FC236}">
                <a16:creationId xmlns:a16="http://schemas.microsoft.com/office/drawing/2014/main" id="{E6BD05CE-6B21-4BBA-A935-41E100BC7D99}"/>
              </a:ext>
            </a:extLst>
          </p:cNvPr>
          <p:cNvSpPr/>
          <p:nvPr/>
        </p:nvSpPr>
        <p:spPr>
          <a:xfrm>
            <a:off x="6486930" y="3982724"/>
            <a:ext cx="5274435" cy="2590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45940" y="1096346"/>
            <a:ext cx="5780809" cy="610863"/>
          </a:xfrm>
        </p:spPr>
        <p:txBody>
          <a:bodyPr>
            <a:normAutofit fontScale="90000"/>
          </a:bodyPr>
          <a:lstStyle/>
          <a:p>
            <a:r>
              <a:rPr lang="en-US" dirty="0"/>
              <a:t>Idea/Approach Details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870439" y="2172002"/>
            <a:ext cx="5034280" cy="315915"/>
          </a:xfrm>
        </p:spPr>
        <p:txBody>
          <a:bodyPr/>
          <a:lstStyle/>
          <a:p>
            <a:r>
              <a:rPr lang="en-US" sz="1800" dirty="0"/>
              <a:t>Use Cases:</a:t>
            </a:r>
            <a:endParaRPr lang="en-US" dirty="0"/>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868423" y="2601915"/>
            <a:ext cx="4920762" cy="3977956"/>
          </a:xfrm>
          <a:ln>
            <a:solidFill>
              <a:schemeClr val="bg1"/>
            </a:solidFill>
          </a:ln>
        </p:spPr>
        <p:txBody>
          <a:bodyPr/>
          <a:lstStyle/>
          <a:p>
            <a:pPr marL="285750" indent="-285750" algn="just">
              <a:buFont typeface="Arial" panose="020B0604020202020204" pitchFamily="34" charset="0"/>
              <a:buChar char="•"/>
            </a:pPr>
            <a:r>
              <a:rPr lang="en-IN" dirty="0"/>
              <a:t>ROVs are often used in search and rescue operations to find missing objects, humans, boats, ships, etc.</a:t>
            </a:r>
          </a:p>
          <a:p>
            <a:pPr marL="285750" indent="-285750" algn="just">
              <a:buFont typeface="Arial" panose="020B0604020202020204" pitchFamily="34" charset="0"/>
              <a:buChar char="•"/>
            </a:pPr>
            <a:r>
              <a:rPr lang="en-US" b="0" i="0" dirty="0">
                <a:solidFill>
                  <a:srgbClr val="1D252C"/>
                </a:solidFill>
                <a:effectLst/>
              </a:rPr>
              <a:t>ROVs are used for different underwater </a:t>
            </a:r>
            <a:r>
              <a:rPr lang="en-US" dirty="0">
                <a:solidFill>
                  <a:srgbClr val="1D252C"/>
                </a:solidFill>
              </a:rPr>
              <a:t>works. Like, l</a:t>
            </a:r>
            <a:r>
              <a:rPr lang="en-US" b="0" i="0" dirty="0">
                <a:solidFill>
                  <a:srgbClr val="1D252C"/>
                </a:solidFill>
                <a:effectLst/>
              </a:rPr>
              <a:t>arge ROVs are used in offshore oil and gas industries </a:t>
            </a:r>
            <a:r>
              <a:rPr lang="en-US" dirty="0">
                <a:solidFill>
                  <a:srgbClr val="1D252C"/>
                </a:solidFill>
              </a:rPr>
              <a:t>and </a:t>
            </a:r>
            <a:r>
              <a:rPr lang="en-US" b="0" i="0" dirty="0">
                <a:solidFill>
                  <a:srgbClr val="1D252C"/>
                </a:solidFill>
                <a:effectLst/>
              </a:rPr>
              <a:t>small ROVs are used in water tank inspection, pipe inspection, wastewater treatment inspection, commercial diving, etc.</a:t>
            </a:r>
          </a:p>
          <a:p>
            <a:pPr marL="285750" indent="-285750" algn="just">
              <a:buFont typeface="Arial" panose="020B0604020202020204" pitchFamily="34" charset="0"/>
              <a:buChar char="•"/>
            </a:pPr>
            <a:r>
              <a:rPr lang="en-US" dirty="0">
                <a:solidFill>
                  <a:srgbClr val="1D252C"/>
                </a:solidFill>
              </a:rPr>
              <a:t>ROVs are used by different research institutes to study ocean from its coastal shallows to greatest depths.</a:t>
            </a:r>
          </a:p>
          <a:p>
            <a:pPr marL="285750" indent="-285750" algn="just">
              <a:buFont typeface="Arial" panose="020B0604020202020204" pitchFamily="34" charset="0"/>
              <a:buChar char="•"/>
            </a:pPr>
            <a:r>
              <a:rPr lang="en-US" dirty="0">
                <a:solidFill>
                  <a:srgbClr val="1D252C"/>
                </a:solidFill>
              </a:rPr>
              <a:t>ROVs are widely used in STEM(</a:t>
            </a:r>
            <a:r>
              <a:rPr lang="en-US" b="0" i="0" dirty="0">
                <a:effectLst/>
              </a:rPr>
              <a:t>science, technology, engineering and mathematics</a:t>
            </a:r>
            <a:r>
              <a:rPr lang="en-US" b="0" i="0" dirty="0">
                <a:effectLst/>
                <a:latin typeface="arial" panose="020B0604020202020204" pitchFamily="34" charset="0"/>
              </a:rPr>
              <a:t>) </a:t>
            </a:r>
            <a:r>
              <a:rPr lang="en-US" dirty="0">
                <a:solidFill>
                  <a:srgbClr val="1D252C"/>
                </a:solidFill>
              </a:rPr>
              <a:t>education and in different academic research works.</a:t>
            </a:r>
            <a:endParaRPr lang="en-IN"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233680" y="6456045"/>
            <a:ext cx="523240" cy="247651"/>
          </a:xfrm>
        </p:spPr>
        <p:txBody>
          <a:bodyPr/>
          <a:lstStyle/>
          <a:p>
            <a:fld id="{294A09A9-5501-47C1-A89A-A340965A2BE2}" type="slidenum">
              <a:rPr lang="en-US" smtClean="0"/>
              <a:pPr/>
              <a:t>3</a:t>
            </a:fld>
            <a:endParaRPr lang="en-US" dirty="0"/>
          </a:p>
        </p:txBody>
      </p:sp>
      <p:sp>
        <p:nvSpPr>
          <p:cNvPr id="6" name="Text Placeholder 44">
            <a:extLst>
              <a:ext uri="{FF2B5EF4-FFF2-40B4-BE49-F238E27FC236}">
                <a16:creationId xmlns:a16="http://schemas.microsoft.com/office/drawing/2014/main" id="{3638E76A-FC74-4D31-8D6C-F6F96AADA6BB}"/>
              </a:ext>
            </a:extLst>
          </p:cNvPr>
          <p:cNvSpPr txBox="1">
            <a:spLocks/>
          </p:cNvSpPr>
          <p:nvPr/>
        </p:nvSpPr>
        <p:spPr>
          <a:xfrm>
            <a:off x="6166338" y="2172002"/>
            <a:ext cx="51435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Dependencies / Show stopper </a:t>
            </a:r>
          </a:p>
        </p:txBody>
      </p:sp>
      <p:sp>
        <p:nvSpPr>
          <p:cNvPr id="7" name="Text Placeholder 43">
            <a:extLst>
              <a:ext uri="{FF2B5EF4-FFF2-40B4-BE49-F238E27FC236}">
                <a16:creationId xmlns:a16="http://schemas.microsoft.com/office/drawing/2014/main" id="{034544BD-2AAF-4141-978F-BEEA232E3F95}"/>
              </a:ext>
            </a:extLst>
          </p:cNvPr>
          <p:cNvSpPr txBox="1">
            <a:spLocks/>
          </p:cNvSpPr>
          <p:nvPr/>
        </p:nvSpPr>
        <p:spPr>
          <a:xfrm>
            <a:off x="6248399" y="2601915"/>
            <a:ext cx="4838701" cy="3977956"/>
          </a:xfrm>
          <a:prstGeom prst="rect">
            <a:avLst/>
          </a:prstGeom>
          <a:ln>
            <a:solidFill>
              <a:schemeClr val="bg1"/>
            </a:solid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t>Operation depth range of up </a:t>
            </a:r>
            <a:r>
              <a:rPr lang="en-US"/>
              <a:t>to 150m</a:t>
            </a:r>
            <a:endParaRPr lang="en-US" dirty="0"/>
          </a:p>
          <a:p>
            <a:pPr marL="285750" indent="-285750" algn="just">
              <a:buFont typeface="Arial" panose="020B0604020202020204" pitchFamily="34" charset="0"/>
              <a:buChar char="•"/>
            </a:pPr>
            <a:r>
              <a:rPr lang="en-US" dirty="0"/>
              <a:t>Object Size Detection using Machine Learning</a:t>
            </a:r>
          </a:p>
          <a:p>
            <a:pPr marL="285750" indent="-285750" algn="just">
              <a:buFont typeface="Arial" panose="020B0604020202020204" pitchFamily="34" charset="0"/>
              <a:buChar char="•"/>
            </a:pPr>
            <a:r>
              <a:rPr lang="en-US" dirty="0"/>
              <a:t>Accurate measurement using LIDAR and Ultrasonic sensor</a:t>
            </a:r>
          </a:p>
          <a:p>
            <a:pPr marL="285750" indent="-285750" algn="just">
              <a:buFont typeface="Arial" panose="020B0604020202020204" pitchFamily="34" charset="0"/>
              <a:buChar char="•"/>
            </a:pPr>
            <a:r>
              <a:rPr lang="en-US" dirty="0"/>
              <a:t>Robotic arm for moving and retrieving small objects</a:t>
            </a:r>
          </a:p>
          <a:p>
            <a:pPr marL="285750" indent="-285750" algn="just">
              <a:buFont typeface="Arial" panose="020B0604020202020204" pitchFamily="34" charset="0"/>
              <a:buChar char="•"/>
            </a:pPr>
            <a:r>
              <a:rPr lang="en-US" dirty="0"/>
              <a:t>High torque ducted motor</a:t>
            </a:r>
          </a:p>
          <a:p>
            <a:pPr marL="285750" indent="-285750" algn="just">
              <a:buFont typeface="Arial" panose="020B0604020202020204" pitchFamily="34" charset="0"/>
              <a:buChar char="•"/>
            </a:pPr>
            <a:r>
              <a:rPr lang="en-US" dirty="0"/>
              <a:t>Viscous drag resistant design</a:t>
            </a:r>
          </a:p>
          <a:p>
            <a:pPr marL="285750" indent="-285750" algn="just">
              <a:buFont typeface="Arial" panose="020B0604020202020204" pitchFamily="34" charset="0"/>
              <a:buChar char="•"/>
            </a:pPr>
            <a:r>
              <a:rPr lang="en-US" dirty="0"/>
              <a:t>Highly maneuverable</a:t>
            </a:r>
          </a:p>
          <a:p>
            <a:pPr marL="285750" indent="-285750" algn="just">
              <a:buFont typeface="Arial" panose="020B0604020202020204" pitchFamily="34" charset="0"/>
              <a:buChar char="•"/>
            </a:pPr>
            <a:r>
              <a:rPr lang="en-US" dirty="0"/>
              <a:t>Long battery life with external power option</a:t>
            </a:r>
          </a:p>
          <a:p>
            <a:pPr marL="285750" indent="-285750" algn="just">
              <a:buFont typeface="Arial" panose="020B0604020202020204" pitchFamily="34" charset="0"/>
              <a:buChar char="•"/>
            </a:pPr>
            <a:r>
              <a:rPr lang="en-US" dirty="0"/>
              <a:t>Easy to assemble and repair</a:t>
            </a:r>
          </a:p>
          <a:p>
            <a:pPr marL="285750" indent="-285750" algn="just">
              <a:buFont typeface="Arial" panose="020B0604020202020204" pitchFamily="34" charset="0"/>
              <a:buChar char="•"/>
            </a:pPr>
            <a:r>
              <a:rPr lang="en-US" dirty="0"/>
              <a:t>Robust communication system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29146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6EB5-72D6-425D-9C42-C5AF56F6FCB2}"/>
              </a:ext>
            </a:extLst>
          </p:cNvPr>
          <p:cNvSpPr>
            <a:spLocks noGrp="1"/>
          </p:cNvSpPr>
          <p:nvPr>
            <p:ph type="title"/>
          </p:nvPr>
        </p:nvSpPr>
        <p:spPr>
          <a:xfrm>
            <a:off x="964023" y="879063"/>
            <a:ext cx="6617507" cy="610863"/>
          </a:xfrm>
        </p:spPr>
        <p:txBody>
          <a:bodyPr>
            <a:normAutofit/>
          </a:bodyPr>
          <a:lstStyle/>
          <a:p>
            <a:r>
              <a:rPr lang="en-US" dirty="0"/>
              <a:t>Team Member Details </a:t>
            </a:r>
          </a:p>
        </p:txBody>
      </p:sp>
      <p:sp>
        <p:nvSpPr>
          <p:cNvPr id="3" name="Text Placeholder 2">
            <a:extLst>
              <a:ext uri="{FF2B5EF4-FFF2-40B4-BE49-F238E27FC236}">
                <a16:creationId xmlns:a16="http://schemas.microsoft.com/office/drawing/2014/main" id="{4EDC6A07-D48E-4562-9C15-A12A20E2EC2D}"/>
              </a:ext>
            </a:extLst>
          </p:cNvPr>
          <p:cNvSpPr>
            <a:spLocks noGrp="1"/>
          </p:cNvSpPr>
          <p:nvPr>
            <p:ph type="body" sz="quarter" idx="10"/>
          </p:nvPr>
        </p:nvSpPr>
        <p:spPr>
          <a:xfrm>
            <a:off x="964023" y="2062099"/>
            <a:ext cx="11145119" cy="4720441"/>
          </a:xfrm>
        </p:spPr>
        <p:txBody>
          <a:bodyPr/>
          <a:lstStyle/>
          <a:p>
            <a:r>
              <a:rPr lang="en-US" sz="1400" b="1" dirty="0">
                <a:solidFill>
                  <a:schemeClr val="tx2">
                    <a:lumMod val="75000"/>
                  </a:schemeClr>
                </a:solidFill>
              </a:rPr>
              <a:t>Team Leader Name: Maaz Shahid</a:t>
            </a:r>
          </a:p>
          <a:p>
            <a:r>
              <a:rPr lang="en-US" sz="1400" dirty="0"/>
              <a:t>Branch (</a:t>
            </a:r>
            <a:r>
              <a:rPr lang="en-US" sz="1400" dirty="0" err="1"/>
              <a:t>Btech</a:t>
            </a:r>
            <a:r>
              <a:rPr lang="en-US" sz="1400" dirty="0"/>
              <a:t>)			Stream (CSE)			Year (II)</a:t>
            </a:r>
          </a:p>
          <a:p>
            <a:r>
              <a:rPr lang="en-US" sz="1400" b="1" dirty="0">
                <a:solidFill>
                  <a:schemeClr val="tx2">
                    <a:lumMod val="75000"/>
                  </a:schemeClr>
                </a:solidFill>
              </a:rPr>
              <a:t>Team Member 1 Name: Pratham Choudhary</a:t>
            </a:r>
          </a:p>
          <a:p>
            <a:r>
              <a:rPr lang="en-US" sz="1400" dirty="0"/>
              <a:t>Branch (</a:t>
            </a:r>
            <a:r>
              <a:rPr lang="en-US" sz="1400" dirty="0" err="1"/>
              <a:t>Btech</a:t>
            </a:r>
            <a:r>
              <a:rPr lang="en-US" sz="1400" dirty="0"/>
              <a:t>)			Stream (CSE)			Year (II) </a:t>
            </a:r>
          </a:p>
          <a:p>
            <a:r>
              <a:rPr lang="en-US" sz="1400" b="1" dirty="0">
                <a:solidFill>
                  <a:schemeClr val="tx2">
                    <a:lumMod val="75000"/>
                  </a:schemeClr>
                </a:solidFill>
              </a:rPr>
              <a:t>Team Member 2 Name: </a:t>
            </a:r>
            <a:r>
              <a:rPr lang="en-US" sz="1400" b="1" dirty="0" err="1">
                <a:solidFill>
                  <a:schemeClr val="tx2">
                    <a:lumMod val="75000"/>
                  </a:schemeClr>
                </a:solidFill>
              </a:rPr>
              <a:t>Pradyumn</a:t>
            </a:r>
            <a:r>
              <a:rPr lang="en-US" sz="1400" b="1" dirty="0">
                <a:solidFill>
                  <a:schemeClr val="tx2">
                    <a:lumMod val="75000"/>
                  </a:schemeClr>
                </a:solidFill>
              </a:rPr>
              <a:t> Choudhary</a:t>
            </a:r>
          </a:p>
          <a:p>
            <a:r>
              <a:rPr lang="en-US" sz="1400" dirty="0"/>
              <a:t>Branch (</a:t>
            </a:r>
            <a:r>
              <a:rPr lang="en-US" sz="1400" dirty="0" err="1"/>
              <a:t>Btech</a:t>
            </a:r>
            <a:r>
              <a:rPr lang="en-US" sz="1400" dirty="0"/>
              <a:t>)			Stream (CSBS)			Year (II)</a:t>
            </a:r>
          </a:p>
          <a:p>
            <a:r>
              <a:rPr lang="en-US" sz="1400" b="1" dirty="0">
                <a:solidFill>
                  <a:schemeClr val="tx2">
                    <a:lumMod val="75000"/>
                  </a:schemeClr>
                </a:solidFill>
              </a:rPr>
              <a:t>Team Member 3 Name: Swarnadeep Karmakar</a:t>
            </a:r>
          </a:p>
          <a:p>
            <a:r>
              <a:rPr lang="en-US" sz="1400" dirty="0"/>
              <a:t>Branch (</a:t>
            </a:r>
            <a:r>
              <a:rPr lang="en-US" sz="1400" dirty="0" err="1"/>
              <a:t>Btech</a:t>
            </a:r>
            <a:r>
              <a:rPr lang="en-US" sz="1400" dirty="0"/>
              <a:t>)			Stream (CSE)			Year (II)</a:t>
            </a:r>
          </a:p>
          <a:p>
            <a:r>
              <a:rPr lang="en-US" sz="1400" b="1" dirty="0">
                <a:solidFill>
                  <a:schemeClr val="tx2">
                    <a:lumMod val="75000"/>
                  </a:schemeClr>
                </a:solidFill>
              </a:rPr>
              <a:t>Team Member 4 Name: </a:t>
            </a:r>
            <a:r>
              <a:rPr lang="en-US" sz="1400" b="1" dirty="0" err="1">
                <a:solidFill>
                  <a:schemeClr val="tx2">
                    <a:lumMod val="75000"/>
                  </a:schemeClr>
                </a:solidFill>
              </a:rPr>
              <a:t>Baisali</a:t>
            </a:r>
            <a:r>
              <a:rPr lang="en-US" sz="1400" b="1" dirty="0">
                <a:solidFill>
                  <a:schemeClr val="tx2">
                    <a:lumMod val="75000"/>
                  </a:schemeClr>
                </a:solidFill>
              </a:rPr>
              <a:t> Roy</a:t>
            </a:r>
          </a:p>
          <a:p>
            <a:r>
              <a:rPr lang="en-US" sz="1400" dirty="0"/>
              <a:t>Branch (</a:t>
            </a:r>
            <a:r>
              <a:rPr lang="en-US" sz="1400" dirty="0" err="1"/>
              <a:t>Btech</a:t>
            </a:r>
            <a:r>
              <a:rPr lang="en-US" sz="1400" dirty="0"/>
              <a:t>)			Stream (CSE)			Year (II)</a:t>
            </a:r>
          </a:p>
          <a:p>
            <a:r>
              <a:rPr lang="en-US" sz="1400" b="1" dirty="0">
                <a:solidFill>
                  <a:schemeClr val="tx2">
                    <a:lumMod val="75000"/>
                  </a:schemeClr>
                </a:solidFill>
              </a:rPr>
              <a:t>Team Member 5 Name: Akash </a:t>
            </a:r>
            <a:r>
              <a:rPr lang="en-US" sz="1400" b="1" dirty="0" err="1">
                <a:solidFill>
                  <a:schemeClr val="tx2">
                    <a:lumMod val="75000"/>
                  </a:schemeClr>
                </a:solidFill>
              </a:rPr>
              <a:t>Kotal</a:t>
            </a:r>
            <a:endParaRPr lang="en-US" sz="1400" b="1" dirty="0">
              <a:solidFill>
                <a:schemeClr val="tx2">
                  <a:lumMod val="75000"/>
                </a:schemeClr>
              </a:solidFill>
            </a:endParaRPr>
          </a:p>
          <a:p>
            <a:r>
              <a:rPr lang="en-US" sz="1400" dirty="0"/>
              <a:t>Branch (</a:t>
            </a:r>
            <a:r>
              <a:rPr lang="en-US" sz="1400" dirty="0" err="1"/>
              <a:t>Btech</a:t>
            </a:r>
            <a:r>
              <a:rPr lang="en-US" sz="1400" dirty="0"/>
              <a:t>)			Stream (CSE)			Year (II)</a:t>
            </a:r>
          </a:p>
          <a:p>
            <a:r>
              <a:rPr lang="en-US" sz="1400" b="1" dirty="0">
                <a:solidFill>
                  <a:schemeClr val="accent4">
                    <a:lumMod val="75000"/>
                  </a:schemeClr>
                </a:solidFill>
              </a:rPr>
              <a:t>Team Mentor 1 Name: </a:t>
            </a:r>
            <a:r>
              <a:rPr lang="en-US" sz="1400" b="1" dirty="0" err="1">
                <a:solidFill>
                  <a:schemeClr val="accent4">
                    <a:lumMod val="75000"/>
                  </a:schemeClr>
                </a:solidFill>
              </a:rPr>
              <a:t>Nilanjana</a:t>
            </a:r>
            <a:r>
              <a:rPr lang="en-US" sz="1400" b="1" dirty="0">
                <a:solidFill>
                  <a:schemeClr val="accent4">
                    <a:lumMod val="75000"/>
                  </a:schemeClr>
                </a:solidFill>
              </a:rPr>
              <a:t> Adhikari</a:t>
            </a:r>
          </a:p>
          <a:p>
            <a:r>
              <a:rPr lang="en-US" sz="1400" dirty="0"/>
              <a:t>Category (Academic/faculty)		Expertise (NLP/ML)			Domain Experience: 14 Years  </a:t>
            </a:r>
          </a:p>
        </p:txBody>
      </p:sp>
    </p:spTree>
    <p:extLst>
      <p:ext uri="{BB962C8B-B14F-4D97-AF65-F5344CB8AC3E}">
        <p14:creationId xmlns:p14="http://schemas.microsoft.com/office/powerpoint/2010/main" val="192169155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tf78853419_win32 (1)</Template>
  <TotalTime>590</TotalTime>
  <Words>673</Words>
  <Application>Microsoft Office PowerPoint</Application>
  <PresentationFormat>Widescreen</PresentationFormat>
  <Paragraphs>62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vt:lpstr>
      <vt:lpstr>Calibri</vt:lpstr>
      <vt:lpstr>Franklin Gothic Book</vt:lpstr>
      <vt:lpstr>Franklin Gothic Demi</vt:lpstr>
      <vt:lpstr>Wingdings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Maaz Shahid</cp:lastModifiedBy>
  <cp:revision>25</cp:revision>
  <dcterms:created xsi:type="dcterms:W3CDTF">2022-02-11T07:14:46Z</dcterms:created>
  <dcterms:modified xsi:type="dcterms:W3CDTF">2022-03-15T05:38:36Z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