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2eb2e1ef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2eb2e1e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eb2e1ef4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eb2e1ef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eb2e1ef4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eb2e1ef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2eb2e1ef4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2eb2e1ef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eb2e1ef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eb2e1ef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2eb2e1ef4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2eb2e1ef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2eb2e1e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2eb2e1e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2eb2e1ef4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2eb2e1e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2eb2e1ef4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2eb2e1e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2eb2e1ef4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2eb2e1e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Modern Database Management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Student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a:p>
            <a:pPr indent="0" lvl="0" marL="0" rtl="0" algn="l">
              <a:spcBef>
                <a:spcPts val="0"/>
              </a:spcBef>
              <a:spcAft>
                <a:spcPts val="0"/>
              </a:spcAft>
              <a:buNone/>
            </a:pPr>
            <a:r>
              <a:t/>
            </a:r>
            <a:endParaRPr/>
          </a:p>
        </p:txBody>
      </p:sp>
      <p:sp>
        <p:nvSpPr>
          <p:cNvPr id="122" name="Google Shape;122;p22"/>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average donation amount per donor across all campaigns they have donated to </a:t>
            </a:r>
            <a:endParaRPr sz="1800">
              <a:solidFill>
                <a:schemeClr val="dk2"/>
              </a:solidFill>
              <a:latin typeface="Lato"/>
              <a:ea typeface="Lato"/>
              <a:cs typeface="Lato"/>
              <a:sym typeface="Lato"/>
            </a:endParaRPr>
          </a:p>
        </p:txBody>
      </p:sp>
      <p:sp>
        <p:nvSpPr>
          <p:cNvPr id="123" name="Google Shape;123;p22"/>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24" name="Google Shape;124;p22"/>
          <p:cNvPicPr preferRelativeResize="0"/>
          <p:nvPr/>
        </p:nvPicPr>
        <p:blipFill>
          <a:blip r:embed="rId3">
            <a:alphaModFix/>
          </a:blip>
          <a:stretch>
            <a:fillRect/>
          </a:stretch>
        </p:blipFill>
        <p:spPr>
          <a:xfrm>
            <a:off x="456013" y="2138963"/>
            <a:ext cx="2124075" cy="164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a:t>
            </a:r>
            <a:endParaRPr/>
          </a:p>
          <a:p>
            <a:pPr indent="0" lvl="0" marL="0" rtl="0" algn="l">
              <a:spcBef>
                <a:spcPts val="0"/>
              </a:spcBef>
              <a:spcAft>
                <a:spcPts val="0"/>
              </a:spcAft>
              <a:buNone/>
            </a:pPr>
            <a:r>
              <a:t/>
            </a:r>
            <a:endParaRPr/>
          </a:p>
        </p:txBody>
      </p:sp>
      <p:sp>
        <p:nvSpPr>
          <p:cNvPr id="130" name="Google Shape;130;p23"/>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number of campaigns that have been affected by each climate impact </a:t>
            </a:r>
            <a:endParaRPr sz="1800">
              <a:solidFill>
                <a:schemeClr val="dk2"/>
              </a:solidFill>
              <a:latin typeface="Lato"/>
              <a:ea typeface="Lato"/>
              <a:cs typeface="Lato"/>
              <a:sym typeface="Lato"/>
            </a:endParaRPr>
          </a:p>
        </p:txBody>
      </p:sp>
      <p:sp>
        <p:nvSpPr>
          <p:cNvPr id="131" name="Google Shape;131;p23"/>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32" name="Google Shape;132;p23"/>
          <p:cNvPicPr preferRelativeResize="0"/>
          <p:nvPr/>
        </p:nvPicPr>
        <p:blipFill>
          <a:blip r:embed="rId3">
            <a:alphaModFix/>
          </a:blip>
          <a:stretch>
            <a:fillRect/>
          </a:stretch>
        </p:blipFill>
        <p:spPr>
          <a:xfrm>
            <a:off x="415238" y="2194100"/>
            <a:ext cx="1914525" cy="14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7:</a:t>
            </a:r>
            <a:endParaRPr/>
          </a:p>
          <a:p>
            <a:pPr indent="0" lvl="0" marL="0" rtl="0" algn="l">
              <a:spcBef>
                <a:spcPts val="0"/>
              </a:spcBef>
              <a:spcAft>
                <a:spcPts val="0"/>
              </a:spcAft>
              <a:buNone/>
            </a:pPr>
            <a:r>
              <a:t/>
            </a:r>
            <a:endParaRPr/>
          </a:p>
        </p:txBody>
      </p:sp>
      <p:sp>
        <p:nvSpPr>
          <p:cNvPr id="138" name="Google Shape;138;p24"/>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volunteers who have participated in campaigns that have raised more than a certain amount </a:t>
            </a:r>
            <a:endParaRPr sz="1800">
              <a:solidFill>
                <a:schemeClr val="dk2"/>
              </a:solidFill>
              <a:latin typeface="Lato"/>
              <a:ea typeface="Lato"/>
              <a:cs typeface="Lato"/>
              <a:sym typeface="Lato"/>
            </a:endParaRPr>
          </a:p>
        </p:txBody>
      </p:sp>
      <p:sp>
        <p:nvSpPr>
          <p:cNvPr id="139" name="Google Shape;139;p24"/>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40" name="Google Shape;140;p24"/>
          <p:cNvPicPr preferRelativeResize="0"/>
          <p:nvPr/>
        </p:nvPicPr>
        <p:blipFill>
          <a:blip r:embed="rId3">
            <a:alphaModFix/>
          </a:blip>
          <a:stretch>
            <a:fillRect/>
          </a:stretch>
        </p:blipFill>
        <p:spPr>
          <a:xfrm>
            <a:off x="446188" y="2006575"/>
            <a:ext cx="188595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8:</a:t>
            </a:r>
            <a:endParaRPr/>
          </a:p>
          <a:p>
            <a:pPr indent="0" lvl="0" marL="0" rtl="0" algn="l">
              <a:spcBef>
                <a:spcPts val="0"/>
              </a:spcBef>
              <a:spcAft>
                <a:spcPts val="0"/>
              </a:spcAft>
              <a:buNone/>
            </a:pPr>
            <a:r>
              <a:t/>
            </a:r>
            <a:endParaRPr/>
          </a:p>
        </p:txBody>
      </p:sp>
      <p:sp>
        <p:nvSpPr>
          <p:cNvPr id="146" name="Google Shape;146;p25"/>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campaigns that have not yet met their fundraising goals and have less than a certain number of days remaining until the end date </a:t>
            </a:r>
            <a:endParaRPr sz="1800">
              <a:solidFill>
                <a:schemeClr val="dk2"/>
              </a:solidFill>
              <a:latin typeface="Lato"/>
              <a:ea typeface="Lato"/>
              <a:cs typeface="Lato"/>
              <a:sym typeface="Lato"/>
            </a:endParaRPr>
          </a:p>
        </p:txBody>
      </p:sp>
      <p:sp>
        <p:nvSpPr>
          <p:cNvPr id="147" name="Google Shape;147;p25"/>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48" name="Google Shape;148;p25"/>
          <p:cNvPicPr preferRelativeResize="0"/>
          <p:nvPr/>
        </p:nvPicPr>
        <p:blipFill>
          <a:blip r:embed="rId3">
            <a:alphaModFix/>
          </a:blip>
          <a:stretch>
            <a:fillRect/>
          </a:stretch>
        </p:blipFill>
        <p:spPr>
          <a:xfrm>
            <a:off x="421788" y="2148500"/>
            <a:ext cx="3829050" cy="16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9:</a:t>
            </a:r>
            <a:endParaRPr/>
          </a:p>
          <a:p>
            <a:pPr indent="0" lvl="0" marL="0" rtl="0" algn="l">
              <a:spcBef>
                <a:spcPts val="0"/>
              </a:spcBef>
              <a:spcAft>
                <a:spcPts val="0"/>
              </a:spcAft>
              <a:buNone/>
            </a:pPr>
            <a:r>
              <a:t/>
            </a:r>
            <a:endParaRPr/>
          </a:p>
        </p:txBody>
      </p:sp>
      <p:sp>
        <p:nvSpPr>
          <p:cNvPr id="154" name="Google Shape;154;p26"/>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top 10 resources that have the greatest impact on climate change, based on the number of campaigns they have been associated with </a:t>
            </a:r>
            <a:endParaRPr sz="1800">
              <a:solidFill>
                <a:schemeClr val="dk2"/>
              </a:solidFill>
              <a:latin typeface="Lato"/>
              <a:ea typeface="Lato"/>
              <a:cs typeface="Lato"/>
              <a:sym typeface="Lato"/>
            </a:endParaRPr>
          </a:p>
        </p:txBody>
      </p:sp>
      <p:sp>
        <p:nvSpPr>
          <p:cNvPr id="155" name="Google Shape;155;p26"/>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56" name="Google Shape;156;p26"/>
          <p:cNvPicPr preferRelativeResize="0"/>
          <p:nvPr/>
        </p:nvPicPr>
        <p:blipFill>
          <a:blip r:embed="rId3">
            <a:alphaModFix/>
          </a:blip>
          <a:stretch>
            <a:fillRect/>
          </a:stretch>
        </p:blipFill>
        <p:spPr>
          <a:xfrm>
            <a:off x="411663" y="2071350"/>
            <a:ext cx="1428750" cy="145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10:</a:t>
            </a:r>
            <a:endParaRPr/>
          </a:p>
          <a:p>
            <a:pPr indent="0" lvl="0" marL="0" rtl="0" algn="l">
              <a:spcBef>
                <a:spcPts val="0"/>
              </a:spcBef>
              <a:spcAft>
                <a:spcPts val="0"/>
              </a:spcAft>
              <a:buNone/>
            </a:pPr>
            <a:r>
              <a:t/>
            </a:r>
            <a:endParaRPr/>
          </a:p>
        </p:txBody>
      </p:sp>
      <p:sp>
        <p:nvSpPr>
          <p:cNvPr id="162" name="Google Shape;162;p27"/>
          <p:cNvSpPr txBox="1"/>
          <p:nvPr/>
        </p:nvSpPr>
        <p:spPr>
          <a:xfrm>
            <a:off x="311700" y="1154250"/>
            <a:ext cx="87429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Find the top 3 campaigns with the highest amount raised, along with the number of volunteers and donors who contributed to each campaign. Include the campaign name, the amount raised, the total number of volunteers, and the total number of donors in the result. Only include campaigns that have both volunteers and donors. Sort the result by the total number of volunteers in descending order. </a:t>
            </a:r>
            <a:endParaRPr sz="1800">
              <a:solidFill>
                <a:schemeClr val="dk2"/>
              </a:solidFill>
              <a:latin typeface="Lato"/>
              <a:ea typeface="Lato"/>
              <a:cs typeface="Lato"/>
              <a:sym typeface="Lato"/>
            </a:endParaRPr>
          </a:p>
        </p:txBody>
      </p:sp>
      <p:sp>
        <p:nvSpPr>
          <p:cNvPr id="163" name="Google Shape;163;p27"/>
          <p:cNvSpPr txBox="1"/>
          <p:nvPr/>
        </p:nvSpPr>
        <p:spPr>
          <a:xfrm>
            <a:off x="271500" y="39912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64" name="Google Shape;164;p27"/>
          <p:cNvPicPr preferRelativeResize="0"/>
          <p:nvPr/>
        </p:nvPicPr>
        <p:blipFill>
          <a:blip r:embed="rId3">
            <a:alphaModFix/>
          </a:blip>
          <a:stretch>
            <a:fillRect/>
          </a:stretch>
        </p:blipFill>
        <p:spPr>
          <a:xfrm>
            <a:off x="439063" y="3027150"/>
            <a:ext cx="3600450" cy="66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555600"/>
            <a:ext cx="4416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Database Security</a:t>
            </a:r>
            <a:endParaRPr sz="3000"/>
          </a:p>
        </p:txBody>
      </p:sp>
      <p:sp>
        <p:nvSpPr>
          <p:cNvPr id="170" name="Google Shape;170;p28"/>
          <p:cNvSpPr txBox="1"/>
          <p:nvPr>
            <p:ph idx="1" type="body"/>
          </p:nvPr>
        </p:nvSpPr>
        <p:spPr>
          <a:xfrm>
            <a:off x="311700" y="1391375"/>
            <a:ext cx="8475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 the rapidly changing technology landscape, numerous professional fields require the storage of millions of records of data. This data is not limited to computer fields but also includes passenger data for trains and aircraft. To ensure data security, professional software is developed to efficiently store and protect this information. However, there are numerous ways data can be stolen, including by company staff, hackers, and crackers. Companies must protect their data and employees' information from internal or external threats. Companies are working to provide services to safeguard databases, resolve ethical issues, maintain customer trust, and reward customer satisfaction. It is the responsibility of every firm to maintain these security measures and protect their data from threats.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Index</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a:t>
            </a:r>
            <a:r>
              <a:rPr lang="en"/>
              <a:t> Topics</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323850" lvl="0" marL="457200" rtl="0" algn="l">
              <a:spcBef>
                <a:spcPts val="800"/>
              </a:spcBef>
              <a:spcAft>
                <a:spcPts val="0"/>
              </a:spcAft>
              <a:buSzPts val="1500"/>
              <a:buChar char="●"/>
            </a:pPr>
            <a:r>
              <a:rPr lang="en" sz="1500"/>
              <a:t>About</a:t>
            </a:r>
            <a:endParaRPr sz="1500"/>
          </a:p>
          <a:p>
            <a:pPr indent="-323850" lvl="0" marL="457200" rtl="0" algn="l">
              <a:spcBef>
                <a:spcPts val="0"/>
              </a:spcBef>
              <a:spcAft>
                <a:spcPts val="0"/>
              </a:spcAft>
              <a:buSzPts val="1500"/>
              <a:buChar char="●"/>
            </a:pPr>
            <a:r>
              <a:rPr lang="en" sz="1500"/>
              <a:t>Entity Relation Diagram</a:t>
            </a:r>
            <a:endParaRPr sz="1500"/>
          </a:p>
          <a:p>
            <a:pPr indent="-323850" lvl="0" marL="457200" rtl="0" algn="l">
              <a:spcBef>
                <a:spcPts val="0"/>
              </a:spcBef>
              <a:spcAft>
                <a:spcPts val="0"/>
              </a:spcAft>
              <a:buSzPts val="1500"/>
              <a:buChar char="●"/>
            </a:pPr>
            <a:r>
              <a:rPr lang="en" sz="1500"/>
              <a:t>Database Queries</a:t>
            </a:r>
            <a:endParaRPr sz="1500"/>
          </a:p>
          <a:p>
            <a:pPr indent="-323850" lvl="0" marL="457200" rtl="0" algn="l">
              <a:spcBef>
                <a:spcPts val="0"/>
              </a:spcBef>
              <a:spcAft>
                <a:spcPts val="0"/>
              </a:spcAft>
              <a:buSzPts val="1500"/>
              <a:buChar char="●"/>
            </a:pPr>
            <a:r>
              <a:rPr lang="en" sz="1500"/>
              <a:t>Database Security</a:t>
            </a:r>
            <a:endParaRPr sz="1500"/>
          </a:p>
          <a:p>
            <a:pPr indent="0" lvl="0" marL="45720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73" name="Google Shape;73;p15"/>
          <p:cNvSpPr txBox="1"/>
          <p:nvPr>
            <p:ph idx="1" type="body"/>
          </p:nvPr>
        </p:nvSpPr>
        <p:spPr>
          <a:xfrm>
            <a:off x="311700" y="1152475"/>
            <a:ext cx="575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presentation is related to the development of database system. The topic on </a:t>
            </a:r>
            <a:r>
              <a:rPr lang="en"/>
              <a:t>which</a:t>
            </a:r>
            <a:r>
              <a:rPr lang="en"/>
              <a:t> the whole database is designed is an  NGO working on climate causes with a global reach and a large number of volunteers is Greenpeace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NGO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52400" y="152400"/>
            <a:ext cx="4403163" cy="4838699"/>
          </a:xfrm>
          <a:prstGeom prst="rect">
            <a:avLst/>
          </a:prstGeom>
          <a:noFill/>
          <a:ln>
            <a:noFill/>
          </a:ln>
        </p:spPr>
      </p:pic>
      <p:sp>
        <p:nvSpPr>
          <p:cNvPr id="84" name="Google Shape;84;p17"/>
          <p:cNvSpPr txBox="1"/>
          <p:nvPr/>
        </p:nvSpPr>
        <p:spPr>
          <a:xfrm>
            <a:off x="4728250" y="227725"/>
            <a:ext cx="3522900" cy="39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200">
                <a:solidFill>
                  <a:schemeClr val="dk1"/>
                </a:solidFill>
                <a:latin typeface="Playfair Display"/>
                <a:ea typeface="Playfair Display"/>
                <a:cs typeface="Playfair Display"/>
                <a:sym typeface="Playfair Display"/>
              </a:rPr>
              <a:t>ERD</a:t>
            </a:r>
            <a:endParaRPr b="1" sz="42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t/>
            </a:r>
            <a:endParaRPr b="1" sz="42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Entity relation diagram plays an important role in the creation of the database this diagram helps to maintain all the relations in the database. This  entity relation diagram shows all the tables and relation which are been created in the database.</a:t>
            </a:r>
            <a:endParaRPr sz="1800">
              <a:solidFill>
                <a:schemeClr val="dk2"/>
              </a:solidFill>
              <a:latin typeface="Lato"/>
              <a:ea typeface="Lato"/>
              <a:cs typeface="Lato"/>
              <a:sym typeface="Lato"/>
            </a:endParaRPr>
          </a:p>
          <a:p>
            <a:pPr indent="0" lvl="0" marL="0" rtl="0" algn="ctr">
              <a:spcBef>
                <a:spcPts val="1600"/>
              </a:spcBef>
              <a:spcAft>
                <a:spcPts val="0"/>
              </a:spcAft>
              <a:buNone/>
            </a:pPr>
            <a:r>
              <a:t/>
            </a:r>
            <a:endParaRPr b="1" sz="10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a:p>
            <a:pPr indent="0" lvl="0" marL="0" rtl="0" algn="l">
              <a:spcBef>
                <a:spcPts val="0"/>
              </a:spcBef>
              <a:spcAft>
                <a:spcPts val="0"/>
              </a:spcAft>
              <a:buNone/>
            </a:pPr>
            <a:r>
              <a:t/>
            </a:r>
            <a:endParaRPr/>
          </a:p>
        </p:txBody>
      </p:sp>
      <p:sp>
        <p:nvSpPr>
          <p:cNvPr id="90" name="Google Shape;90;p18"/>
          <p:cNvSpPr txBox="1"/>
          <p:nvPr/>
        </p:nvSpPr>
        <p:spPr>
          <a:xfrm>
            <a:off x="311700" y="1154250"/>
            <a:ext cx="7701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In first question Retrieve the top 10 donors who have made the largest donations in a specific campaign</a:t>
            </a:r>
            <a:endParaRPr sz="1800">
              <a:solidFill>
                <a:schemeClr val="dk2"/>
              </a:solidFill>
              <a:latin typeface="Lato"/>
              <a:ea typeface="Lato"/>
              <a:cs typeface="Lato"/>
              <a:sym typeface="Lato"/>
            </a:endParaRPr>
          </a:p>
        </p:txBody>
      </p:sp>
      <p:pic>
        <p:nvPicPr>
          <p:cNvPr id="91" name="Google Shape;91;p18"/>
          <p:cNvPicPr preferRelativeResize="0"/>
          <p:nvPr/>
        </p:nvPicPr>
        <p:blipFill rotWithShape="1">
          <a:blip r:embed="rId3">
            <a:alphaModFix/>
          </a:blip>
          <a:srcRect b="0" l="0" r="0" t="42472"/>
          <a:stretch/>
        </p:blipFill>
        <p:spPr>
          <a:xfrm>
            <a:off x="406900" y="1933413"/>
            <a:ext cx="2847975" cy="1008250"/>
          </a:xfrm>
          <a:prstGeom prst="rect">
            <a:avLst/>
          </a:prstGeom>
          <a:noFill/>
          <a:ln>
            <a:noFill/>
          </a:ln>
        </p:spPr>
      </p:pic>
      <p:sp>
        <p:nvSpPr>
          <p:cNvPr id="92" name="Google Shape;92;p18"/>
          <p:cNvSpPr txBox="1"/>
          <p:nvPr/>
        </p:nvSpPr>
        <p:spPr>
          <a:xfrm>
            <a:off x="406900" y="324147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a:p>
            <a:pPr indent="0" lvl="0" marL="0" rtl="0" algn="l">
              <a:spcBef>
                <a:spcPts val="0"/>
              </a:spcBef>
              <a:spcAft>
                <a:spcPts val="0"/>
              </a:spcAft>
              <a:buNone/>
            </a:pPr>
            <a:r>
              <a:t/>
            </a:r>
            <a:endParaRPr/>
          </a:p>
        </p:txBody>
      </p:sp>
      <p:sp>
        <p:nvSpPr>
          <p:cNvPr id="98" name="Google Shape;98;p19"/>
          <p:cNvSpPr txBox="1"/>
          <p:nvPr/>
        </p:nvSpPr>
        <p:spPr>
          <a:xfrm>
            <a:off x="311700" y="1154250"/>
            <a:ext cx="7701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number of campaigns each volunteer has participated in</a:t>
            </a:r>
            <a:endParaRPr sz="1800">
              <a:solidFill>
                <a:schemeClr val="dk2"/>
              </a:solidFill>
              <a:latin typeface="Lato"/>
              <a:ea typeface="Lato"/>
              <a:cs typeface="Lato"/>
              <a:sym typeface="Lato"/>
            </a:endParaRPr>
          </a:p>
        </p:txBody>
      </p:sp>
      <p:sp>
        <p:nvSpPr>
          <p:cNvPr id="99" name="Google Shape;99;p19"/>
          <p:cNvSpPr txBox="1"/>
          <p:nvPr/>
        </p:nvSpPr>
        <p:spPr>
          <a:xfrm>
            <a:off x="311700" y="3804050"/>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00" name="Google Shape;100;p19"/>
          <p:cNvPicPr preferRelativeResize="0"/>
          <p:nvPr/>
        </p:nvPicPr>
        <p:blipFill>
          <a:blip r:embed="rId3">
            <a:alphaModFix/>
          </a:blip>
          <a:stretch>
            <a:fillRect/>
          </a:stretch>
        </p:blipFill>
        <p:spPr>
          <a:xfrm>
            <a:off x="601250" y="1628775"/>
            <a:ext cx="1619250" cy="18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a:p>
            <a:pPr indent="0" lvl="0" marL="0" rtl="0" algn="l">
              <a:spcBef>
                <a:spcPts val="0"/>
              </a:spcBef>
              <a:spcAft>
                <a:spcPts val="0"/>
              </a:spcAft>
              <a:buNone/>
            </a:pPr>
            <a:r>
              <a:t/>
            </a:r>
            <a:endParaRPr/>
          </a:p>
        </p:txBody>
      </p:sp>
      <p:sp>
        <p:nvSpPr>
          <p:cNvPr id="106" name="Google Shape;106;p20"/>
          <p:cNvSpPr txBox="1"/>
          <p:nvPr/>
        </p:nvSpPr>
        <p:spPr>
          <a:xfrm>
            <a:off x="311700" y="1154250"/>
            <a:ext cx="7701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campaigns that are still accepting donations </a:t>
            </a:r>
            <a:endParaRPr sz="1800">
              <a:solidFill>
                <a:schemeClr val="dk2"/>
              </a:solidFill>
              <a:latin typeface="Lato"/>
              <a:ea typeface="Lato"/>
              <a:cs typeface="Lato"/>
              <a:sym typeface="Lato"/>
            </a:endParaRPr>
          </a:p>
        </p:txBody>
      </p:sp>
      <p:sp>
        <p:nvSpPr>
          <p:cNvPr id="107" name="Google Shape;107;p20"/>
          <p:cNvSpPr txBox="1"/>
          <p:nvPr/>
        </p:nvSpPr>
        <p:spPr>
          <a:xfrm>
            <a:off x="150975" y="2411025"/>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WHERE function is used in this question.</a:t>
            </a:r>
            <a:endParaRPr sz="1800">
              <a:solidFill>
                <a:schemeClr val="dk2"/>
              </a:solidFill>
              <a:latin typeface="Lato"/>
              <a:ea typeface="Lato"/>
              <a:cs typeface="Lato"/>
              <a:sym typeface="Lato"/>
            </a:endParaRPr>
          </a:p>
        </p:txBody>
      </p:sp>
      <p:pic>
        <p:nvPicPr>
          <p:cNvPr id="108" name="Google Shape;108;p20"/>
          <p:cNvPicPr preferRelativeResize="0"/>
          <p:nvPr/>
        </p:nvPicPr>
        <p:blipFill>
          <a:blip r:embed="rId3">
            <a:alphaModFix/>
          </a:blip>
          <a:stretch>
            <a:fillRect/>
          </a:stretch>
        </p:blipFill>
        <p:spPr>
          <a:xfrm>
            <a:off x="514075" y="1752750"/>
            <a:ext cx="14859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a:p>
            <a:pPr indent="0" lvl="0" marL="0" rtl="0" algn="l">
              <a:spcBef>
                <a:spcPts val="0"/>
              </a:spcBef>
              <a:spcAft>
                <a:spcPts val="0"/>
              </a:spcAft>
              <a:buNone/>
            </a:pPr>
            <a:r>
              <a:t/>
            </a:r>
            <a:endParaRPr/>
          </a:p>
        </p:txBody>
      </p:sp>
      <p:sp>
        <p:nvSpPr>
          <p:cNvPr id="114" name="Google Shape;114;p21"/>
          <p:cNvSpPr txBox="1"/>
          <p:nvPr/>
        </p:nvSpPr>
        <p:spPr>
          <a:xfrm>
            <a:off x="311700" y="1154250"/>
            <a:ext cx="7701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Retrieve the donors who have donated to multiple campaigns</a:t>
            </a:r>
            <a:endParaRPr sz="1800">
              <a:solidFill>
                <a:schemeClr val="dk2"/>
              </a:solidFill>
              <a:latin typeface="Lato"/>
              <a:ea typeface="Lato"/>
              <a:cs typeface="Lato"/>
              <a:sym typeface="Lato"/>
            </a:endParaRPr>
          </a:p>
        </p:txBody>
      </p:sp>
      <p:sp>
        <p:nvSpPr>
          <p:cNvPr id="115" name="Google Shape;115;p21"/>
          <p:cNvSpPr txBox="1"/>
          <p:nvPr/>
        </p:nvSpPr>
        <p:spPr>
          <a:xfrm>
            <a:off x="271500" y="2946450"/>
            <a:ext cx="7782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This is the output of the question and this will done by select query and some joins are also used to get data from different tables.</a:t>
            </a:r>
            <a:endParaRPr sz="1800">
              <a:solidFill>
                <a:schemeClr val="dk2"/>
              </a:solidFill>
              <a:latin typeface="Lato"/>
              <a:ea typeface="Lato"/>
              <a:cs typeface="Lato"/>
              <a:sym typeface="Lato"/>
            </a:endParaRPr>
          </a:p>
        </p:txBody>
      </p:sp>
      <p:pic>
        <p:nvPicPr>
          <p:cNvPr id="116" name="Google Shape;116;p21"/>
          <p:cNvPicPr preferRelativeResize="0"/>
          <p:nvPr/>
        </p:nvPicPr>
        <p:blipFill>
          <a:blip r:embed="rId3">
            <a:alphaModFix/>
          </a:blip>
          <a:stretch>
            <a:fillRect/>
          </a:stretch>
        </p:blipFill>
        <p:spPr>
          <a:xfrm>
            <a:off x="470875" y="1862100"/>
            <a:ext cx="1724025" cy="83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