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48AE-038B-45DA-B65C-FE644765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B4B0-239D-4F25-B2F6-357CC2E01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2908-0E9F-48EC-BFB2-C2326443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6730-D132-46F7-ABC7-9B3718C6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FF3E-E26B-429A-80DC-EE76314A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54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7EE-21C8-4C91-9625-2BA6C39D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4A5EA-8200-45EC-835F-89891D33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E080-7213-442C-9F8F-CF63088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827E-5341-465F-8D40-AC8717E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4C33-63E4-4992-871A-556B052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5A963-DC81-4716-91DE-2FD68A6B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88C3B-6008-4A2B-9766-E108A6D8D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799-DE58-447F-B193-84849B2A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3352-7B98-4B77-8AF8-04D567AA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BCD9-1D37-4966-B236-AE09B283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065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C048-D18A-4E24-8C3C-F8836DF7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E749-50A5-4B5E-AD34-99585518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E6B4-8E2F-47E0-B196-D1B19688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233A-3EBB-4E8C-A68D-1C986967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10F8-47E0-426E-A31C-7674A94A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31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B3D5-27D2-48FD-A1CE-46E7E87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5867D-9779-418F-A228-832BDDB1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E9F1-5069-4D9C-A459-0F654484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AD91-E594-4AD6-AB10-CC156485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22C7-2D52-4146-8CDF-714F0E2A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56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312A-106B-4ED4-AF71-9B819F75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DEA0-B813-4077-8F00-149AD73E0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8CF7-AF69-4928-A93D-25996EF2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21F6-C820-4EBC-977F-301832E5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74F6-5116-43D6-B3AA-2B5B0D1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FC1B8-C9F8-4357-9B96-EDE035C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624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7B0D-5309-4006-BAA4-8915D77E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7EF7B-000F-453A-9BAD-65652E2F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41B4-C16E-41B1-B516-AD032CDC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92394-C695-4154-9A2C-B70458DDC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DB2BB-36B0-4D8E-A035-E8D442F68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0F7A-1B26-4BDD-A0FC-FC61D199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743D-930B-435B-960E-7070EA3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7A664-9C98-46D5-B83F-A7F6F7AD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2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C2B4-CDF2-404B-B820-5D75B5B4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8742C-C38C-4843-A065-77DF2B9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9EF20-8ACC-4FEB-A340-322463F8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64382-79E0-42FC-9FEB-9196E81A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81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2C84C-F34F-4F1C-9AF4-DB7B543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8E0B4-6A18-471B-A0A0-A01B5FD8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0F0C3-A492-4C2F-8410-56417648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572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BD48-3F81-4D80-964B-6867B13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6EC3-10F1-4AB8-B20E-353B2F8D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67FB7-C642-40D3-8328-D962575E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6B8C-702A-4204-951D-4850EFA1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86F1-B44C-4ABE-8363-9DE76357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02B9-5AE4-44EE-B310-A59D32FF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75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84D0-D3DC-483A-BF76-E48793B9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608A6-8D7B-41B8-AFF9-9C68B9F67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3FC7-94FE-4F96-B00C-3F9140CD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17A3-D614-4980-9751-26CC4041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9115-ABC6-4E8E-AB2F-A544B239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9B01E-0B29-437E-A0FA-FEA0CA4D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9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97276-96B4-4E81-A272-EFF783BB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C2168-9745-4429-923F-BEC79C32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DE2B-389D-4516-A1EB-B9D0FA3D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F365-03E7-4D15-8867-E7688C1006D4}" type="datetimeFigureOut">
              <a:rPr lang="en-PK" smtClean="0"/>
              <a:t>06/11/2019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F6B4-42AA-4189-A63E-8DA2BD1FA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30B3-CE97-4AFF-B6F0-2DF7D416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8F7A-C54F-42C1-97BD-38B91C92AA2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323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E149984-49B2-44AE-A283-D2593D8D6793}"/>
              </a:ext>
            </a:extLst>
          </p:cNvPr>
          <p:cNvGrpSpPr/>
          <p:nvPr/>
        </p:nvGrpSpPr>
        <p:grpSpPr>
          <a:xfrm>
            <a:off x="6714235" y="103204"/>
            <a:ext cx="5347503" cy="6651592"/>
            <a:chOff x="5092079" y="339573"/>
            <a:chExt cx="4238352" cy="61788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DE1947-DAC3-4734-8832-8B0D2348F8FC}"/>
                </a:ext>
              </a:extLst>
            </p:cNvPr>
            <p:cNvSpPr/>
            <p:nvPr/>
          </p:nvSpPr>
          <p:spPr>
            <a:xfrm>
              <a:off x="5228389" y="475505"/>
              <a:ext cx="3965732" cy="60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 with Manifest Email Configured in it.</a:t>
              </a:r>
              <a:endParaRPr lang="en-PK" sz="1600" dirty="0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4BD95AB9-05DF-46E9-89A1-9FEF2F11EE06}"/>
                </a:ext>
              </a:extLst>
            </p:cNvPr>
            <p:cNvSpPr/>
            <p:nvPr/>
          </p:nvSpPr>
          <p:spPr>
            <a:xfrm>
              <a:off x="5092079" y="339573"/>
              <a:ext cx="4238352" cy="6178853"/>
            </a:xfrm>
            <a:prstGeom prst="flowChartProcess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0" name="Cylinder 29">
              <a:extLst>
                <a:ext uri="{FF2B5EF4-FFF2-40B4-BE49-F238E27FC236}">
                  <a16:creationId xmlns:a16="http://schemas.microsoft.com/office/drawing/2014/main" id="{5603050B-7316-41B1-9FEE-25B96918426C}"/>
                </a:ext>
              </a:extLst>
            </p:cNvPr>
            <p:cNvSpPr/>
            <p:nvPr/>
          </p:nvSpPr>
          <p:spPr>
            <a:xfrm>
              <a:off x="8002966" y="3587182"/>
              <a:ext cx="1068321" cy="1466046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 SERVER</a:t>
              </a:r>
              <a:endParaRPr lang="en-PK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1A3A4E-36E9-4037-B0DE-CCCB72AE216C}"/>
                </a:ext>
              </a:extLst>
            </p:cNvPr>
            <p:cNvGrpSpPr/>
            <p:nvPr/>
          </p:nvGrpSpPr>
          <p:grpSpPr>
            <a:xfrm>
              <a:off x="5228388" y="4201264"/>
              <a:ext cx="1674421" cy="1466046"/>
              <a:chOff x="4747700" y="4239623"/>
              <a:chExt cx="1674421" cy="1466046"/>
            </a:xfrm>
          </p:grpSpPr>
          <p:sp>
            <p:nvSpPr>
              <p:cNvPr id="28" name="Flowchart: Multidocument 27">
                <a:extLst>
                  <a:ext uri="{FF2B5EF4-FFF2-40B4-BE49-F238E27FC236}">
                    <a16:creationId xmlns:a16="http://schemas.microsoft.com/office/drawing/2014/main" id="{74472282-06EA-402D-BF48-2C8EFD481CE9}"/>
                  </a:ext>
                </a:extLst>
              </p:cNvPr>
              <p:cNvSpPr/>
              <p:nvPr/>
            </p:nvSpPr>
            <p:spPr>
              <a:xfrm>
                <a:off x="4892931" y="4295591"/>
                <a:ext cx="1369620" cy="1219933"/>
              </a:xfrm>
              <a:prstGeom prst="flowChartMulti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Attachment dump in a folder Automatically.</a:t>
                </a:r>
              </a:p>
            </p:txBody>
          </p:sp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0976EAD7-E858-4407-9FEC-F59BA0EC782A}"/>
                  </a:ext>
                </a:extLst>
              </p:cNvPr>
              <p:cNvSpPr/>
              <p:nvPr/>
            </p:nvSpPr>
            <p:spPr>
              <a:xfrm>
                <a:off x="4747700" y="4239623"/>
                <a:ext cx="1674421" cy="1466046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D2119D-06CA-42A6-BFC3-914FEF18B036}"/>
              </a:ext>
            </a:extLst>
          </p:cNvPr>
          <p:cNvGrpSpPr/>
          <p:nvPr/>
        </p:nvGrpSpPr>
        <p:grpSpPr>
          <a:xfrm>
            <a:off x="130262" y="2711068"/>
            <a:ext cx="6755953" cy="2698799"/>
            <a:chOff x="79899" y="1296140"/>
            <a:chExt cx="6834419" cy="26987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AA244-E151-4257-B1B8-67AF124E33B3}"/>
                </a:ext>
              </a:extLst>
            </p:cNvPr>
            <p:cNvSpPr/>
            <p:nvPr/>
          </p:nvSpPr>
          <p:spPr>
            <a:xfrm>
              <a:off x="159611" y="1988011"/>
              <a:ext cx="1807163" cy="572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EK</a:t>
              </a:r>
              <a:endParaRPr lang="en-PK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25FC3BC-0D68-45FC-A834-FF96BE5E112F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23" y="3151019"/>
              <a:ext cx="3043995" cy="34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Single Corner Snipped 5">
              <a:extLst>
                <a:ext uri="{FF2B5EF4-FFF2-40B4-BE49-F238E27FC236}">
                  <a16:creationId xmlns:a16="http://schemas.microsoft.com/office/drawing/2014/main" id="{AF8CF097-53F0-46CB-9A3C-C4B3FF3C80C3}"/>
                </a:ext>
              </a:extLst>
            </p:cNvPr>
            <p:cNvSpPr/>
            <p:nvPr/>
          </p:nvSpPr>
          <p:spPr>
            <a:xfrm>
              <a:off x="4502347" y="2162281"/>
              <a:ext cx="1824362" cy="892187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Daily Cargo Manifest sent via email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BD6278-85BE-49ED-A1A7-E3AB5C2FD5CD}"/>
                </a:ext>
              </a:extLst>
            </p:cNvPr>
            <p:cNvSpPr/>
            <p:nvPr/>
          </p:nvSpPr>
          <p:spPr>
            <a:xfrm>
              <a:off x="159612" y="1519584"/>
              <a:ext cx="3595642" cy="415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System in Export Sheds</a:t>
              </a:r>
              <a:endParaRPr lang="en-PK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05D8A1C-1CFA-4D53-B1EC-BF6FF9184C15}"/>
                </a:ext>
              </a:extLst>
            </p:cNvPr>
            <p:cNvSpPr/>
            <p:nvPr/>
          </p:nvSpPr>
          <p:spPr>
            <a:xfrm>
              <a:off x="2057033" y="1984475"/>
              <a:ext cx="1698221" cy="572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EY</a:t>
              </a:r>
              <a:endParaRPr lang="en-PK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BB2301-0FF6-4C2E-BDBE-869B43D79525}"/>
                </a:ext>
              </a:extLst>
            </p:cNvPr>
            <p:cNvSpPr/>
            <p:nvPr/>
          </p:nvSpPr>
          <p:spPr>
            <a:xfrm>
              <a:off x="159611" y="2616521"/>
              <a:ext cx="1807163" cy="572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TK</a:t>
              </a:r>
              <a:endParaRPr lang="en-PK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41E590-3A41-4D17-9816-DEA4E7955552}"/>
                </a:ext>
              </a:extLst>
            </p:cNvPr>
            <p:cNvSpPr/>
            <p:nvPr/>
          </p:nvSpPr>
          <p:spPr>
            <a:xfrm>
              <a:off x="2057033" y="2612985"/>
              <a:ext cx="1698221" cy="572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SV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38BF92-1477-4726-B39A-5D80A8A3AE5E}"/>
                </a:ext>
              </a:extLst>
            </p:cNvPr>
            <p:cNvSpPr/>
            <p:nvPr/>
          </p:nvSpPr>
          <p:spPr>
            <a:xfrm>
              <a:off x="1098980" y="3241495"/>
              <a:ext cx="1807163" cy="572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GD</a:t>
              </a:r>
              <a:endParaRPr lang="en-PK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Process 55">
              <a:extLst>
                <a:ext uri="{FF2B5EF4-FFF2-40B4-BE49-F238E27FC236}">
                  <a16:creationId xmlns:a16="http://schemas.microsoft.com/office/drawing/2014/main" id="{E26BC3BC-217A-4628-8A91-41D908793F94}"/>
                </a:ext>
              </a:extLst>
            </p:cNvPr>
            <p:cNvSpPr/>
            <p:nvPr/>
          </p:nvSpPr>
          <p:spPr>
            <a:xfrm>
              <a:off x="79899" y="1296140"/>
              <a:ext cx="3808520" cy="2698799"/>
            </a:xfrm>
            <a:prstGeom prst="flowChartProcess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B28D162F-2D1B-40B6-90A1-9FA66E40043D}"/>
              </a:ext>
            </a:extLst>
          </p:cNvPr>
          <p:cNvSpPr/>
          <p:nvPr/>
        </p:nvSpPr>
        <p:spPr>
          <a:xfrm>
            <a:off x="6900902" y="1686757"/>
            <a:ext cx="1680467" cy="10475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 Program (Scheduled Daily)</a:t>
            </a:r>
          </a:p>
        </p:txBody>
      </p:sp>
      <p:sp>
        <p:nvSpPr>
          <p:cNvPr id="88" name="Rectangle: Single Corner Snipped 87">
            <a:extLst>
              <a:ext uri="{FF2B5EF4-FFF2-40B4-BE49-F238E27FC236}">
                <a16:creationId xmlns:a16="http://schemas.microsoft.com/office/drawing/2014/main" id="{270DD85F-A758-4A50-B101-DBCDA21BAF12}"/>
              </a:ext>
            </a:extLst>
          </p:cNvPr>
          <p:cNvSpPr/>
          <p:nvPr/>
        </p:nvSpPr>
        <p:spPr>
          <a:xfrm>
            <a:off x="7795749" y="3026151"/>
            <a:ext cx="1947387" cy="95462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Compiling, Cleaning, Structuring the files in folder via Scheduled R Job.</a:t>
            </a: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1967E850-A302-44F1-B398-40401AF1C306}"/>
              </a:ext>
            </a:extLst>
          </p:cNvPr>
          <p:cNvSpPr/>
          <p:nvPr/>
        </p:nvSpPr>
        <p:spPr>
          <a:xfrm>
            <a:off x="9292229" y="1886802"/>
            <a:ext cx="1544716" cy="6474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Prepared Data</a:t>
            </a:r>
            <a:endParaRPr lang="en-PK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244E6CB-BE0A-4C80-B639-342770318386}"/>
              </a:ext>
            </a:extLst>
          </p:cNvPr>
          <p:cNvCxnSpPr>
            <a:cxnSpLocks/>
            <a:stCxn id="73" idx="3"/>
            <a:endCxn id="90" idx="5"/>
          </p:cNvCxnSpPr>
          <p:nvPr/>
        </p:nvCxnSpPr>
        <p:spPr>
          <a:xfrm>
            <a:off x="8581369" y="2210538"/>
            <a:ext cx="79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C19A5E-FB8C-43FD-99B8-043DF7F24C3F}"/>
              </a:ext>
            </a:extLst>
          </p:cNvPr>
          <p:cNvCxnSpPr>
            <a:cxnSpLocks/>
            <a:stCxn id="90" idx="2"/>
            <a:endCxn id="30" idx="1"/>
          </p:cNvCxnSpPr>
          <p:nvPr/>
        </p:nvCxnSpPr>
        <p:spPr>
          <a:xfrm>
            <a:off x="10756011" y="2210538"/>
            <a:ext cx="304819" cy="138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Single Corner Snipped 130">
            <a:extLst>
              <a:ext uri="{FF2B5EF4-FFF2-40B4-BE49-F238E27FC236}">
                <a16:creationId xmlns:a16="http://schemas.microsoft.com/office/drawing/2014/main" id="{B7E55593-417F-4B0A-9ECC-7FCAA3604FFF}"/>
              </a:ext>
            </a:extLst>
          </p:cNvPr>
          <p:cNvSpPr/>
          <p:nvPr/>
        </p:nvSpPr>
        <p:spPr>
          <a:xfrm>
            <a:off x="9292229" y="1107447"/>
            <a:ext cx="1784412" cy="70609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 Prepared data into database via Scheduled R Job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6CCFE4-87DF-4B17-B6F2-40BF849103F6}"/>
              </a:ext>
            </a:extLst>
          </p:cNvPr>
          <p:cNvSpPr txBox="1"/>
          <p:nvPr/>
        </p:nvSpPr>
        <p:spPr>
          <a:xfrm>
            <a:off x="49414" y="241475"/>
            <a:ext cx="513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+mj-lt"/>
              </a:rPr>
              <a:t>Cargo Manifest Data Automation</a:t>
            </a:r>
            <a:endParaRPr lang="en-PK" sz="2800" u="sng" dirty="0">
              <a:latin typeface="+mj-l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D2F5FDA-A49E-42A4-825D-115831964F3D}"/>
              </a:ext>
            </a:extLst>
          </p:cNvPr>
          <p:cNvSpPr txBox="1"/>
          <p:nvPr/>
        </p:nvSpPr>
        <p:spPr>
          <a:xfrm>
            <a:off x="130263" y="883643"/>
            <a:ext cx="6360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dedicated Email for receiving daily cargo manifest.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system on which email will be configured. The same system can be used for R program and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KUTOOLS (Extension for Microsoft Outlook)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Standardization for daily cargo manifest as given below.</a:t>
            </a:r>
            <a:endParaRPr lang="en-PK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59B88F-97D2-4CC2-82A3-B94FA9B7A573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741136" y="2734319"/>
            <a:ext cx="0" cy="1526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1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5EF4EA-3267-47C7-BFE2-DCAE91C21BDC}"/>
              </a:ext>
            </a:extLst>
          </p:cNvPr>
          <p:cNvSpPr/>
          <p:nvPr/>
        </p:nvSpPr>
        <p:spPr>
          <a:xfrm>
            <a:off x="435007" y="271755"/>
            <a:ext cx="1146994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STANDARDIZATION FOR DAILY CARGO MANIFESTS	</a:t>
            </a:r>
            <a:r>
              <a:rPr lang="en-US" sz="1600" dirty="0"/>
              <a:t>		</a:t>
            </a:r>
          </a:p>
          <a:p>
            <a:endParaRPr lang="en-US" sz="1600" dirty="0"/>
          </a:p>
          <a:p>
            <a:r>
              <a:rPr lang="en-US" sz="1600" dirty="0"/>
              <a:t>- Ensure that all Manifests for all airlines should have a standard template as attached.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For EY please check if the system can provide us the report in excel format (Current reporting: PDF)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Otherwise please convert the daily Manifest from PDF to excel (according to standard template)</a:t>
            </a:r>
          </a:p>
          <a:p>
            <a:r>
              <a:rPr lang="en-US" sz="1600" dirty="0"/>
              <a:t>- Data entry should be accurate in manifest.</a:t>
            </a:r>
          </a:p>
          <a:p>
            <a:r>
              <a:rPr lang="en-US" sz="1600" dirty="0"/>
              <a:t>- Instruct the staff to send the Daily Cargo Manifest for ALL airlines on an email address, especially configured for Manifest emails (will be shared later once created)</a:t>
            </a:r>
            <a:br>
              <a:rPr lang="en-US" sz="1600" dirty="0"/>
            </a:br>
            <a:r>
              <a:rPr lang="en-US" sz="1600" dirty="0"/>
              <a:t>- There should be only 1 Sheet in the excel file.</a:t>
            </a:r>
          </a:p>
          <a:p>
            <a:r>
              <a:rPr lang="en-US" sz="1600" dirty="0"/>
              <a:t>- The sheet name should be "MNFST"</a:t>
            </a:r>
          </a:p>
          <a:p>
            <a:r>
              <a:rPr lang="en-US" sz="1600" dirty="0"/>
              <a:t>- Flight Number should always be written as Flight Number (spelling should be Flight Number) in A4 cell</a:t>
            </a:r>
          </a:p>
          <a:p>
            <a:r>
              <a:rPr lang="en-US" sz="1600" dirty="0"/>
              <a:t>- Flight Number Value should be in C4 cell (for e.g. TK-709)</a:t>
            </a:r>
          </a:p>
          <a:p>
            <a:r>
              <a:rPr lang="en-US" sz="1600" dirty="0"/>
              <a:t>- Date Value should be in F4 cell</a:t>
            </a:r>
          </a:p>
          <a:p>
            <a:r>
              <a:rPr lang="en-US" sz="1600" dirty="0"/>
              <a:t>- Offloading should be written as OFF in column I (9th column)</a:t>
            </a:r>
          </a:p>
          <a:p>
            <a:r>
              <a:rPr lang="en-US" sz="1600" dirty="0"/>
              <a:t>- Avoid using "Consolidation" in commodity column.</a:t>
            </a:r>
          </a:p>
          <a:p>
            <a:r>
              <a:rPr lang="en-US" sz="1600" dirty="0"/>
              <a:t>- SHC should be identified and entered according to commodity.</a:t>
            </a:r>
          </a:p>
          <a:p>
            <a:r>
              <a:rPr lang="en-US" sz="1600" dirty="0"/>
              <a:t>- Only "/" should be used in pieces columns. No other character should be used.</a:t>
            </a:r>
          </a:p>
          <a:p>
            <a:r>
              <a:rPr lang="en-US" sz="1600" dirty="0"/>
              <a:t>- Valid AWB number is considered as 999-99999999</a:t>
            </a:r>
          </a:p>
          <a:p>
            <a:r>
              <a:rPr lang="en-US" sz="1600" dirty="0"/>
              <a:t>- Ensure that the subject of the email &amp; filename of attachment should be standard.</a:t>
            </a:r>
          </a:p>
          <a:p>
            <a:r>
              <a:rPr lang="en-US" sz="1600" dirty="0"/>
              <a:t>                 For E.g. FINAL_MANIFEST_EK_605_17_10_2019 (Initial Manifest should always be sent with different subject)</a:t>
            </a:r>
          </a:p>
          <a:p>
            <a:r>
              <a:rPr lang="en-US" sz="1600" dirty="0"/>
              <a:t>- Ensure that filename of daily cargo manifest should be standard.</a:t>
            </a:r>
          </a:p>
          <a:p>
            <a:r>
              <a:rPr lang="en-US" sz="1600" dirty="0"/>
              <a:t>                 It should be as FINAL_MANIFEST_EK_609_17_OCT_2019  (All underscores, No dash &amp; No Space)</a:t>
            </a:r>
          </a:p>
          <a:p>
            <a:r>
              <a:rPr lang="en-US" sz="1600" dirty="0"/>
              <a:t>- If there is any correction in final manifest then it should be sent again with the same name.</a:t>
            </a:r>
          </a:p>
          <a:p>
            <a:r>
              <a:rPr lang="en-US" sz="1600" dirty="0"/>
              <a:t>- The daily cargo Manifest should be checked on above points before sending.</a:t>
            </a:r>
          </a:p>
          <a:p>
            <a:r>
              <a:rPr lang="en-US" sz="1600" dirty="0"/>
              <a:t>- If any other standardization is required, please ensure that it should be implemented and add into this document.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207BEC4-8562-485E-A67E-0918D207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335" y="719089"/>
            <a:ext cx="2823098" cy="16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F697254-0DE2-49F2-9A24-1AC2D7605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01372"/>
              </p:ext>
            </p:extLst>
          </p:nvPr>
        </p:nvGraphicFramePr>
        <p:xfrm>
          <a:off x="7636276" y="44872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6276" y="44872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32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Maaz Khan</dc:creator>
  <cp:lastModifiedBy>Muhammad Maaz Khan</cp:lastModifiedBy>
  <cp:revision>33</cp:revision>
  <dcterms:created xsi:type="dcterms:W3CDTF">2019-10-21T08:11:11Z</dcterms:created>
  <dcterms:modified xsi:type="dcterms:W3CDTF">2019-11-06T12:28:57Z</dcterms:modified>
</cp:coreProperties>
</file>