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58" r:id="rId6"/>
    <p:sldId id="25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9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F07DA71C-4BBA-4FCB-9E1A-9993F7F8638C}" type="datetimeFigureOut">
              <a:rPr lang="en-US" smtClean="0"/>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57C80CBD-4666-4ADA-9EE8-CB1E7075EA16}" type="slidenum">
              <a:rPr lang="en-US" smtClean="0"/>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07DA71C-4BBA-4FCB-9E1A-9993F7F8638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80CBD-4666-4ADA-9EE8-CB1E7075EA1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07DA71C-4BBA-4FCB-9E1A-9993F7F8638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80CBD-4666-4ADA-9EE8-CB1E7075EA1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F07DA71C-4BBA-4FCB-9E1A-9993F7F8638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80CBD-4666-4ADA-9EE8-CB1E7075EA1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07DA71C-4BBA-4FCB-9E1A-9993F7F8638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80CBD-4666-4ADA-9EE8-CB1E7075EA1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07DA71C-4BBA-4FCB-9E1A-9993F7F8638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80CBD-4666-4ADA-9EE8-CB1E7075EA16}" type="slidenum">
              <a:rPr lang="en-US" smtClean="0"/>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F07DA71C-4BBA-4FCB-9E1A-9993F7F8638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C80CBD-4666-4ADA-9EE8-CB1E7075EA1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7DA71C-4BBA-4FCB-9E1A-9993F7F8638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C80CBD-4666-4ADA-9EE8-CB1E7075EA1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DA71C-4BBA-4FCB-9E1A-9993F7F8638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C80CBD-4666-4ADA-9EE8-CB1E7075EA1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07DA71C-4BBA-4FCB-9E1A-9993F7F8638C}" type="datetimeFigureOut">
              <a:rPr lang="en-US" smtClean="0"/>
            </a:fld>
            <a:endParaRPr lang="en-US"/>
          </a:p>
        </p:txBody>
      </p:sp>
      <p:sp>
        <p:nvSpPr>
          <p:cNvPr id="7" name="Slide Number Placeholder 6"/>
          <p:cNvSpPr>
            <a:spLocks noGrp="1"/>
          </p:cNvSpPr>
          <p:nvPr>
            <p:ph type="sldNum" sz="quarter" idx="12"/>
          </p:nvPr>
        </p:nvSpPr>
        <p:spPr/>
        <p:txBody>
          <a:bodyPr/>
          <a:lstStyle/>
          <a:p>
            <a:fld id="{57C80CBD-4666-4ADA-9EE8-CB1E7075EA16}" type="slidenum">
              <a:rPr lang="en-US" smtClean="0"/>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07DA71C-4BBA-4FCB-9E1A-9993F7F8638C}" type="datetimeFigureOut">
              <a:rPr lang="en-US" smtClean="0"/>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57C80CBD-4666-4ADA-9EE8-CB1E7075EA1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1" fmla="*/ 0 w 9144000"/>
                <a:gd name="connsiteY0-2" fmla="*/ 1270659 h 1330035"/>
                <a:gd name="connsiteX1-3" fmla="*/ 1674420 w 9144000"/>
                <a:gd name="connsiteY1-4" fmla="*/ 1318160 h 1330035"/>
                <a:gd name="connsiteX2-5" fmla="*/ 4120737 w 9144000"/>
                <a:gd name="connsiteY2-6" fmla="*/ 1199407 h 1330035"/>
                <a:gd name="connsiteX3-7" fmla="*/ 7172696 w 9144000"/>
                <a:gd name="connsiteY3-8" fmla="*/ 760020 h 1330035"/>
                <a:gd name="connsiteX4-9" fmla="*/ 9144000 w 9144000"/>
                <a:gd name="connsiteY4-10" fmla="*/ 0 h 1330035"/>
                <a:gd name="connsiteX0-11" fmla="*/ 0 w 9144000"/>
                <a:gd name="connsiteY0-12" fmla="*/ 1270659 h 1330035"/>
                <a:gd name="connsiteX1-13" fmla="*/ 1674420 w 9144000"/>
                <a:gd name="connsiteY1-14" fmla="*/ 1318160 h 1330035"/>
                <a:gd name="connsiteX2-15" fmla="*/ 4120737 w 9144000"/>
                <a:gd name="connsiteY2-16" fmla="*/ 1199407 h 1330035"/>
                <a:gd name="connsiteX3-17" fmla="*/ 7172696 w 9144000"/>
                <a:gd name="connsiteY3-18" fmla="*/ 760020 h 1330035"/>
                <a:gd name="connsiteX4-19" fmla="*/ 9144000 w 9144000"/>
                <a:gd name="connsiteY4-20" fmla="*/ 0 h 1330035"/>
                <a:gd name="connsiteX0-21" fmla="*/ 0 w 9144000"/>
                <a:gd name="connsiteY0-22" fmla="*/ 1270659 h 1330035"/>
                <a:gd name="connsiteX1-23" fmla="*/ 1674420 w 9144000"/>
                <a:gd name="connsiteY1-24" fmla="*/ 1318160 h 1330035"/>
                <a:gd name="connsiteX2-25" fmla="*/ 4120737 w 9144000"/>
                <a:gd name="connsiteY2-26" fmla="*/ 1199407 h 1330035"/>
                <a:gd name="connsiteX3-27" fmla="*/ 7172696 w 9144000"/>
                <a:gd name="connsiteY3-28" fmla="*/ 760020 h 1330035"/>
                <a:gd name="connsiteX4-29" fmla="*/ 9144000 w 9144000"/>
                <a:gd name="connsiteY4-30" fmla="*/ 0 h 1330035"/>
                <a:gd name="connsiteX0-31" fmla="*/ 0 w 9144000"/>
                <a:gd name="connsiteY0-32" fmla="*/ 1116279 h 1175655"/>
                <a:gd name="connsiteX1-33" fmla="*/ 1674420 w 9144000"/>
                <a:gd name="connsiteY1-34" fmla="*/ 1163780 h 1175655"/>
                <a:gd name="connsiteX2-35" fmla="*/ 4120737 w 9144000"/>
                <a:gd name="connsiteY2-36" fmla="*/ 1045027 h 1175655"/>
                <a:gd name="connsiteX3-37" fmla="*/ 7172696 w 9144000"/>
                <a:gd name="connsiteY3-38" fmla="*/ 605640 h 1175655"/>
                <a:gd name="connsiteX4-39" fmla="*/ 9144000 w 9144000"/>
                <a:gd name="connsiteY4-40" fmla="*/ 0 h 11756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261499"/>
                <a:gd name="connsiteY0-2" fmla="*/ 105098 h 1388236"/>
                <a:gd name="connsiteX1-3" fmla="*/ 56357 w 1261499"/>
                <a:gd name="connsiteY1-4" fmla="*/ 0 h 1388236"/>
                <a:gd name="connsiteX2-5" fmla="*/ 865241 w 1261499"/>
                <a:gd name="connsiteY2-6" fmla="*/ 0 h 1388236"/>
                <a:gd name="connsiteX3-7" fmla="*/ 1261499 w 1261499"/>
                <a:gd name="connsiteY3-8" fmla="*/ 694118 h 1388236"/>
                <a:gd name="connsiteX4-9" fmla="*/ 865241 w 1261499"/>
                <a:gd name="connsiteY4-10" fmla="*/ 1388236 h 1388236"/>
                <a:gd name="connsiteX5-11" fmla="*/ 56357 w 1261499"/>
                <a:gd name="connsiteY5-12" fmla="*/ 1388236 h 1388236"/>
                <a:gd name="connsiteX6-13" fmla="*/ 0 w 1261499"/>
                <a:gd name="connsiteY6-14" fmla="*/ 105098 h 1388236"/>
                <a:gd name="connsiteX0-15" fmla="*/ 0 w 1261499"/>
                <a:gd name="connsiteY0-16" fmla="*/ 105098 h 1388236"/>
                <a:gd name="connsiteX1-17" fmla="*/ 56357 w 1261499"/>
                <a:gd name="connsiteY1-18" fmla="*/ 0 h 1388236"/>
                <a:gd name="connsiteX2-19" fmla="*/ 865241 w 1261499"/>
                <a:gd name="connsiteY2-20" fmla="*/ 0 h 1388236"/>
                <a:gd name="connsiteX3-21" fmla="*/ 1261499 w 1261499"/>
                <a:gd name="connsiteY3-22" fmla="*/ 694118 h 1388236"/>
                <a:gd name="connsiteX4-23" fmla="*/ 865241 w 1261499"/>
                <a:gd name="connsiteY4-24" fmla="*/ 1388236 h 1388236"/>
                <a:gd name="connsiteX5-25" fmla="*/ 744578 w 1261499"/>
                <a:gd name="connsiteY5-26" fmla="*/ 1387893 h 1388236"/>
                <a:gd name="connsiteX6-27" fmla="*/ 0 w 1261499"/>
                <a:gd name="connsiteY6-28" fmla="*/ 10509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118 h 1388236"/>
                <a:gd name="connsiteX1-3" fmla="*/ 396258 w 1601400"/>
                <a:gd name="connsiteY1-4" fmla="*/ 0 h 1388236"/>
                <a:gd name="connsiteX2-5" fmla="*/ 474029 w 1601400"/>
                <a:gd name="connsiteY2-6" fmla="*/ 4016 h 1388236"/>
                <a:gd name="connsiteX3-7" fmla="*/ 1601400 w 1601400"/>
                <a:gd name="connsiteY3-8" fmla="*/ 694118 h 1388236"/>
                <a:gd name="connsiteX4-9" fmla="*/ 1205142 w 1601400"/>
                <a:gd name="connsiteY4-10" fmla="*/ 1388236 h 1388236"/>
                <a:gd name="connsiteX5-11" fmla="*/ 396258 w 1601400"/>
                <a:gd name="connsiteY5-12" fmla="*/ 1388236 h 1388236"/>
                <a:gd name="connsiteX6-13" fmla="*/ 0 w 1601400"/>
                <a:gd name="connsiteY6-14" fmla="*/ 694118 h 1388236"/>
                <a:gd name="connsiteX0-15" fmla="*/ 0 w 1243407"/>
                <a:gd name="connsiteY0-16" fmla="*/ 694118 h 1388236"/>
                <a:gd name="connsiteX1-17" fmla="*/ 396258 w 1243407"/>
                <a:gd name="connsiteY1-18" fmla="*/ 0 h 1388236"/>
                <a:gd name="connsiteX2-19" fmla="*/ 474029 w 1243407"/>
                <a:gd name="connsiteY2-20" fmla="*/ 4016 h 1388236"/>
                <a:gd name="connsiteX3-21" fmla="*/ 1243407 w 1243407"/>
                <a:gd name="connsiteY3-22" fmla="*/ 1325983 h 1388236"/>
                <a:gd name="connsiteX4-23" fmla="*/ 1205142 w 1243407"/>
                <a:gd name="connsiteY4-24" fmla="*/ 1388236 h 1388236"/>
                <a:gd name="connsiteX5-25" fmla="*/ 396258 w 1243407"/>
                <a:gd name="connsiteY5-26" fmla="*/ 1388236 h 1388236"/>
                <a:gd name="connsiteX6-27" fmla="*/ 0 w 1243407"/>
                <a:gd name="connsiteY6-28" fmla="*/ 694118 h 1388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1" fmla="*/ 0 w 1601400"/>
                <a:gd name="connsiteY0-2" fmla="*/ 694704 h 1388822"/>
                <a:gd name="connsiteX1-3" fmla="*/ 396258 w 1601400"/>
                <a:gd name="connsiteY1-4" fmla="*/ 586 h 1388822"/>
                <a:gd name="connsiteX2-5" fmla="*/ 482002 w 1601400"/>
                <a:gd name="connsiteY2-6" fmla="*/ 0 h 1388822"/>
                <a:gd name="connsiteX3-7" fmla="*/ 1601400 w 1601400"/>
                <a:gd name="connsiteY3-8" fmla="*/ 694704 h 1388822"/>
                <a:gd name="connsiteX4-9" fmla="*/ 1205142 w 1601400"/>
                <a:gd name="connsiteY4-10" fmla="*/ 1388822 h 1388822"/>
                <a:gd name="connsiteX5-11" fmla="*/ 396258 w 1601400"/>
                <a:gd name="connsiteY5-12" fmla="*/ 1388822 h 1388822"/>
                <a:gd name="connsiteX6-13" fmla="*/ 0 w 1601400"/>
                <a:gd name="connsiteY6-14" fmla="*/ 694704 h 1388822"/>
                <a:gd name="connsiteX0-15" fmla="*/ 0 w 1241871"/>
                <a:gd name="connsiteY0-16" fmla="*/ 694704 h 1388822"/>
                <a:gd name="connsiteX1-17" fmla="*/ 396258 w 1241871"/>
                <a:gd name="connsiteY1-18" fmla="*/ 586 h 1388822"/>
                <a:gd name="connsiteX2-19" fmla="*/ 482002 w 1241871"/>
                <a:gd name="connsiteY2-20" fmla="*/ 0 h 1388822"/>
                <a:gd name="connsiteX3-21" fmla="*/ 1241871 w 1241871"/>
                <a:gd name="connsiteY3-22" fmla="*/ 1323912 h 1388822"/>
                <a:gd name="connsiteX4-23" fmla="*/ 1205142 w 1241871"/>
                <a:gd name="connsiteY4-24" fmla="*/ 1388822 h 1388822"/>
                <a:gd name="connsiteX5-25" fmla="*/ 396258 w 1241871"/>
                <a:gd name="connsiteY5-26" fmla="*/ 1388822 h 1388822"/>
                <a:gd name="connsiteX6-27" fmla="*/ 0 w 1241871"/>
                <a:gd name="connsiteY6-28" fmla="*/ 694704 h 1388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F07DA71C-4BBA-4FCB-9E1A-9993F7F8638C}" type="datetimeFigureOut">
              <a:rPr lang="en-US" smtClean="0"/>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57C80CBD-4666-4ADA-9EE8-CB1E7075EA1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anose="05020102010507070707"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anose="05020102010507070707"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anose="05020102010507070707" pitchFamily="18" charset="2"/>
        <a:buChar char=""/>
        <a:defRPr sz="2000" kern="1200">
          <a:solidFill>
            <a:schemeClr val="tx2"/>
          </a:solidFill>
          <a:latin typeface="+mn-lt"/>
          <a:ea typeface="+mn-ea"/>
          <a:cs typeface="+mn-cs"/>
        </a:defRPr>
      </a:lvl3pPr>
      <a:lvl4pPr marL="1124585" indent="-228600" algn="l" defTabSz="914400" rtl="0" eaLnBrk="1" latinLnBrk="0" hangingPunct="1">
        <a:spcBef>
          <a:spcPct val="20000"/>
        </a:spcBef>
        <a:buClr>
          <a:schemeClr val="accent1"/>
        </a:buClr>
        <a:buSzPct val="76000"/>
        <a:buFont typeface="Wingdings 2" panose="05020102010507070707"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anose="05020102010507070707" pitchFamily="18" charset="2"/>
        <a:buChar char=""/>
        <a:defRPr sz="1600" kern="1200" baseline="0">
          <a:solidFill>
            <a:schemeClr val="tx2"/>
          </a:solidFill>
          <a:latin typeface="+mn-lt"/>
          <a:ea typeface="+mn-ea"/>
          <a:cs typeface="+mn-cs"/>
        </a:defRPr>
      </a:lvl5pPr>
      <a:lvl6pPr marL="1517650"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6pPr>
      <a:lvl7pPr marL="1718945"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8pPr>
      <a:lvl9pPr marL="2121535" indent="-228600" algn="l" defTabSz="914400" rtl="0" eaLnBrk="1" latinLnBrk="0" hangingPunct="1">
        <a:spcBef>
          <a:spcPct val="20000"/>
        </a:spcBef>
        <a:buClr>
          <a:schemeClr val="accent1"/>
        </a:buClr>
        <a:buSzPct val="76000"/>
        <a:buFont typeface="Wingdings 2" panose="050201020105070707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4400" y="2362200"/>
            <a:ext cx="3313355" cy="1981200"/>
          </a:xfrm>
        </p:spPr>
        <p:txBody>
          <a:bodyPr>
            <a:noAutofit/>
          </a:bodyPr>
          <a:lstStyle/>
          <a:p>
            <a:pPr algn="ctr"/>
            <a:r>
              <a:rPr lang="en-US" sz="2800" b="1" dirty="0"/>
              <a:t>Interpolation using Lagrange and Newton Forward Formula</a:t>
            </a:r>
            <a:endParaRPr lang="en-US" sz="3200" dirty="0"/>
          </a:p>
        </p:txBody>
      </p:sp>
      <p:sp>
        <p:nvSpPr>
          <p:cNvPr id="3" name="Subtitle 2"/>
          <p:cNvSpPr>
            <a:spLocks noGrp="1"/>
          </p:cNvSpPr>
          <p:nvPr>
            <p:ph type="subTitle" idx="1"/>
          </p:nvPr>
        </p:nvSpPr>
        <p:spPr/>
        <p:txBody>
          <a:bodyPr>
            <a:normAutofit/>
          </a:bodyPr>
          <a:lstStyle/>
          <a:p>
            <a:r>
              <a:rPr lang="en-US" b="1" dirty="0">
                <a:solidFill>
                  <a:schemeClr val="accent1"/>
                </a:solidFill>
              </a:rPr>
              <a:t>Project Members: </a:t>
            </a:r>
            <a:endParaRPr lang="en-US" b="1" dirty="0">
              <a:solidFill>
                <a:schemeClr val="accent1"/>
              </a:solidFill>
            </a:endParaRPr>
          </a:p>
          <a:p>
            <a:r>
              <a:rPr lang="en-US" b="1" dirty="0" smtClean="0">
                <a:solidFill>
                  <a:schemeClr val="accent1"/>
                </a:solidFill>
              </a:rPr>
              <a:t>   Taimoor </a:t>
            </a:r>
            <a:r>
              <a:rPr lang="en-US" b="1" dirty="0">
                <a:solidFill>
                  <a:schemeClr val="accent1"/>
                </a:solidFill>
              </a:rPr>
              <a:t>Abid(11954)</a:t>
            </a:r>
            <a:endParaRPr lang="en-US" b="1" dirty="0">
              <a:solidFill>
                <a:schemeClr val="accent1"/>
              </a:solidFill>
            </a:endParaRPr>
          </a:p>
          <a:p>
            <a:r>
              <a:rPr lang="en-US" b="1" dirty="0" smtClean="0">
                <a:solidFill>
                  <a:schemeClr val="accent1"/>
                </a:solidFill>
              </a:rPr>
              <a:t>   </a:t>
            </a:r>
            <a:r>
              <a:rPr lang="en-US" b="1" dirty="0" err="1" smtClean="0">
                <a:solidFill>
                  <a:schemeClr val="accent1"/>
                </a:solidFill>
              </a:rPr>
              <a:t>Maaz</a:t>
            </a:r>
            <a:r>
              <a:rPr lang="en-US" b="1" dirty="0" smtClean="0">
                <a:solidFill>
                  <a:schemeClr val="accent1"/>
                </a:solidFill>
              </a:rPr>
              <a:t> </a:t>
            </a:r>
            <a:r>
              <a:rPr lang="en-US" b="1" dirty="0" err="1">
                <a:solidFill>
                  <a:schemeClr val="accent1"/>
                </a:solidFill>
              </a:rPr>
              <a:t>Ullah Warsi(11832)</a:t>
            </a:r>
            <a:endParaRPr lang="en-US" b="1" dirty="0">
              <a:solidFill>
                <a:schemeClr val="accent1"/>
              </a:solidFill>
            </a:endParaRP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801136"/>
          </a:xfrm>
        </p:spPr>
        <p:txBody>
          <a:bodyPr>
            <a:normAutofit/>
          </a:bodyPr>
          <a:lstStyle/>
          <a:p>
            <a:r>
              <a:rPr lang="en-US" b="1" dirty="0"/>
              <a:t>Introduction</a:t>
            </a:r>
            <a:r>
              <a:rPr lang="en-US" b="1" dirty="0" smtClean="0"/>
              <a:t>:</a:t>
            </a:r>
            <a:endParaRPr lang="en-US" dirty="0"/>
          </a:p>
        </p:txBody>
      </p:sp>
      <p:sp>
        <p:nvSpPr>
          <p:cNvPr id="3" name="Content Placeholder 2"/>
          <p:cNvSpPr>
            <a:spLocks noGrp="1"/>
          </p:cNvSpPr>
          <p:nvPr>
            <p:ph idx="1"/>
          </p:nvPr>
        </p:nvSpPr>
        <p:spPr>
          <a:xfrm>
            <a:off x="1066800" y="2133600"/>
            <a:ext cx="6777317" cy="3508977"/>
          </a:xfrm>
        </p:spPr>
        <p:txBody>
          <a:bodyPr>
            <a:normAutofit fontScale="92500"/>
          </a:bodyPr>
          <a:lstStyle/>
          <a:p>
            <a:r>
              <a:rPr lang="en-US" dirty="0" smtClean="0">
                <a:latin typeface="Bahnschrift" panose="020B0502040204020203" pitchFamily="34" charset="0"/>
              </a:rPr>
              <a:t>Interpolation </a:t>
            </a:r>
            <a:r>
              <a:rPr lang="en-US" dirty="0">
                <a:latin typeface="Bahnschrift" panose="020B0502040204020203" pitchFamily="34" charset="0"/>
              </a:rPr>
              <a:t>is the process of using points with known values or sample points to estimate values at other unknown points. It can be used to predict unknown values for any geographic point data, such as elevation, rainfall, chemical concentrations, noise levels, and many more. There are many types of interpolation, but we have used two types Lagrange Interpolation And Newton Forward Method to find the missing value in between the given set of values. </a:t>
            </a:r>
            <a:endParaRPr lang="en-US" dirty="0">
              <a:latin typeface="Bahnschrift" panose="020B0502040204020203" pitchFamily="34" charset="0"/>
            </a:endParaRP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76400"/>
            <a:ext cx="6777317" cy="3508977"/>
          </a:xfrm>
        </p:spPr>
        <p:txBody>
          <a:bodyPr>
            <a:normAutofit/>
          </a:bodyPr>
          <a:lstStyle/>
          <a:p>
            <a:r>
              <a:rPr lang="en-US" b="1" dirty="0">
                <a:latin typeface="Bahnschrift" panose="020B0502040204020203" pitchFamily="34" charset="0"/>
              </a:rPr>
              <a:t>Lagrange Interpolation:</a:t>
            </a:r>
            <a:endParaRPr lang="en-US" b="1" dirty="0">
              <a:latin typeface="Bahnschrift" panose="020B0502040204020203" pitchFamily="34" charset="0"/>
            </a:endParaRPr>
          </a:p>
          <a:p>
            <a:pPr marL="365760" lvl="1" indent="0">
              <a:buNone/>
            </a:pPr>
            <a:r>
              <a:rPr lang="en-US" dirty="0">
                <a:latin typeface="Bahnschrift" panose="020B0502040204020203" pitchFamily="34" charset="0"/>
              </a:rPr>
              <a:t>The Lagrange interpolation formula is a way to find a polynomial which takes on certain values at arbitrary points.</a:t>
            </a:r>
            <a:endParaRPr lang="en-US" dirty="0">
              <a:latin typeface="Bahnschrift" panose="020B0502040204020203" pitchFamily="34" charset="0"/>
            </a:endParaRPr>
          </a:p>
          <a:p>
            <a:r>
              <a:rPr lang="en-US" b="1" dirty="0">
                <a:latin typeface="Bahnschrift" panose="020B0502040204020203" pitchFamily="34" charset="0"/>
              </a:rPr>
              <a:t>Newton Forward Formula:</a:t>
            </a:r>
            <a:endParaRPr lang="en-US" b="1" dirty="0">
              <a:latin typeface="Bahnschrift" panose="020B0502040204020203" pitchFamily="34" charset="0"/>
            </a:endParaRPr>
          </a:p>
          <a:p>
            <a:pPr marL="365760" lvl="1" indent="0">
              <a:buNone/>
            </a:pPr>
            <a:r>
              <a:rPr lang="en-US" dirty="0">
                <a:latin typeface="Bahnschrift" panose="020B0502040204020203" pitchFamily="34" charset="0"/>
              </a:rPr>
              <a:t>Newton Forward Interpolation is the technique of estimating the value of a function for any intermediate value of the independent variable.</a:t>
            </a:r>
            <a:endParaRPr lang="en-US" dirty="0">
              <a:latin typeface="Bahnschrift" panose="020B0502040204020203" pitchFamily="34" charset="0"/>
            </a:endParaRP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951464"/>
          </a:xfrm>
        </p:spPr>
        <p:txBody>
          <a:bodyPr>
            <a:normAutofit/>
          </a:bodyPr>
          <a:lstStyle/>
          <a:p>
            <a:r>
              <a:rPr lang="en-US" b="1" dirty="0"/>
              <a:t>Working</a:t>
            </a:r>
            <a:r>
              <a:rPr lang="en-US" b="1" dirty="0" smtClean="0"/>
              <a:t>:</a:t>
            </a:r>
            <a:endParaRPr lang="en-US" dirty="0"/>
          </a:p>
        </p:txBody>
      </p:sp>
      <p:sp>
        <p:nvSpPr>
          <p:cNvPr id="3" name="Content Placeholder 2"/>
          <p:cNvSpPr>
            <a:spLocks noGrp="1"/>
          </p:cNvSpPr>
          <p:nvPr>
            <p:ph idx="1"/>
          </p:nvPr>
        </p:nvSpPr>
        <p:spPr>
          <a:xfrm>
            <a:off x="990600" y="1752600"/>
            <a:ext cx="7239000" cy="4419600"/>
          </a:xfrm>
        </p:spPr>
        <p:txBody>
          <a:bodyPr>
            <a:noAutofit/>
          </a:bodyPr>
          <a:lstStyle/>
          <a:p>
            <a:r>
              <a:rPr lang="en-US" sz="2100" dirty="0" smtClean="0">
                <a:latin typeface="Bahnschrift" panose="020B0502040204020203" pitchFamily="34" charset="0"/>
                <a:cs typeface="Arial" panose="020B0604020202020204" pitchFamily="34" charset="0"/>
              </a:rPr>
              <a:t>We </a:t>
            </a:r>
            <a:r>
              <a:rPr lang="en-US" sz="2100" dirty="0">
                <a:latin typeface="Bahnschrift" panose="020B0502040204020203" pitchFamily="34" charset="0"/>
                <a:cs typeface="Arial" panose="020B0604020202020204" pitchFamily="34" charset="0"/>
              </a:rPr>
              <a:t>have made this project using Python Language. This project is GUI based which is done using </a:t>
            </a:r>
            <a:r>
              <a:rPr lang="en-US" sz="2100" dirty="0" err="1">
                <a:latin typeface="Bahnschrift" panose="020B0502040204020203" pitchFamily="34" charset="0"/>
                <a:cs typeface="Arial" panose="020B0604020202020204" pitchFamily="34" charset="0"/>
              </a:rPr>
              <a:t>tkinter</a:t>
            </a:r>
            <a:r>
              <a:rPr lang="en-US" sz="2100" dirty="0">
                <a:latin typeface="Bahnschrift" panose="020B0502040204020203" pitchFamily="34" charset="0"/>
                <a:cs typeface="Arial" panose="020B0604020202020204" pitchFamily="34" charset="0"/>
              </a:rPr>
              <a:t>. When we run this project it open up a window on which first it asks about which method do you want to use for finding the value, then it asks for total number of Value of X and Y and it generates an array in the backend according to our input for example if we enter 4 it will generate two arrays of 4 one for values of x and second for values of Y. Now we will enter values of X and Y in the given box. When we will enter value of X0 and enter the save button it will save the data and will ask for next value like X1 X2 so on. Then we will enter the point of which we want to find the value, or we can get the equation instead.</a:t>
            </a:r>
            <a:endParaRPr lang="en-US" sz="2100" dirty="0">
              <a:latin typeface="Bahnschrift" panose="020B0502040204020203" pitchFamily="34" charset="0"/>
              <a:cs typeface="Arial" panose="020B0604020202020204" pitchFamily="34" charset="0"/>
            </a:endParaRPr>
          </a:p>
          <a:p>
            <a:endParaRPr lang="en-US" sz="21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5862320" cy="1095375"/>
          </a:xfrm>
        </p:spPr>
        <p:txBody>
          <a:bodyPr>
            <a:normAutofit/>
          </a:bodyPr>
          <a:lstStyle/>
          <a:p>
            <a:r>
              <a:rPr lang="en-US" b="1" dirty="0"/>
              <a:t>GUI Screen Shots</a:t>
            </a:r>
            <a:r>
              <a:rPr lang="en-US" b="1" dirty="0" smtClean="0"/>
              <a:t>:</a:t>
            </a:r>
            <a:endParaRPr lang="en-US" dirty="0"/>
          </a:p>
        </p:txBody>
      </p:sp>
      <p:pic>
        <p:nvPicPr>
          <p:cNvPr id="6" name="Content Placeholder 5"/>
          <p:cNvPicPr>
            <a:picLocks noGrp="1"/>
          </p:cNvPicPr>
          <p:nvPr>
            <p:ph idx="1"/>
          </p:nvPr>
        </p:nvPicPr>
        <p:blipFill>
          <a:blip r:embed="rId1"/>
          <a:stretch>
            <a:fillRect/>
          </a:stretch>
        </p:blipFill>
        <p:spPr>
          <a:xfrm>
            <a:off x="1600200" y="2895600"/>
            <a:ext cx="5476240" cy="3168015"/>
          </a:xfrm>
          <a:prstGeom prst="rect">
            <a:avLst/>
          </a:prstGeom>
        </p:spPr>
      </p:pic>
      <p:sp>
        <p:nvSpPr>
          <p:cNvPr id="100" name="Text Box 99"/>
          <p:cNvSpPr txBox="1"/>
          <p:nvPr/>
        </p:nvSpPr>
        <p:spPr>
          <a:xfrm>
            <a:off x="1371600" y="1600200"/>
            <a:ext cx="5080000" cy="506730"/>
          </a:xfrm>
          <a:prstGeom prst="rect">
            <a:avLst/>
          </a:prstGeom>
          <a:noFill/>
          <a:ln w="9525">
            <a:noFill/>
          </a:ln>
        </p:spPr>
        <p:txBody>
          <a:bodyPr>
            <a:spAutoFit/>
          </a:bodyPr>
          <a:p>
            <a:pPr indent="0"/>
            <a:r>
              <a:rPr lang="en-US" sz="1600" b="1">
                <a:solidFill>
                  <a:srgbClr val="007E39"/>
                </a:solidFill>
                <a:latin typeface="Cambria" panose="02040503050406030204" charset="0"/>
                <a:ea typeface="SimSun" panose="02010600030101010101" pitchFamily="2" charset="-122"/>
                <a:cs typeface="Times New Roman" panose="02020603050405020304" charset="0"/>
              </a:rPr>
              <a:t>Solving the Question Using Lagrange Method:</a:t>
            </a:r>
            <a:r>
              <a:rPr lang="en-US" sz="1100" b="0">
                <a:latin typeface="Calibri" panose="020F0502020204030204" charset="0"/>
                <a:cs typeface="Times New Roman" panose="02020603050405020304" charset="0"/>
              </a:rPr>
              <a:t> </a:t>
            </a:r>
            <a:endParaRPr lang="en-US"/>
          </a:p>
        </p:txBody>
      </p:sp>
      <p:graphicFrame>
        <p:nvGraphicFramePr>
          <p:cNvPr id="3" name="Table 2"/>
          <p:cNvGraphicFramePr/>
          <p:nvPr/>
        </p:nvGraphicFramePr>
        <p:xfrm>
          <a:off x="1752600" y="2106930"/>
          <a:ext cx="0" cy="571500"/>
        </p:xfrm>
        <a:graphic>
          <a:graphicData uri="http://schemas.openxmlformats.org/drawingml/2006/table">
            <a:tbl>
              <a:tblPr firstRow="1" bandRow="1">
                <a:tableStyleId>{5940675A-B579-460E-94D1-54222C63F5DA}</a:tableStyleId>
              </a:tblPr>
              <a:tblGrid>
                <a:gridCol w="796925"/>
                <a:gridCol w="795338"/>
                <a:gridCol w="796925"/>
                <a:gridCol w="795337"/>
                <a:gridCol w="749300"/>
              </a:tblGrid>
              <a:tr h="279400">
                <a:tc>
                  <a:txBody>
                    <a:bodyPr/>
                    <a:p>
                      <a:pPr indent="0" algn="ctr">
                        <a:buNone/>
                      </a:pPr>
                      <a:r>
                        <a:rPr lang="en-US" sz="1400" b="1">
                          <a:latin typeface="Calibri" panose="020F0502020204030204" charset="0"/>
                          <a:cs typeface="Calibri" panose="020F0502020204030204" charset="0"/>
                        </a:rPr>
                        <a:t>X</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Calibri" panose="020F0502020204030204" charset="0"/>
                          <a:cs typeface="Calibri" panose="020F0502020204030204" charset="0"/>
                        </a:rPr>
                        <a:t>1</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Calibri" panose="020F0502020204030204" charset="0"/>
                          <a:cs typeface="Calibri" panose="020F0502020204030204" charset="0"/>
                        </a:rPr>
                        <a:t>2</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Calibri" panose="020F0502020204030204" charset="0"/>
                          <a:cs typeface="Calibri" panose="020F0502020204030204" charset="0"/>
                        </a:rPr>
                        <a:t>4</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Calibri" panose="020F0502020204030204" charset="0"/>
                          <a:cs typeface="Calibri" panose="020F0502020204030204" charset="0"/>
                        </a:rPr>
                        <a:t>5</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2100">
                <a:tc>
                  <a:txBody>
                    <a:bodyPr/>
                    <a:p>
                      <a:pPr indent="0" algn="ctr">
                        <a:buNone/>
                      </a:pPr>
                      <a:r>
                        <a:rPr lang="en-US" sz="1400" b="1">
                          <a:latin typeface="Calibri" panose="020F0502020204030204" charset="0"/>
                          <a:cs typeface="Calibri" panose="020F0502020204030204" charset="0"/>
                        </a:rPr>
                        <a:t>Y</a:t>
                      </a:r>
                      <a:endParaRPr lang="en-US" sz="14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Calibri" panose="020F0502020204030204" charset="0"/>
                          <a:cs typeface="Calibri" panose="020F0502020204030204" charset="0"/>
                        </a:rPr>
                        <a:t>5</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Calibri" panose="020F0502020204030204" charset="0"/>
                          <a:cs typeface="Calibri" panose="020F0502020204030204" charset="0"/>
                        </a:rPr>
                        <a:t>11</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Calibri" panose="020F0502020204030204" charset="0"/>
                          <a:cs typeface="Calibri" panose="020F0502020204030204" charset="0"/>
                        </a:rPr>
                        <a:t>65</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Calibri" panose="020F0502020204030204" charset="0"/>
                          <a:cs typeface="Calibri" panose="020F0502020204030204" charset="0"/>
                        </a:rPr>
                        <a:t>125</a:t>
                      </a:r>
                      <a:endParaRPr lang="en-US" sz="14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0</TotalTime>
  <Words>1705</Words>
  <Application>WPS Presentation</Application>
  <PresentationFormat>On-screen Show (4:3)</PresentationFormat>
  <Paragraphs>48</Paragraphs>
  <Slides>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vt:i4>
      </vt:variant>
    </vt:vector>
  </HeadingPairs>
  <TitlesOfParts>
    <vt:vector size="17" baseType="lpstr">
      <vt:lpstr>Arial</vt:lpstr>
      <vt:lpstr>SimSun</vt:lpstr>
      <vt:lpstr>Wingdings</vt:lpstr>
      <vt:lpstr>Wingdings 2</vt:lpstr>
      <vt:lpstr>Bahnschrift</vt:lpstr>
      <vt:lpstr>Century Gothic</vt:lpstr>
      <vt:lpstr>Microsoft YaHei</vt:lpstr>
      <vt:lpstr>Arial Unicode MS</vt:lpstr>
      <vt:lpstr>Calibri</vt:lpstr>
      <vt:lpstr>Cambria</vt:lpstr>
      <vt:lpstr>Times New Roman</vt:lpstr>
      <vt:lpstr>Austin</vt:lpstr>
      <vt:lpstr>Interpolation using Lagrange and Newton Forward Method</vt:lpstr>
      <vt:lpstr>Introduction:</vt:lpstr>
      <vt:lpstr>PowerPoint 演示文稿</vt:lpstr>
      <vt:lpstr>Working:</vt:lpstr>
      <vt:lpstr>GUI Screen Shots: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Interpolation using Lagrange and Newton Forward Method</dc:title>
  <dc:creator>Windows User</dc:creator>
  <cp:lastModifiedBy>Maazullah Khan Warsi</cp:lastModifiedBy>
  <cp:revision>4</cp:revision>
  <dcterms:created xsi:type="dcterms:W3CDTF">2021-12-15T20:32:00Z</dcterms:created>
  <dcterms:modified xsi:type="dcterms:W3CDTF">2021-12-16T05:48:31Z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9117ABE28E7342F19B67CF98D9E78562</vt:lpwstr>
  </property>
  <property fmtid="{D5CDD505-2E9C-101B-9397-08002B2CF9AE}" pid="3" name="KSOProductBuildVer">
    <vt:lpwstr>1033-11.2.0.10382</vt:lpwstr>
  </property>
</Properties>
</file>