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4501615"/>
            <a:ext cx="11021656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2337" y="3632607"/>
            <a:ext cx="9707940" cy="1018032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rgbClr val="00B0F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E17-F50B-412C-8FC6-9D15412DFA2E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BFF2-34B0-43C2-8BC5-E9CA5B2107F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6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E17-F50B-412C-8FC6-9D15412DFA2E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BFF2-34B0-43C2-8BC5-E9CA5B2107F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486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E17-F50B-412C-8FC6-9D15412DFA2E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BFF2-34B0-43C2-8BC5-E9CA5B2107F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37855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E17-F50B-412C-8FC6-9D15412DFA2E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BFF2-34B0-43C2-8BC5-E9CA5B2107F9}" type="slidenum">
              <a:rPr lang="en-PK" smtClean="0"/>
              <a:t>‹#›</a:t>
            </a:fld>
            <a:endParaRPr lang="en-PK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07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507"/>
            <a:ext cx="10972800" cy="1016827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9006"/>
            <a:ext cx="10972800" cy="4352597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E17-F50B-412C-8FC6-9D15412DFA2E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BFF2-34B0-43C2-8BC5-E9CA5B2107F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266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527" y="216267"/>
            <a:ext cx="8540500" cy="1204783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9527" y="1472677"/>
            <a:ext cx="8540500" cy="4877719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E17-F50B-412C-8FC6-9D15412DFA2E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BFF2-34B0-43C2-8BC5-E9CA5B2107F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3644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E17-F50B-412C-8FC6-9D15412DFA2E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BFF2-34B0-43C2-8BC5-E9CA5B2107F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2467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E17-F50B-412C-8FC6-9D15412DFA2E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BFF2-34B0-43C2-8BC5-E9CA5B2107F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2712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078" y="578506"/>
            <a:ext cx="10767081" cy="979604"/>
          </a:xfrm>
        </p:spPr>
        <p:txBody>
          <a:bodyPr>
            <a:normAutofit/>
          </a:bodyPr>
          <a:lstStyle>
            <a:lvl1pPr algn="r">
              <a:defRPr sz="4800" u="none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078" y="2059991"/>
            <a:ext cx="5386917" cy="758192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1"/>
            <a:ext cx="5380160" cy="3237091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2059990"/>
            <a:ext cx="5389033" cy="758191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1"/>
            <a:ext cx="5389033" cy="3237092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E17-F50B-412C-8FC6-9D15412DFA2E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BFF2-34B0-43C2-8BC5-E9CA5B2107F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4416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E17-F50B-412C-8FC6-9D15412DFA2E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BFF2-34B0-43C2-8BC5-E9CA5B2107F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752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E17-F50B-412C-8FC6-9D15412DFA2E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BFF2-34B0-43C2-8BC5-E9CA5B2107F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7427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3E17-F50B-412C-8FC6-9D15412DFA2E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BFF2-34B0-43C2-8BC5-E9CA5B2107F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3642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E3E17-F50B-412C-8FC6-9D15412DFA2E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BFF2-34B0-43C2-8BC5-E9CA5B2107F9}" type="slidenum">
              <a:rPr lang="en-PK" smtClean="0"/>
              <a:t>‹#›</a:t>
            </a:fld>
            <a:endParaRPr lang="en-P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20208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hyperlink" Target="https://www.kaggle.com/datasets/ikarus777/best-artworks-of-all-time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2FE5-AB44-B362-05F9-1A177D3BC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846" y="3511714"/>
            <a:ext cx="11021656" cy="2036067"/>
          </a:xfrm>
        </p:spPr>
        <p:txBody>
          <a:bodyPr/>
          <a:lstStyle/>
          <a:p>
            <a:r>
              <a:rPr lang="en-US" dirty="0" smtClean="0"/>
              <a:t>Project Presentation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41DD8-E0C8-115A-92FD-8A0797005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562" y="4905230"/>
            <a:ext cx="9707940" cy="1018032"/>
          </a:xfrm>
        </p:spPr>
        <p:txBody>
          <a:bodyPr/>
          <a:lstStyle/>
          <a:p>
            <a:r>
              <a:rPr lang="en-US" sz="1600" dirty="0" smtClean="0"/>
              <a:t>By </a:t>
            </a:r>
            <a:r>
              <a:rPr lang="en-US" sz="1600" dirty="0" err="1" smtClean="0"/>
              <a:t>Maaz</a:t>
            </a:r>
            <a:r>
              <a:rPr lang="en-US" sz="1600" dirty="0" smtClean="0"/>
              <a:t> Adnan 22763</a:t>
            </a:r>
          </a:p>
          <a:p>
            <a:r>
              <a:rPr lang="en-US" sz="1600" dirty="0"/>
              <a:t>Hasan Shahab 22747 </a:t>
            </a:r>
            <a:endParaRPr lang="en-US" sz="1600" dirty="0" smtClean="0"/>
          </a:p>
          <a:p>
            <a:r>
              <a:rPr lang="en-US" sz="1600" dirty="0" err="1" smtClean="0"/>
              <a:t>Talha</a:t>
            </a:r>
            <a:r>
              <a:rPr lang="en-US" sz="1600" dirty="0"/>
              <a:t> Ahmed 22846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260091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E2D8-B559-F846-4F49-B9113AE7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859" y="1444347"/>
            <a:ext cx="10972800" cy="1143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 smtClean="0">
                <a:solidFill>
                  <a:srgbClr val="00B0F0"/>
                </a:solidFill>
              </a:rPr>
              <a:t>Problem Statement</a:t>
            </a:r>
            <a:endParaRPr lang="en-PK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82651-1987-7C2E-9F81-6224CC27E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4764"/>
            <a:ext cx="5384800" cy="375683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8248-828C-517B-5C98-F0F408150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599" y="2459575"/>
            <a:ext cx="5854357" cy="340979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bg1"/>
                </a:solidFill>
              </a:rPr>
              <a:t>Artist Identification Challenge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Identifying the artist of a painting is crucial for cataloguing art and detecting forgeries.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Art historians rely on their expertise and training for artist identification.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Complex problem due to diverse styles and changes in artistic approaches.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Existing approaches focus on explicit classification </a:t>
            </a:r>
            <a:r>
              <a:rPr lang="en-US" sz="2000" dirty="0" smtClean="0">
                <a:solidFill>
                  <a:schemeClr val="bg1"/>
                </a:solidFill>
              </a:rPr>
              <a:t>features</a:t>
            </a:r>
            <a:r>
              <a:rPr lang="en-US" sz="2000" dirty="0" smtClean="0">
                <a:solidFill>
                  <a:schemeClr val="bg1"/>
                </a:solidFill>
              </a:rPr>
              <a:t>, however that is difficult since an artist’s style changes over time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1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43E0-C35F-635F-CBAE-93C1116E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41" y="1632950"/>
            <a:ext cx="3583459" cy="1016827"/>
          </a:xfrm>
        </p:spPr>
        <p:txBody>
          <a:bodyPr/>
          <a:lstStyle/>
          <a:p>
            <a:r>
              <a:rPr lang="en-US" dirty="0"/>
              <a:t>Related Work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92F89-430F-F831-8202-5E5E952C1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842054"/>
            <a:ext cx="10972800" cy="36507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Traditional Approaches</a:t>
            </a:r>
          </a:p>
          <a:p>
            <a:r>
              <a:rPr lang="en-US" dirty="0"/>
              <a:t>Artist identification has traditionally been performed by humans, relying on expertise.</a:t>
            </a:r>
          </a:p>
          <a:p>
            <a:r>
              <a:rPr lang="en-US" dirty="0"/>
              <a:t>Datasets like </a:t>
            </a:r>
            <a:r>
              <a:rPr lang="en-US" dirty="0" err="1"/>
              <a:t>WikiArt</a:t>
            </a:r>
            <a:r>
              <a:rPr lang="en-US" dirty="0"/>
              <a:t> and Artsy have been manually curated by volunteers and experts.</a:t>
            </a:r>
          </a:p>
          <a:p>
            <a:pPr marL="0" indent="0">
              <a:buNone/>
            </a:pPr>
            <a:r>
              <a:rPr lang="en-US" b="1" dirty="0"/>
              <a:t>Feature-Based Approaches</a:t>
            </a:r>
          </a:p>
          <a:p>
            <a:r>
              <a:rPr lang="en-US" dirty="0"/>
              <a:t>Prior work focused on defining distinguishing features for artists and styles.</a:t>
            </a:r>
          </a:p>
          <a:p>
            <a:r>
              <a:rPr lang="en-US" dirty="0"/>
              <a:t>Generic image features used, including </a:t>
            </a:r>
            <a:r>
              <a:rPr lang="en-US" dirty="0" smtClean="0"/>
              <a:t>SIFT(Scale Invariant Feature Transform) </a:t>
            </a:r>
            <a:r>
              <a:rPr lang="en-US" dirty="0"/>
              <a:t>and </a:t>
            </a:r>
            <a:r>
              <a:rPr lang="en-US" dirty="0" smtClean="0"/>
              <a:t>HOG(</a:t>
            </a:r>
            <a:r>
              <a:rPr lang="en-US" dirty="0"/>
              <a:t>Histogram of oriented </a:t>
            </a:r>
            <a:r>
              <a:rPr lang="en-US" dirty="0" smtClean="0"/>
              <a:t>gradients) 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Art-Specific Approaches</a:t>
            </a:r>
            <a:endParaRPr lang="en-US" dirty="0"/>
          </a:p>
          <a:p>
            <a:r>
              <a:rPr lang="en-US" dirty="0"/>
              <a:t>Some studies focused on art-specific features like brushstrokes for style identification.</a:t>
            </a:r>
          </a:p>
          <a:p>
            <a:r>
              <a:rPr lang="en-US" dirty="0"/>
              <a:t>Examples include edge detection, clustering-based segmentation, and brushstroke analysis.</a:t>
            </a:r>
          </a:p>
          <a:p>
            <a:pPr marL="0" indent="0">
              <a:buNone/>
            </a:pPr>
            <a:r>
              <a:rPr lang="en-US" dirty="0" smtClean="0"/>
              <a:t>All these approaches are limited in their capacity as they focus on specific features known to an artist. We take a more general approach with three different models to try to classify art by artists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1314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0307-9507-C7BD-AF98-50317AB3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5212"/>
            <a:ext cx="10972800" cy="1143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</a:rPr>
              <a:t>Dataset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9A567-AF48-5F52-9324-AFC401D2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02724"/>
            <a:ext cx="5384800" cy="522278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solidFill>
                  <a:schemeClr val="bg1"/>
                </a:solidFill>
              </a:rPr>
              <a:t>Dataset Overview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bg1"/>
                </a:solidFill>
              </a:rPr>
              <a:t>Dataset obtained from </a:t>
            </a:r>
            <a:r>
              <a:rPr lang="en-US" sz="1500" dirty="0" err="1" smtClean="0">
                <a:solidFill>
                  <a:schemeClr val="bg1"/>
                </a:solidFill>
              </a:rPr>
              <a:t>Kaggle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smtClean="0">
                <a:solidFill>
                  <a:schemeClr val="bg1"/>
                </a:solidFill>
              </a:rPr>
              <a:t>[</a:t>
            </a:r>
            <a:r>
              <a:rPr lang="en-US" sz="1600" dirty="0">
                <a:hlinkClick r:id="rId2"/>
              </a:rPr>
              <a:t>Best Artworks of All Time | </a:t>
            </a:r>
            <a:r>
              <a:rPr lang="en-US" sz="1600" dirty="0" err="1">
                <a:hlinkClick r:id="rId2"/>
              </a:rPr>
              <a:t>Kaggle</a:t>
            </a:r>
            <a:r>
              <a:rPr lang="en-US" sz="1500" dirty="0" smtClean="0">
                <a:solidFill>
                  <a:schemeClr val="bg1"/>
                </a:solidFill>
              </a:rPr>
              <a:t>]</a:t>
            </a:r>
            <a:r>
              <a:rPr lang="en-US" sz="1500" dirty="0" smtClean="0">
                <a:solidFill>
                  <a:schemeClr val="bg1"/>
                </a:solidFill>
              </a:rPr>
              <a:t>.</a:t>
            </a:r>
            <a:endParaRPr lang="en-US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bg1"/>
                </a:solidFill>
              </a:rPr>
              <a:t>Contains approximately </a:t>
            </a:r>
            <a:r>
              <a:rPr lang="en-US" sz="1500" dirty="0" smtClean="0">
                <a:solidFill>
                  <a:schemeClr val="bg1"/>
                </a:solidFill>
              </a:rPr>
              <a:t>10,000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>
                <a:solidFill>
                  <a:schemeClr val="bg1"/>
                </a:solidFill>
              </a:rPr>
              <a:t>paintings by </a:t>
            </a:r>
            <a:r>
              <a:rPr lang="en-US" sz="1500" dirty="0" smtClean="0">
                <a:solidFill>
                  <a:schemeClr val="bg1"/>
                </a:solidFill>
              </a:rPr>
              <a:t>50 artists.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 smtClean="0">
                <a:solidFill>
                  <a:schemeClr val="bg1"/>
                </a:solidFill>
              </a:rPr>
              <a:t>Due to space and processing power constraints, we divided the set and chose 25 artists with more than 100 artworks.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 smtClean="0">
                <a:solidFill>
                  <a:schemeClr val="bg1"/>
                </a:solidFill>
              </a:rPr>
              <a:t>Dataset divided according to 80 and 20 rule, 80% for testing 20% for testing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Dataset </a:t>
            </a:r>
            <a:r>
              <a:rPr lang="en-US" sz="1800" b="1" dirty="0">
                <a:solidFill>
                  <a:schemeClr val="bg1"/>
                </a:solidFill>
              </a:rPr>
              <a:t>Preprocessing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b="1" dirty="0">
                <a:solidFill>
                  <a:schemeClr val="bg1"/>
                </a:solidFill>
              </a:rPr>
              <a:t>Image </a:t>
            </a:r>
            <a:r>
              <a:rPr lang="en-US" sz="1500" b="1" dirty="0" smtClean="0">
                <a:solidFill>
                  <a:schemeClr val="bg1"/>
                </a:solidFill>
              </a:rPr>
              <a:t>modifications:</a:t>
            </a:r>
            <a:endParaRPr lang="en-US" sz="15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bg1"/>
                </a:solidFill>
              </a:rPr>
              <a:t>Zero-centering and </a:t>
            </a:r>
            <a:r>
              <a:rPr lang="en-US" sz="1500" dirty="0" smtClean="0">
                <a:solidFill>
                  <a:schemeClr val="bg1"/>
                </a:solidFill>
              </a:rPr>
              <a:t>normalization by using </a:t>
            </a:r>
            <a:r>
              <a:rPr lang="en-US" sz="1500" dirty="0" err="1" smtClean="0">
                <a:solidFill>
                  <a:schemeClr val="bg1"/>
                </a:solidFill>
              </a:rPr>
              <a:t>imagenet</a:t>
            </a:r>
            <a:r>
              <a:rPr lang="en-US" sz="1500" dirty="0" smtClean="0">
                <a:solidFill>
                  <a:schemeClr val="bg1"/>
                </a:solidFill>
              </a:rPr>
              <a:t> mean and SD values.</a:t>
            </a:r>
            <a:endParaRPr lang="en-US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bg1"/>
                </a:solidFill>
              </a:rPr>
              <a:t>R</a:t>
            </a:r>
            <a:r>
              <a:rPr lang="en-US" sz="1500" dirty="0" smtClean="0">
                <a:solidFill>
                  <a:schemeClr val="bg1"/>
                </a:solidFill>
              </a:rPr>
              <a:t>esizing a with </a:t>
            </a:r>
            <a:r>
              <a:rPr lang="en-US" sz="1500" dirty="0" smtClean="0">
                <a:solidFill>
                  <a:schemeClr val="bg1"/>
                </a:solidFill>
              </a:rPr>
              <a:t>256x256 </a:t>
            </a:r>
            <a:r>
              <a:rPr lang="en-US" sz="1500" dirty="0">
                <a:solidFill>
                  <a:schemeClr val="bg1"/>
                </a:solidFill>
              </a:rPr>
              <a:t>pixels.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b="1" dirty="0">
                <a:solidFill>
                  <a:schemeClr val="bg1"/>
                </a:solidFill>
              </a:rPr>
              <a:t>Random data augmentation during training: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bg1"/>
                </a:solidFill>
              </a:rPr>
              <a:t>Horizontal flipping.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bg1"/>
                </a:solidFill>
              </a:rPr>
              <a:t>Random section </a:t>
            </a:r>
            <a:r>
              <a:rPr lang="en-US" sz="1500" dirty="0" smtClean="0">
                <a:solidFill>
                  <a:schemeClr val="bg1"/>
                </a:solidFill>
              </a:rPr>
              <a:t>cropping [224 by 224] </a:t>
            </a:r>
            <a:r>
              <a:rPr lang="en-US" sz="1500" dirty="0">
                <a:solidFill>
                  <a:schemeClr val="bg1"/>
                </a:solidFill>
              </a:rPr>
              <a:t>to introduce variety.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bg1"/>
                </a:solidFill>
              </a:rPr>
              <a:t>Consistent center cropping for </a:t>
            </a:r>
            <a:r>
              <a:rPr lang="en-US" sz="1500" dirty="0" smtClean="0">
                <a:solidFill>
                  <a:schemeClr val="bg1"/>
                </a:solidFill>
              </a:rPr>
              <a:t>test </a:t>
            </a:r>
            <a:r>
              <a:rPr lang="en-US" sz="1500" dirty="0">
                <a:solidFill>
                  <a:schemeClr val="bg1"/>
                </a:solidFill>
              </a:rPr>
              <a:t>images.</a:t>
            </a:r>
            <a:endParaRPr lang="en-PK" sz="15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804"/>
            <a:ext cx="1611107" cy="2118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90" y="1757302"/>
            <a:ext cx="2969131" cy="2118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63182"/>
            <a:ext cx="1944130" cy="25623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74" y="3861564"/>
            <a:ext cx="2106192" cy="2563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66" y="3861564"/>
            <a:ext cx="1939882" cy="2563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404" y="1744803"/>
            <a:ext cx="1420544" cy="2116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55" y="-42808"/>
            <a:ext cx="1617362" cy="17876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31" y="-42809"/>
            <a:ext cx="1873498" cy="18024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814" y="-42809"/>
            <a:ext cx="2476134" cy="18001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3861564"/>
            <a:ext cx="1939882" cy="2563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39" y="1744803"/>
            <a:ext cx="1420544" cy="21167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920" y="-42808"/>
            <a:ext cx="1617362" cy="17876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66" y="-42809"/>
            <a:ext cx="1873498" cy="18024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49" y="-42809"/>
            <a:ext cx="2476134" cy="18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8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3BA0-280F-1BFA-C177-BEDB39A3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 smtClean="0">
                <a:solidFill>
                  <a:srgbClr val="00B0F0"/>
                </a:solidFill>
              </a:rPr>
              <a:t>Architectures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32E95-EE07-04A9-7237-E1ABB2151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8641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 dirty="0">
                <a:solidFill>
                  <a:schemeClr val="bg1"/>
                </a:solidFill>
              </a:rPr>
              <a:t>Baseline CNN: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Simple architecture designed from scratch.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2 convolutional layers followed by a </a:t>
            </a:r>
            <a:r>
              <a:rPr lang="en-US" sz="1500" dirty="0" err="1">
                <a:solidFill>
                  <a:schemeClr val="bg1"/>
                </a:solidFill>
              </a:rPr>
              <a:t>Relu</a:t>
            </a:r>
            <a:r>
              <a:rPr lang="en-US" sz="1500" dirty="0">
                <a:solidFill>
                  <a:schemeClr val="bg1"/>
                </a:solidFill>
              </a:rPr>
              <a:t> layer.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2x2 after each convolution to </a:t>
            </a:r>
            <a:r>
              <a:rPr lang="en-US" sz="1500" dirty="0" err="1">
                <a:solidFill>
                  <a:schemeClr val="bg1"/>
                </a:solidFill>
              </a:rPr>
              <a:t>downsample</a:t>
            </a:r>
            <a:r>
              <a:rPr lang="en-US" sz="1500" dirty="0">
                <a:solidFill>
                  <a:schemeClr val="bg1"/>
                </a:solidFill>
              </a:rPr>
              <a:t> the image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Final fully connected layer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dirty="0">
                <a:solidFill>
                  <a:schemeClr val="bg1"/>
                </a:solidFill>
              </a:rPr>
              <a:t>Training and Loss Function</a:t>
            </a:r>
            <a:endParaRPr lang="en-US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Initial Learning rate = 0.001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Optimizer used is Adam Optimizer.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Number of Epochs is 25</a:t>
            </a:r>
          </a:p>
          <a:p>
            <a:pPr>
              <a:lnSpc>
                <a:spcPct val="90000"/>
              </a:lnSpc>
            </a:pPr>
            <a:r>
              <a:rPr lang="en-US" sz="1500" dirty="0" err="1">
                <a:solidFill>
                  <a:schemeClr val="bg1"/>
                </a:solidFill>
              </a:rPr>
              <a:t>Softmax</a:t>
            </a:r>
            <a:r>
              <a:rPr lang="en-US" sz="1500" dirty="0">
                <a:solidFill>
                  <a:schemeClr val="bg1"/>
                </a:solidFill>
              </a:rPr>
              <a:t> classifier with cross-entropy loss used for training.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Loss function ensures maximizing the correct artist's score relative to others.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dirty="0">
                <a:solidFill>
                  <a:schemeClr val="bg1"/>
                </a:solidFill>
              </a:rPr>
              <a:t>Results: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Accuracy of predicting the right artist = </a:t>
            </a:r>
            <a:r>
              <a:rPr lang="en-US" sz="1500" dirty="0" smtClean="0">
                <a:solidFill>
                  <a:schemeClr val="bg1"/>
                </a:solidFill>
              </a:rPr>
              <a:t>0.5232</a:t>
            </a:r>
            <a:endParaRPr lang="en-US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Accuracy of right artist being in top 3 predicted </a:t>
            </a:r>
            <a:r>
              <a:rPr lang="en-US" sz="1500" dirty="0" smtClean="0">
                <a:solidFill>
                  <a:schemeClr val="bg1"/>
                </a:solidFill>
              </a:rPr>
              <a:t>= 0.7355</a:t>
            </a:r>
            <a:endParaRPr lang="en-US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5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5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PK" sz="1500" dirty="0">
              <a:solidFill>
                <a:schemeClr val="bg1"/>
              </a:solidFill>
            </a:endParaRPr>
          </a:p>
        </p:txBody>
      </p:sp>
      <p:sp>
        <p:nvSpPr>
          <p:cNvPr id="4" name="AutoShape 2" descr="blob:https://web.whatsapp.com/199eaf74-7365-4f0d-a489-9ea427f91ab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465138"/>
            <a:ext cx="4725344" cy="2337919"/>
          </a:xfrm>
          <a:prstGeom prst="rect">
            <a:avLst/>
          </a:prstGeom>
        </p:spPr>
      </p:pic>
      <p:sp>
        <p:nvSpPr>
          <p:cNvPr id="8" name="AutoShape 6" descr="data:image/png;base64,iVBORw0KGgoAAAANSUhEUgAAAjcAAAHHCAYAAABDUnkqAAAAOXRFWHRTb2Z0d2FyZQBNYXRwbG90bGliIHZlcnNpb24zLjcuMSwgaHR0cHM6Ly9tYXRwbG90bGliLm9yZy/bCgiHAAAACXBIWXMAAA9hAAAPYQGoP6dpAABL+0lEQVR4nO3dd3gT9eMH8HeSNulO995lFCgUhRYKsgSZ8qWAMkQpuKEoqPhVvooIjgpuQUD8qYiy0QIiIggUBMqeZRQKlJZOSmm62zS53x+FSAW6SHsZ79fz3GNzuUveuScPeXv3uTuJIAgCiIiIiEyEVOwARERERPrEckNEREQmheWGiIiITArLDREREZkUlhsiIiIyKSw3REREZFJYboiIiMiksNwQERGRSWG5ISIiIpPCckNETW7ChAkIDAxs1LrvvvsuJBKJfgMRkUljuSEyYxKJpF5TQkKC2FFFMWHCBNjZ2Ykdg4gaSMJ7SxGZr59//rnG42XLlmHbtm346aefasx/5JFH4OHh0ej3UavV0Gq1UCgUDV63qqoKVVVVsLKyavT7N9aECROwbt06FBcXN/t7E1HjWYgdgIjE8+STT9Z4vH//fmzbtu2O+f9WWloKGxuber+PpaVlo/IBgIWFBSws+E8VEdUfD0sRUa169+6NsLAwHDlyBD179oSNjQ3+97//AQA2bNiAIUOGwNvbGwqFAiEhIXjvvfeg0WhqvMa/x9ykpqZCIpHgk08+wZIlSxASEgKFQoGIiAgcOnSoxrp3G3MjkUgwZcoUrF+/HmFhYVAoFGjXrh22bNlyR/6EhAR07twZVlZWCAkJwTfffKP3cTxr165Fp06dYG1tDVdXVzz55JPIyMiosUx2djYmTpwIX19fKBQKeHl5YdiwYUhNTdUtc/jwYQwYMACurq6wtrZGUFAQnn76ab3lJDIX/N8hIqrT9evXMWjQIIwZMwZPPvmk7hDV0qVLYWdnh1dffRV2dnbYsWMH3nnnHRQWFuLjjz+u83VXrFiBoqIivPDCC5BIJJg3bx5GjBiBS5cu1bm3Z8+ePfj1118xefJk2Nvb46uvvsLIkSORlpYGFxcXAMCxY8cwcOBAeHl5Yfbs2dBoNJgzZw7c3Nzuf6PctHTpUkycOBERERGIi4tDTk4OvvzyS+zduxfHjh2Do6MjAGDkyJE4ffo0XnrpJQQGBiI3Nxfbtm1DWlqa7nH//v3h5uaGN998E46OjkhNTcWvv/6qt6xEZkMgIropNjZW+Pc/C7169RIACIsXL75j+dLS0jvmvfDCC4KNjY1QXl6umxcTEyMEBAToHl++fFkAILi4uAj5+fm6+Rs2bBAACL/99ptu3qxZs+7IBECQy+VCSkqKbt6JEycEAML8+fN184YOHSrY2NgIGRkZunkXLlwQLCws7njNu4mJiRFsbW3v+XxlZaXg7u4uhIWFCWVlZbr5mzZtEgAI77zzjiAIgnDjxg0BgPDxxx/f87Xi4+MFAMKhQ4fqzEVEteNhKSKqk0KhwMSJE++Yb21trfu7qKgIeXl56NGjB0pLS3Hu3Lk6X3f06NFwcnLSPe7RowcA4NKlS3Wu269fP4SEhOged+jQAQ4ODrp1NRoN/vrrL0RHR8Pb21u3XIsWLTBo0KA6X78+Dh8+jNzcXEyePLnGgOchQ4YgNDQUv//+O4Dq7SSXy5GQkIAbN27c9bVu7eHZtGkT1Gq1XvIRmSuWGyKqk4+PD+Ry+R3zT58+jeHDh0OpVMLBwQFubm66wcgqlarO1/X396/x+FbRuVcBqG3dW+vfWjc3NxdlZWVo0aLFHcvdbV5jXLlyBQDQunXrO54LDQ3VPa9QKDB37lz88ccf8PDwQM+ePTFv3jxkZ2frlu/VqxdGjhyJ2bNnw9XVFcOGDcMPP/yAiooKvWQlMicsN0RUp9v30NxSUFCAXr164cSJE5gzZw5+++03bNu2DXPnzgUAaLXaOl9XJpPddb5QjytU3M+6Ypg2bRrOnz+PuLg4WFlZYebMmWjTpg2OHTsGoHqQ9Lp165CYmIgpU6YgIyMDTz/9NDp16sRT0YkaiOWGiBolISEB169fx9KlSzF16lQ8+uij6NevX43DTGJyd3eHlZUVUlJS7njubvMaIyAgAACQnJx8x3PJycm6528JCQnBa6+9hq1btyIpKQmVlZX49NNPayzTtWtXfPDBBzh8+DCWL1+O06dPY9WqVXrJS2QuWG6IqFFu7Tm5fU9JZWUlFi5cKFakGmQyGfr164f169cjMzNTNz8lJQV//PGHXt6jc+fOcHd3x+LFi2scPvrjjz9w9uxZDBkyBED1dYHKy8trrBsSEgJ7e3vdejdu3Lhjr1PHjh0BgIemiBqIp4ITUaN069YNTk5OiImJwcsvvwyJRIKffvrJoA4Lvfvuu9i6dSu6d++OSZMmQaPRYMGCBQgLC8Px48fr9RpqtRrvv//+HfOdnZ0xefJkzJ07FxMnTkSvXr0wduxY3anggYGBeOWVVwAA58+fR9++fTFq1Ci0bdsWFhYWiI+PR05ODsaMGQMA+PHHH7Fw4UIMHz4cISEhKCoqwrfffgsHBwcMHjxYb9uEyByw3BBRo7i4uGDTpk147bXX8Pbbb8PJyQlPPvkk+vbtiwEDBogdDwDQqVMn/PHHH5g+fTpmzpwJPz8/zJkzB2fPnq3X2VxA9d6omTNn3jE/JCQEkydPxoQJE2BjY4OPPvoIb7zxBmxtbTF8+HDMnTtXdwaUn58fxo4di+3bt+Onn36ChYUFQkNDsWbNGowcORJA9YDigwcPYtWqVcjJyYFSqURkZCSWL1+OoKAgvW0TInPAe0sRkdmJjo7G6dOnceHCBbGjEFET4JgbIjJpZWVlNR5fuHABmzdvRu/evcUJRERNjntuiMikeXl5YcKECQgODsaVK1ewaNEiVFRU4NixY2jZsqXY8YioCXDMDRGZtIEDB2LlypXIzs6GQqFAVFQUPvzwQxYbIhPGPTdERERkUjjmhoiIiEwKyw0RERGZFLMbc6PVapGZmQl7e3tIJBKx4xAREVE9CIKAoqIieHt7Qyqtfd+M2ZWbzMxM+Pn5iR2DiIiIGiE9PR2+vr61LmN25cbe3h5A9cZxcHAQOQ0RERHVR2FhIfz8/HS/47Uxu3Jz61CUg4MDyw0REZGRqc+QEg4oJiIiIpPCckNEREQmheWGiIiITArLDREREZkUlhsiIiIyKSw3REREZFJYboiIiMiksNwQERGRSWG5ISIiIpPCckNEREQmheWGiIiITArLDREREZkUlhs9KixXIylDJXYMIiIis8ZyoydJGSp0nL0VMd8fhCAIYschIiIyWyw3etLSww5yCymul1TiQm6x2HGIiIjMFsuNnigsZOgc4AwASLx4XeQ0RERE5ovlRo+iQlwAsNwQERGJieVGj7oGV++5OXD5OrRajrshIiISA8uNHnXwdYSNXIYbpWok5xSJHYeIiMgssdzokaVMis6BHHdDREQkJpYbPYsKrh53s/8Syw0REZEYWG707J9xN/kcd0NERCQClhs9a++jhJ3CAqoyNc5kFYodh4iIyOyw3OiZhUyKiEAnADw0RUREJAaWmybQleNuiIiIRMNy0wRuXczvwOV8aDjuhoiIqFmx3DSBdt5K2FtZoKi8CqczeZdwIiKi5sRy0wRkUgm6BFWfNcVDU0RERM2L5aaJ3Bp3w4v5ERERNS+WmyZyq9wcSr2BKo1W5DRERETmg+WmibT1coDS2hLFFVVIyuT1boiIiJoLy00TkUoliAzifaaIiIiaG8tNE7p1n6lEDiomIiJqNiw3TejW9W4Op+ZDzXE3REREzYLlpgm19rCHk40lSis1OHmV17shIiJqDqKWm7i4OERERMDe3h7u7u6Ijo5GcnJynesVFBQgNjYWXl5eUCgUaNWqFTZv3twMiRtGKpWgSxBvxUBERNScRC03u3btQmxsLPbv349t27ZBrVajf//+KCkpuec6lZWVeOSRR5Camop169YhOTkZ3377LXx8fJoxef3dOjTFQcVERETNw0LMN9+yZUuNx0uXLoW7uzuOHDmCnj173nWd77//Hvn5+di3bx8sLS0BAIGBgU0dtdF0426u5KOySgu5BY8EEhERNSWD+qVVqarHpTg7O99zmY0bNyIqKgqxsbHw8PBAWFgYPvzwQ2g0muaK2SAt3e3gYitHuVqLE1cLxI5DRERk8gym3Gi1WkybNg3du3dHWFjYPZe7dOkS1q1bB41Gg82bN2PmzJn49NNP8f777991+YqKChQWFtaYmpNEIuGtGIiIiJqRwZSb2NhYJCUlYdWqVbUup9Vq4e7ujiVLlqBTp04YPXo03nrrLSxevPiuy8fFxUGpVOomPz+/pohfq64cd0NERNRsDKLcTJkyBZs2bcLOnTvh6+tb67JeXl5o1aoVZDKZbl6bNm2QnZ2NysrKO5afMWMGVCqVbkpPT9d7/rpEBVcfZjuadgPlasM8fEZERGQqRC03giBgypQpiI+Px44dOxAUFFTnOt27d0dKSgq02n8uinf+/Hl4eXlBLpffsbxCoYCDg0ONqbmFuNnBzV6BiiotjqcXNPv7ExERmRNRy01sbCx+/vlnrFixAvb29sjOzkZ2djbKysp0y4wfPx4zZszQPZ40aRLy8/MxdepUnD9/Hr///js+/PBDxMbGivER6oXjboiIiJqPqOVm0aJFUKlU6N27N7y8vHTT6tWrdcukpaUhKytL99jPzw9//vknDh06hA4dOuDll1/G1KlT8eabb4rxEert1n2meDE/IiKipiXqdW4EQahzmYSEhDvmRUVFYf/+/U2QqOl0vTnu5lhaAcrVGlhZyupYg4iIiBrDIAYUm4MgV1t4OChQqdHi6JUbYschIiIyWSw3zUQikegOTSXy0BQREVGTYblpRl057oaIiKjJsdw0o1v3mTqeXoCySl7vhoiIqCmw3DQjf2cbeCutoNYIOHwlX+w4REREJonlphndfr0bHpoiIiJqGiw3zYz3mSIiImpaLDfN7NYZUyevqlBSUSVyGiIiItPDctPM/Jxt4OtkjSqtgMO83g0REZHesdyIgPeZIiIiajosNyLgxfyIiIiaDsuNCG4NKk7KUKGoXC1yGiIiItPCciMCH0dr+DvbQKMVcDiV426IiIj0ieVGJDw0RURE1DRYbkQSxevdEBERNQmWG5HcOmPqdKYKqjKOuyEiItIXlhuReCqtEORqC60AHLrM+0wRERHpC8uNiLpy3A0REZHesdyIiONuiIiI9I/lRkRdg5wBAGezC1FQWilyGiIiItPAciMidwcrhLjZQhCAAxx3Q0REpBcsNyLjoSkiIiL9YrkRWVSwKwBgPwcVExER6QXLjci6BFePuzmXXYT8Eo67ISIiul8sNyJztVOglYcdAOAA994QERHdN5YbA3DrPlM8NEVERHT/WG4MAC/mR0REpD8sNwagy81ycz6nGHnFFSKnISIiMm4sNwbA2VaOUE97ADw0RUREdL9YbgxEV467ISIi0guWGwPBi/kRERHpB8uNgega5AKJBLh4rQS5heVixyEiIjJaLDcGQmljibZeDgCA/bzPFBERUaOx3BgQ3SnhPDRFRETUaCw3BoQX8yMiIrp/LDcGJCLIGVIJcDmvBNkqjrshIiJqDJYbA6K0tkQ7byUA7r0hIiJqLJYbA8NTwomIiO4Py42BieJ9poiIiO4Ly42B6RzoBJlUgrT8UmQUlIkdh4iIyOiIWm7i4uIQEREBe3t7uLu7Izo6GsnJyfVef9WqVZBIJIiOjm66kM3M3soSYT43x93w0BQREVGDiVpudu3ahdjYWOzfvx/btm2DWq1G//79UVJSUue6qampmD59Onr06NEMSZsXD00RERE1nqjlZsuWLZgwYQLatWuH8PBwLF26FGlpaThy5Eit62k0GowbNw6zZ89GcHBwM6VtPj1augIAtp7ORmlllchpiIiIjItBjblRqVQAAGdn51qXmzNnDtzd3fHMM8/U+ZoVFRUoLCysMRm6qGAXBLjYoLC8CvHHMsSOQ0REZFQMptxotVpMmzYN3bt3R1hY2D2X27NnD7777jt8++239XrduLg4KJVK3eTn56evyE1GKpXgqa4BAIAf96VCEASRExERERkPgyk3sbGxSEpKwqpVq+65TFFREZ566il8++23cHV1rdfrzpgxAyqVSjelp6frK3KTeryzH2zkMpzPKeY1b4iIiBrAQuwAADBlyhRs2rQJu3fvhq+v7z2Xu3jxIlJTUzF06FDdPK1WCwCwsLBAcnIyQkJCaqyjUCigUCiaJngTUlpbYsSDPvh5fxqW7ktFtxb1K3NERETmTtRyIwgCXnrpJcTHxyMhIQFBQUG1Lh8aGopTp07VmPf222+jqKgIX375pVEccmqImKhA/Lw/DX+dzUF6fin8nG3EjkRERGTwRC03sbGxWLFiBTZs2AB7e3tkZ2cDAJRKJaytrQEA48ePh4+PD+Li4mBlZXXHeBxHR0cAqHWcjrFq6WGPh1q4Yk9KHn7efwUzBrcROxIREZHBE3XMzaJFi6BSqdC7d294eXnpptWrV+uWSUtLQ1ZWlogpxRXTLRAAsOpQOsoqNeKGISIiMgKiH5aqS0JCQq3PL126VD9hDNTDoe7wc7ZGen4ZNhzPwJhIf7EjERERGTSDOVuK7k4mlWB810AAwFKeFk5ERFQnlhsjMKqzH6wtZTiXXYQDl/PFjkNERGTQWG6MgNLGEsMf9AEALN2bKm4YIiIiA8dyYyRiogIBAFvPZCOjoEzcMERERAaM5cZItPa0R7cQF2gF4Of9V8SOQ0REZLBYbozIrdPCVx5MQ7map4UTERHdDcuNEenXxgM+jtYoKFVj4/FMseMQEREZJJYbIyKTSjA+qvpu4TwtnIiI6O5YbozM6Ag/WFlKcSarEIdSb4gdh4iIyOCw3BgZRxs5ojtWnxb+475UccMQEREZIJYbI3RrYPGW09nI5GnhRERENbDcGKE2Xg7oEuQMjVbA8gM8LZyIiOh2LDdGamL3QADAyoPpPC2ciIjoNiw3RqpfGw94K62QX1KJ307wtHAiIqJbWG6MlIVMiidvnhb+YyJPCyciIrqF5caIjYnwh8JCiqSMQhxN42nhREREAMuNUXO2lWNYR28AwA+8WzgREREAlhujpzstPCkb2apyccMQEREZAJYbI9fOW4nIQGdU8bRwIiIiACw3JuH2u4VXVPG0cCIiMm8sNyagfzsPeCmtkFdcid9PZokdh4iISFQsNybAUibFk115t3AiIiKA5cZkjInwg9xCipNXVTiWXiB2HCIiItGw3JgIFzsF/hNefVo47xZORETmjOXGhEy4ObD495NZyC3kaeFERGSeWG5MSJiPEp0CnG6eFp4mdhwiIiJRsNyYmFt7b5YfSENllVbcMERERCJguTExA8M84eGgQF5xBTaf4mnhRERkflhuTIylTIonu/xzWjgREZG5YbkxQWO7+EMuk+J4egGO87RwIiIyMyw3JsjVToFHO3gB4GnhRERkflhuTNSt+01tOpmJ3CKeFk5EROaD5cZEhfs54gF/R6g1AlYeSBc7DhERUbNhuTFh/5wWfoWnhRMRkdlguTFhg8K84GavQG5RBf5I4mnhRERkHlhuTJjcQorxN+8W/vGfySir1IiciIiIqOmx3Ji4Z3oEwVtphas3yrAoIUXsOERERE2O5cbE2cgtMPPRtgCAxbsuITWvRORERERETYvlxgwMDPNEj5auqNRoMWvjaQiCIHYkIiKiJsNyYwYkEgnmDAuDXCbFrvPX8OfpHLEjERERNRlRy01cXBwiIiJgb28Pd3d3REdHIzk5udZ1vv32W/To0QNOTk5wcnJCv379cPDgwWZKbLyCXG3xfM9gAMCc306jtLJK5ERERERNQ9Rys2vXLsTGxmL//v3Ytm0b1Go1+vfvj5KSe48LSUhIwNixY7Fz504kJibCz88P/fv3R0ZGRjMmN06xfVrAx9EamapyLNjBwcVERGSaJIIBDcC4du0a3N3dsWvXLvTs2bNe62g0Gjg5OWHBggUYP358ncsXFhZCqVRCpVLBwcHhfiMbna2ns/H8T0dgKZNgy7SeCHGzEzsSERFRnRry+21QY25UKhUAwNnZud7rlJaWQq1W33OdiooKFBYW1pjM2SNtPdCntRvUGgGzNnBwMRERmR6DKTdarRbTpk1D9+7dERYWVu/13njjDXh7e6Nfv353fT4uLg5KpVI3+fn56SuyUZJIJHj3P+0gt5BiT0oeNp/KFjsSERGRXhlMuYmNjUVSUhJWrVpV73U++ugjrFq1CvHx8bCysrrrMjNmzIBKpdJN6em8iWSAiy0m9QoBALy36QyKKzi4mIiITIdBlJspU6Zg06ZN2LlzJ3x9feu1zieffIKPPvoIW7duRYcOHe65nEKhgIODQ42JgEm9Q+DvbIPswnLM335B7DhERER6I2q5EQQBU6ZMQXx8PHbs2IGgoKB6rTdv3jy899572LJlCzp37tzEKU2TlaUM7/6n+srF3+25jPM5RSInIiIi0g9Ry01sbCx+/vlnrFixAvb29sjOzkZ2djbKysp0y4wfPx4zZszQPZ47dy5mzpyJ77//HoGBgbp1iouLxfgIRu3hUA/0a+OBKq2AdzYkcXAxERGZBFHLzaJFi6BSqdC7d294eXnpptWrV+uWSUtLQ1ZWVo11Kisr8dhjj9VY55NPPhHjIxi9WUPbQmEhxf5L+dh4IlPsOERERPfNoK5z0xzM/To3dzN/+wV8uu083O0V2P5aL9hbWYodiYiIqAajvc4NieP5XsEIdLFBblEFvviLg4uJiMi4sdwQFBYyvPufdgCApftScS7bvC90SERExo3lhgAAvVu7Y2A7T2i0Amau5+BiIiIyXiw3pDNzaFtYW8pwKPUGfj3KG5ESEZFxYrkhHR9Ha7zUtwUAIO6Ps1CVqUVORERE1HAsN1TDsw8FI9jNFnnFlfh823mx4xARETUYyw3VILeQYs5/qm9cuiwxFUkZKpETERERNQzLDd3hoZauGNLBC1oBeGdDErRaDi4mIiLjwXJDdzVzSFvYyGU4mlaAdUeuih2HiIio3lhu6K48lVaY1q8lAOCjLedQUFopciIiIqL6Ybmhe5rYPQgt3e2QX1KJT7Ymix2HiIioXlhu6J4sZVLMGVY9uHj5gTScvFogbiAiIqJ6YLmhWkWFuGBYR28IAjBzPQcXExGR4WO5oTq9NbgN7BQWOHFVhVWH0sWOQ0REVCuWG6qTu4MVXnmkFQBg3p/nkK0qFzkRERHRvbHcUL3ERAUg1NMeBaVqDF+4F2cyeedwIiIyTCw3VC8WMimWPNUZwW62yFKV4/HF+7DzXK7YsYiIiO7AckP15u9ig/hJ3REV7IKSSg2e+fEQftyXKnYsIiKiGlhuqEGUNpb48elIjOrsC60AzNp4Gu9uPA0Nz6IiIiIDwXJDDSa3kGLuyA54Y2AoAGDpvlQ8t+wwiiuqRE5GRETEckONJJFIMKl3CBaOexAKCyl2nMvF44sTkaUqEzsaERGZOZYbui+D23th9QtRcLVT4GxWIYYt2ItTV1VixyIiIjPWqHKTnp6Oq1f/uVP0wYMHMW3aNCxZskRvwch4dPRzxPrYbmjlYYfcogqM+iYRW09nix2LiIjMVKPKzRNPPIGdO3cCALKzs/HII4/g4MGDeOuttzBnzhy9BiTj4Otkg3WTuqFHS1eUqTV44ecj+L+/L0EQONCYiIiaV6PKTVJSEiIjIwEAa9asQVhYGPbt24fly5dj6dKl+sxHRsTByhI/TIjAuC7+EATg/d/P4q31SVBrtGJHIyIiM9KocqNWq6FQKAAAf/31F/7zn/8AAEJDQ5GVlaW/dGR0LGRSvB8dhreHtIFEAqw4kIanlx5CYbla7GhERGQmGlVu2rVrh8WLF+Pvv//Gtm3bMHDgQABAZmYmXFxc9BqQjI9EIsGzPYLxzZOdYG0pw98X8vDYon1Izy8VOxoREZmBRpWbuXPn4ptvvkHv3r0xduxYhIeHAwA2btyoO1xF1L+dJ9a+GAUPBwXO5xRj+MK9OJZ2Q+xYRERk4iRCI0d8ajQaFBYWwsnJSTcvNTUVNjY2cHd311tAfSssLIRSqYRKpYKDg4PYccxClqoMTy89jLNZhVBYSPH56I4Y3N5L7FhERGREGvL73ag9N2VlZaioqNAVmytXruCLL75AcnKyQRcbEoeX0hrrXoxC31B3VFRpMXn5USxMSOGZVERE1CQaVW6GDRuGZcuWAQAKCgrQpUsXfPrpp4iOjsaiRYv0GpBMg63CAkvGd8bE7oEAgHlbkvHmL6eg5T2piIhIzxpVbo4ePYoePXoAANatWwcPDw9cuXIFy5Ytw1dffaXXgGQ6ZFIJZg1thznD2kEqAVYfTsfyA1fEjkVERCamUeWmtLQU9vb2AICtW7dixIgRkEql6Nq1K65c4Y8V1W58VCDeebQtAODDzeeQmlciciIiIjIljSo3LVq0wPr165Geno4///wT/fv3BwDk5uZykC7Vy/ioQHQLcUGZWoPpa09Aw8NTRESkJ40qN++88w6mT5+OwMBAREZGIioqCkD1XpwHHnhArwHJNEmlEsx7rAPsFBY4fOUGvttzSexIRERkIhp9Knh2djaysrIQHh4OqbS6Ix08eBAODg4IDQ3Va0h94qnghmX1oTS88cspyGVSbHr5IbTysBc7EhERGaAmPxUcADw9PfHAAw8gMzNTd4fwyMhIgy42ZHhGdfZDn9ZuqNRo8dqaE7wPFRER3bdGlRutVos5c+ZAqVQiICAAAQEBcHR0xHvvvQetlj9OVH8SiQQfjewApbUlTmWosHDnRbEjERGRkWtUuXnrrbewYMECfPTRRzh27BiOHTuGDz/8EPPnz8fMmTP1nZFMnIeDFeYMawcAmL/jApIyVCInIiIiY9aoMTfe3t5YvHix7m7gt2zYsAGTJ09GRkaG3gLqG8fcGCZBEBC74ig2n8pGKw87/PbSQ1BYyMSORUREBqLJx9zk5+ffdWxNaGgo8vPz6/06cXFxiIiIgL29Pdzd3REdHY3k5OQ611u7di1CQ0NhZWWF9u3bY/PmzQ3KT4ZHIpHgvWFhcLWT43xOMT7fdkHsSEREZKQaVW7Cw8OxYMGCO+YvWLAAHTp0qPfr7Nq1C7Gxsdi/fz+2bdsGtVqN/v37o6Tk3hd127dvH8aOHYtnnnkGx44dQ3R0NKKjo5GUlNSYj0IGxMVOgQ+GtwcALNl9EUeu1L8oExER3dKow1K7du3CkCFD4O/vr7vGTWJiItLT07F582bdrRka6tq1a3B3d8euXbvQs2fPuy4zevRolJSUYNOmTbp5Xbt2RceOHbF48eI634OHpQzfq2uO49ejGQh0scHmqT1gI7cQOxIREYmsyQ9L9erVC+fPn8fw4cNRUFCAgoICjBgxAqdPn8ZPP/3UqNAAoFJVDyR1dna+5zKJiYno169fjXkDBgxAYmLiXZevqKhAYWFhjYkM26yh7eDpYIXU66WYt6Xuw5RERES3a/R1bry9vfHBBx/gl19+wS+//IL3338fN27cwHfffdeo19NqtZg2bRq6d++OsLCwey6XnZ0NDw+PGvM8PDyQnZ191+Xj4uKgVCp1k5+fX6PyUfNRWlti3mPVhzeX7kvFvot5IiciIiJj0uhyo2+xsbFISkrCqlWr9Pq6M2bMgEql0k3p6el6fX1qGj1buWFcF38AwOtrT6KoXC1yIiIiMhYGUW6mTJmCTZs2YefOnfD19a11WU9PT+Tk5NSYl5OTA09Pz7sur1Ao4ODgUGMi4/C/wW3g52yNjIIyfPD7WbHjEBGRkRC13AiCgClTpiA+Ph47duxAUFBQnetERUVh+/btNeZt27ZNN7CZTIetwgIfPxYOiQRYdSgdO8/lih2JiIiMQINOQxkxYkStzxcUFDTozWNjY7FixQps2LAB9vb2unEzSqUS1tbWAIDx48fDx8cHcXFxAICpU6eiV69e+PTTTzFkyBCsWrUKhw8fxpIlSxr03mQcuga74OnuQfhuz2W88ctJbH2lJxxt5GLHIiIiA9agPTe3D8y92xQQEIDx48fX+/UWLVoElUqF3r17w8vLSzetXr1at0xaWhqysrJ0j7t164YVK1ZgyZIlCA8Px7p167B+/fpaByGTcXt9QGsEu9kit6gCszaeFjsOEREZuEZd58aY8To3xul4egFGLNwLrQAsHPcgBrf3EjsSERE1oya/zg1Rc+vo54jJvVsAAN5en4RrRRUiJyIiIkPFckNG4+W+LRHqaY/8kkq8FX8KZrbTkYiI6onlhoyG3EKKz0Z1hKVMgq1nchB/zHDvPk9EROJhuSGj0tbbAdP6tQIAzNp4GlmqMpETERGRoWG5IaPzQs9ghPs5oqi8Cv9dd5KHp4iIqAaWGzI6FjIpPn08HAoLKf6+kIcVB9PEjkRERAaE5YaMUgt3O7w+oDUA4IPfzyLteqnIiYiIyFCw3JDRerp7ECKDnFFaqcGEHw5izaF0lKs1YsciIiKR8SJ+ZNTSrpdi2Nd7cKO0+q7hjjaWGB3hhye7BMDP2UbkdEREpC8N+f1muSGjd6OkEmsOp+On/Vdw9Ub12VMSCdA31AMx3QLQPcQVUqlE5JRERHQ/WG5qwXJjujRaATvO5WJZYir+vpCnmx/sZovxXQMwspMv7K0sRUxIRESNxXJTC5Yb85CSW4yf91/BuiNXUVxRBQCwlcsw4kFfjI8KQEsPe5ETEhFRQ7Dc1ILlxrwUV1Qh/uhV/Jh4BSm5xbr53UJcMD4qEP3auMNCxnH1RESGjuWmFiw35kkQBCRevI4fE1Ox7UwOtDe/9d5KK4zrGoAxEX5wsVOIG5KIiO6J5aYWLDeUUVCG5fuvYNWhdOSXVAKovm/V0A7eiOkWgA6+juIGJCKiO7Dc1ILlhm4pV2vw+8ks/JiYipNXVbr5wzp6Y+7IDrCylImYjoiIbsdyUwuWG7qb4+kFWLYvFRtPZKJKKyAyyBlLnuoERxu52NGIiAgN+/3mSEoiAB39HPHZ6I748elI2CsscPByPkYu2of0fN7WgYjI2LDcEN2mewtXrJ0UBS+lFS5eK8Hwhftw6rZDVkREZPhYboj+JdTTAfGTuyPU0x55xRUYvSQRO8/lih2LiIjqieWG6C48lVZY+2IUerR0RWmlBs8uO4yVB9PEjkVERPXAckN0D/ZWlvh+QgRGPugLjVbAjF9P4ZM/k2FmY/CJiIwOyw1RLSxlUnzyeAe83LclAGDBzhS8uuYEKqu0IicjIqJ7YbkhqoNEIsGrj7TCvJEdIJNKEH8sAxN+OIjCcrXY0YiI6C5YbojqaVSEH76fEAFbuQz7Ll7H44sSkVlQJnYsIiL6F5Ybogbo1coNq1+Igru9Ask5RRi+cC/OZBaKHYuIiG7DckPUQGE+SsTHdkcrDzvkFFZg1DeJ+PvCNbFjERHRTSw3RI3g42iNtS92Q9dgZxRXVGHiD4ew9nC62LGIiAgsN0SNprS2xI9PR2JYR29UaQW8vu4kvvzrAk8VJyISGcsN0X1QWMjw+aiOmNw7BADw+V/n8cYvJ6HW8FRxIiKxsNwQ3SepVIL/DgzFB8PDIJUAaw5fxTM/HkZxRZXY0YiIzBLLDZGejOsSgG/Hd4a1pQy7z1/DqMWJSLvOu4oTETU3lhsiPerbxgOrX+gKVzs5zmQV4pHPd2H+9guoqNKIHY2IyGyw3BDpWQdfR8RP7o5uIS6oqNLi023nMeiLv7HnQp7Y0YiIzALLDVET8HO2wfJnu+DLMR3hZq/ApbwSPPndAUxZcRQ5heVixyMiMmksN0RNRCKRYFhHH2x/rRcmdAuEVAJsOpmFvp/uwvd7LqOKZ1QRETUJiWBmF+UoLCyEUqmESqWCg4OD2HHIjCRlqPD2+iQcTy8AALTxcsD70WHoFOAkbjAiIiPQkN9v7rkhaiZhPkr8Oqkb4ka0h9LaEmezCjFy0T68+ctJ3CipFDseEZHJYLkhakZSqQRjI/2x47VeeLyTLwBg1aF0PPxpAtYcSodWa1Y7UomImoSo5Wb37t0YOnQovL29IZFIsH79+jrXWb58OcLDw2FjYwMvLy88/fTTuH79etOHJdIjFzsFPn48HGtfjEJrD3vcKFXjv7+cxOPfJOJsFu8yTkR0P0QtNyUlJQgPD8fXX39dr+X37t2L8ePH45lnnsHp06exdu1aHDx4EM8991wTJyVqGhGBztj08kN4a3Ab2MhlOHLlBh6dvwfvbTrDKxwTETWSwQwolkgkiI+PR3R09D2X+eSTT7Bo0SJcvHhRN2/+/PmYO3curl69Wq/34YBiMlRZqjK8t+kMNp/KBgB4OCjwzqPtMLi9JyQSicjpiIjEZbIDiqOiopCeno7NmzdDEATk5ORg3bp1GDx4sNjRiO6bl9IaC8d1wtKJEQhwsUFOYQViVxzF+O8P4nJeidjxiIiMhlGVm+7du2P58uUYPXo05HI5PD09oVQqaz2sVVFRgcLCwhoTkSHr3dodf07rial9W0JuIcXfF/Iw4Ivd+L+/L3HAMRFRPRhVuTlz5gymTp2Kd955B0eOHMGWLVuQmpqKF1988Z7rxMXFQalU6iY/P79mTEzUOFaWMrzySCv8Oa0nerR0RWWVFu//fhYxPxzkFY6JiOpgVGNunnrqKZSXl2Pt2rW6eXv27EGPHj2QmZkJLy+vO9apqKhARUWF7nFhYSH8/Pw45oaMhiAI+PlAGj74/QzK1Vo42ljioxHtMTDszu87EZGpMtkxN6WlpZBKa0aWyWQAqn8A7kahUMDBwaHGRGRMJBIJnuoagE0v9UCYjwMKStV48eej+O+6EyjhGVVERHcQtdwUFxfj+PHjOH78OADg8uXLOH78ONLS0gAAM2bMwPjx43XLDx06FL/++isWLVqES5cuYe/evXj55ZcRGRkJb29vMT4CUbNp4W6HXyd1x6TeIZBIgDWHr2LwV3/jWNoNsaMRERkUUQ9LJSQkoE+fPnfMj4mJwdKlSzFhwgSkpqYiISFB99z8+fOxePFiXL58GY6Ojnj44Ycxd+5c+Pj41Os9eSo4mYL9l67j1dXHkakqh0wqwcsPt0RsnxBYyIxqZywRUb015PfbYMbcNBeWGzIVqjI1Zq5PwsYTmQCAB/0d8cXoB+DvYiNyMiIi/TPZMTdE9A+ltSW+GvsAvhjdEfYKCxxNK8CgL3dj7eH0e45BIyIyByw3REYu+gEfbJ7aA5GBziip1OD1dScRu+IoCkp5p3EiMk8sN0QmwM/ZBiuf74rXB7SGhVSCzaeyMfCLv7E3JU/saEREzY7lhshEyKQSxPZpgV8nd0Owqy2yC8sx7v8O4IPfz6CiSiN2PCKiZsNyQ2RiOvg6YtPLD+GJLv4AgG//voxhC/bifE6RyMmIiJoHyw2RCbKRW+DD4e3x7fjOcLaV41x2ER6dvwc/7L3MwcZEZPJ4KjiRicstKsfra09i1/lrAIBQT3u08rCHt6M1fByt4ONkDW/H6snBylLktEREd8fr3NSC5YbMkSAIWJZ4BR9uPouKKu09l7NXWNxWdqxuFqDqydvRGu72Cl4okIhEwXJTC5YbMmeZBWU4llaAzIIyZNycMm9ON0rVda4vk0rg6WB1s+xYIcxHiV6t3NDC3Q4SiaQZPgERmSuWm1qw3BDdXWll1c3SU64rPBk3bhYgVRmyCspRpb37Pxc+jtbo2coNvVu7oVuIC+x5eIuI9IzlphYsN0SNo9EKyCuuwNUb1cUnLb8U+y9dx4HL+ai87VCXhVSCTgFO6N3aHb1auaGNlz336hDRfWO5qQXLDZF+lVVqsP/Sdew6fw27zl/D5bySGs+72yvQq5UberV2Q48WblDacK8OETUcy00tWG6ImtaV6yXYdf4aEpKvYd/FPJSr/9mrI5UAD/g7offNshPmrYRUyr06RFQ3lptasNwQNZ9ytQaHUvOxK/kaEs5fQ0pucY3nXWzlurE6/dt6wlouEykpERk6lptasNwQiefqjdLqw1fJ17A3JQ8llf/cFiLQxQafjgpHpwBnERMSkaFiuakFyw2RYais0uLIlRvYdf4a4o9dRU5hBaQS4LmewXilXytYWXIvDhH9g+WmFiw3RIZHVabG7N9O49ejGQCAVh52+PTxjmjvqxQ5GREZiob8fvNSo0QkOqW1JT4b1RHfPNUJrnZynM8pxvCFe/HFX+eh1tz7ispERHfDckNEBmNAO0/8Oa0nBoV5okor4Iu/LmD4Qt7RnIgahuWGiAyKi50CC8c9iC/HdITS2hJJGYV49Ks9+GbXRWjucYVkIqLbsdwQkcGRSCQY1tEHW1/piYdD3VGp0SLuj3MY9U3iHRcJJCL6N5YbIjJYHg5W+C6mM+aN7AA7hQWOXLmBQV/uxo/7UqHlXhwiugeWGyIyaBKJBKMi/LBlWg9EBbugXK3FrI2n8dT3B5BRUCZ2PCIyQCw3RGQUfJ1ssPzZLpj9n3awspRib8p1DPh8N9YcSoeZXdGCiOrAckNERkMqlSCmWyD+mNoTD/o7oriiCv/95SSe/fEwcgvLxY5HRAaC5YaIjE6Qqy3WvtgNbw4KhVwmxfZzuej/xW78diJT7GhEZAB4hWIiMmrJ2UV4dc1xnM4sBAAMaOeBbiGucLaVw8VODlc7BVxs5XC0kUPGO5ATGS3efqEWLDdEpket0WLBjhQs2Jlyz2vhSCWoLjy2CrjYyeFs+0/xcbFT3CxC/zxvp7CARMIyRGQoWG5qwXJDZLqSMlRYezgduUUVuF5SievF1f8tKFU3+LXkMinaejtg/tgH4Ods0wRpiaghWG5qwXJDZH7UGi1ulFTeLDyVuF5Sgbzi6vKTX1JZ/XdJRfVzxRUoqdTo1g10scG6Sd3gaqcQ8RMQUUN+vy2aKRMRkWgsZVK4O1jB3cGqXsuXqzVIyy/FxB8OIfV6KWK+P4hVz3eFvZVlEyclIn3g2VJERP9iZSlDKw97/PRMJFxs5TidWYjnlx1BuVpT98pEJDqWGyKiewh2s8PSiZGwlcuQeOk6pq06zpt3EhkBlhsiolq091Xi2/GdIZdJseV0Nt5en8QrIhMZOJYbIqI6dGvhii/HdIREAqw8mIZPt54XOxIR1YLlhoioHga198IH0e0BAAt2puD7PZdFTkRE98JyQ0RUT0908cf0/q0AAHM2ncH6YxkiJyKiu2G5ISJqgNg+LTChWyAAYPraE9iZnCtuICK6A8sNEVEDSCQSvPNoWwzr6I0qrYBJPx/BkSs3xI5FRLdhuSEiaiCpVIKPHwtHr1ZuKFdr8fTSQzifUyR2LCK6SdRys3v3bgwdOhTe3t6QSCRYv359netUVFTgrbfeQkBAABQKBQIDA/H99983fVgiotvILaRY9OSD6OjnCFWZGuO/O4iMgjKxYxERRC43JSUlCA8Px9dff13vdUaNGoXt27fju+++Q3JyMlauXInWrVs3YUoioruzkVvghwkRaOFuh+zCcjz13QFcL64QOxaR2TOYG2dKJBLEx8cjOjr6nsts2bIFY8aMwaVLl+Ds7Nyo9+GNM4lI37JUZRi5cB8yVeXo4KvEiue6wk7BW/cR6VNDfr+NaszNxo0b0blzZ8ybNw8+Pj5o1aoVpk+fjrKye+8KrqioQGFhYY2JiEifvJTWWPZMFzjZWOLkVRVe/OkIKqp4HyoisRhVubl06RL27NmDpKQkxMfH44svvsC6deswefLke64TFxcHpVKpm/z8/JoxMRGZixbudvhhYiRs5DLsScnDa2tO8D5URCIxqnKj1WohkUiwfPlyREZGYvDgwfjss8/w448/3nPvzYwZM6BSqXRTenp6M6cmInPR0c8R3zzVCZYyCTadzMK7G0/zPlREIjCqcuPl5QUfHx8olUrdvDZt2kAQBFy9evWu6ygUCjg4ONSYiIiaSo+Wbvh8dPV9qH7afwVfbr8gdiQis2NUI966d++OtWvXori4GHZ2dgCA8+fPQyqVwtfXV+R0RETVHu3gjRsllZi54TS++OsCXGzleCoqsNZ1BEFAcUUVCkrVUJVVTwWlahSUVermFZRWoqi8Cm28HDCqsx88lVbN84GIjIyoZ0sVFxcjJSUFAPDAAw/gs88+Q58+feDs7Ax/f3/MmDEDGRkZWLZsmW75Nm3aoGvXrpg9ezby8vLw7LPPolevXvj222/r9Z48W4qImssXf53HF39dgEQCTO4dArlMhoKySqhK1Si4WVYKytRQ3SwvVQ0YoyOVAA+HumNMhD96t3aDhcyodsQTNVhDfr9FLTcJCQno06fPHfNjYmKwdOlSTJgwAampqUhISNA9d+7cObz00kvYu3cvXFxcMGrUKLz//vuwtrau13uy3BBRcxEEAe9sOI2f9l+p9zpyCymcbCzhaC2H0sYSjtaWcLSxhKONHEprSygspNh6JgcHL+fr1vF0sMKozr4YFeEHXyebpvgoRKIzmnIjBpYbImpOGq2AJbsv4VRGga6g3CosSmv5zeJSXWYcbSxhZSmr1+um5BZj9aE0rDtyFTdK1QAAiQTo2dINYyP90beNOyy5N4dMCMtNLVhuiMiUVFRpsPV0DlYeTMO+i9d1893sFXi8ky/GRPjD34V7c8j4sdzUguWGiExVal4JVh1Kx7oj6cgrrtTNf6iFK8ZE+qF/W0/ILbg3h4wTy00tWG6IyNRVVmmx/WwOVh5Kx98XruHWv/IutnI81skXoyP8EOxmJ25IogZiuakFyw0RmZP0/FKsOZyO1YfSkVv0z009uwQ544ku/hjQzrPe43yIxMRyUwuWGyIyR1UaLXYmX8PKg2lISM7FrbPOldaWGP6AD0ZH+KGNF/9NJMPFclMLlhsiMneZBWVYczgdaw6lI1NVrpsf7qvE6Ah/DA33gr2VpYgJie7EclMLlhsiomoarYA9KXlYfSgN287kQK2p/jmwtpTh0Q5eGBPphwf9nSCRSEROSsRyUyuWGyKiO+UVVyD+aAZWHUrDxWsluvkt3O0wJsIPwx/wgYudQsSEZO5YbmrBckNEdG+CIODIlRtYdSgdv5/MQplaAwCwlEnwSFsPjI7wx0MtXCGTcm8ONS+Wm1qw3BAR1U9huRq/ncjEmkPpOHFVpZvv42iNxzv74vHOfvBxrN+tb4juF8tNLVhuiIga7kxmIdYcTsevR6+isLwKwD+3exgT4Ye+bTx4gUBqUiw3tWC5ISJqvHK1Bn+ezsaqg+lIvPTP7R7sFRbwcrSCi60CLnZyuNop4Gwrh4udXDfPxVYOFzsFHKwsOEiZGozlphYsN0RE+nHlegnWHE7H2sNXa1wgsC6WMkl18blLEXK1VaClhx0e8HdqwuRkjFhuasFyQ0SkX1UaLS7kFiOvuAL5JZXIK67E9dv/LqnA9eJK5JdUoriiql6v2S3EBa8PaM2SQzosN7VguSEiEk+5WoPrJZXIL65Enq70VP83r7gSecUVSLx4HZUaLQDgkbYemN6/NVp72oucnMTGclMLlhsiIsN29UYpvvzrAn45ehVaoXrg8vCOPnjlkVbwc7YROx6JhOWmFiw3RETGISW3CJ9uPY8/krIBVI/VGRvpjyl9WsDdwUrkdNTcWG5qwXJDRGRcTl4twMd/JuPvC3kAACtLKSZ2D8KLPUOgtOE9sMwFy00tWG6IiIxT4sXrmPfnORxLKwAA2FtZ4MVeIZjYPRA2cgtxw1GTY7mpBcsNEZHxEgQB28/m4pOtyTiXXQQAcLVT4KWHW2BspD8vJGjCWG5qwXJDRGT8NFoBv53IxGfbziMtvxQA4OtkjWn9WmH4Az6895UJYrmpBcsNEZHpqKzSYvXhdMzffkF3IcGW7nZ4rX9rDGjnwSshmxCWm1qw3BARmZ6ySg1+TEzFooSLUJWpAQDhvkq8MTAU3Vq4ipyO9IHlphYsN0REpktVpsa3uy/h+72XUVqpAQD0a+OB/w0ORbCbncjp6H6w3NSC5YaIyPRdK6rAgh0X8POBNGi0AiykEsR0C8TLD7fk6eNGiuWmFiw3RETmIyW3CB/8fhY7k68BAJxsLDGtXys80cUfljKeWWVMWG5qwXJDRGR+dp2/hvc3ncGF3GIAQAt3O7w1pA36tHYXORnVF8tNLVhuiIjMU5VGi5WH0vHZ1mTcKK0edNyzlRveHtIGrTx4Y05Dx3JTC5YbIiLzpipTY8GOC1i6LxVqjQCZVIInIv3xyiOt4GwrFzse3QPLTS1YboiICABS80rw4eaz2HomB0D17Rym9m2J8VGBvNKxAWK5qQXLDRER3W7fxTy8t+kszmYVAgACXWzwv8Ft8EhbXgTQkLDc1ILlhoiI/k2jFbDuSDo+/vM88oqrr3QcFeyCmY+2RVtv/lYYApabWrDcEBHRvRRXVGHhzhT8357LqKzSQiIBRnf2w2v9W8PNXiF2PLPGclMLlhsiIqpLen4pPtpyDr+fzAIA2MplGBjmhXA/Jdr7KNHGywFWljKRU5oXlptasNwQEVF9HUrNx3ubzuDkVVWN+RZSCVp72qODryM6+FYXntae9rwwYBNiuakFyw0RETWEVivg75Q8HLlyAyevFuDkVRXySyrvWE5uIUVbLweE+yrR3tcR4b5KBLvZQSbV/6BkQRBQrq4+bGYue5BYbmrBckNERPdDEARkFJTh1FUVTmaodIWnqLzqjmVt5DKEeSur9+74KtHB1xGBLjYAgDK1BoVlVSgsV6OwTH3zv7c/rqoxv6i85jy1RoDCQoqp/VrihZ4hTVKiDAnLTS1YboiISN+0WgFX8kt1RefUVRWSMlW6O5PfzspSiiqNgCqt/n5+OwU44bNR4QhwsdXbaxoalptasNwQEVFz0GgFXLxWjJNX/9m7cyarEJVVWt0yMqkEDlYWcLC2hIOVJRysLar/e/vf1v/6++Zz9laW+ONUFmb/dgbFFVWwkcvw9pC2GBvpZ5LX52G5qQXLDRERiaWySouMgjJYWUrhYGUJG7nsvovI1RulmL72BPZfygcA9GnthrkjO8DdwUofkQ1GQ36/RR3WvXv3bgwdOhTe3t6QSCRYv359vdfdu3cvLCws0LFjxybLR0REpE9yCymCXG3hpbSGrcJCL3tYfJ1ssOLZrnh7SBvILaTYmXwNA77Yjc2nsvSQ2DiJWm5KSkoQHh6Or7/+ukHrFRQUYPz48ejbt28TJSMiIjIeUqkEz/YIxqaXHkI7bwfcKFVj8vKjmLbqGFRlarHjNTuDOSwlkUgQHx+P6OjoOpcdM2YMWrZsCZlMhvXr1+P48eP1fh8eliIiIlNWWaXFV9svYGFCCrQC4KW0wsePheOhlq5iR7svRnNYqjF++OEHXLp0CbNmzarX8hUVFSgsLKwxERERmSq5hRTTB7TGukndEOhigyxVOZ787gDe3XgaZXc5e6sp3D5oWgxGVW4uXLiAN998Ez///DMsLCzqtU5cXByUSqVu8vPza+KURERE4nvQ3wmbp/bAk139AQBL96ViyPy/cSK9QO/vdaOkEluSsjBrQxL6f74LT/7fAb2/R0PUryEYAI1GgyeeeAKzZ89Gq1at6r3ejBkz8Oqrr+oeFxYWsuAQEZFZsJFb4P3o9ujXxgP/XXcSl66VYMSifZjSpwWmPNyi0beLUJWpceDSdSReuo7Ei9dxLruoxvNyCynK1RrRrp5sNGNuCgoK4OTkBJnsnw2l1WohCAJkMhm2bt2Khx9+uM734ZgbIiIyRzdKKvH2hiTdzUA7+Crx2aiOaOFuV+e6ReVqHErNR+LF6kJzOrMQ/24PLd3tEBXigqhgF3QJdoGzrVyv+Rvy+200e24cHBxw6tSpGvMWLlyIHTt2YN26dQgKChIpGRERkeFzspXj6yceRP+2GZi5Pgknr6ow5Ku/8eagUMREBUJ62+0bSiqqcPjKDV2ZScpQQfOvKyoHu9mia3B1meka7AI3e0Vzf6R7ErXcFBcXIyUlRff48uXLOH78OJydneHv748ZM2YgIyMDy5Ytg1QqRVhYWI313d3dYWVldcd8IiIiurthHX3QJcgFr687gb8v5GH2b2fw19kcTOwWhGPp1YXm5FXVHbeHCHCxQVSwC6JCqsuMhwFfJFDUcnP48GH06dNH9/jW2JiYmBgsXboUWVlZSEtLEyseERGRSfJUWmHZ05H4af8VfLj5LPamXMfelOs1lvFxtNYdZooKcYG3o7VIaRvOYMbcNBeOuSEiIvrHpWvFeGfDaVzJL0HnAGddmfFzthE7Wg0mOeaGiIiI9C/YzQ4/P9tF7Bh6ZVTXuSEiIiKqC8sNERERmRSWGyIiIjIpLDdERERkUlhuiIiIyKSw3BAREZFJYbkhIiIik8JyQ0RERCaF5YaIiIhMCssNERERmRSWGyIiIjIpLDdERERkUlhuiIiIyKSw3BAREZFJsRA7QHMTBAEAUFhYKHISIiIiqq9bv9u3fsdrY3blpqioCADg5+cnchIiIiJqqKKiIiiVylqXkQj1qUAmRKvVIjMzE/b29pBIJCgsLISfnx/S09Ph4OAgdjyzwe0uDm53cXC7i4PbXRxNtd0FQUBRURG8vb0hldY+qsbs9txIpVL4+vreMd/BwYFffhFwu4uD210c3O7i4HYXR1Ns97r22NzCAcVERERkUlhuiIiIyKSYfblRKBSYNWsWFAqF2FHMCre7OLjdxcHtLg5ud3EYwnY3uwHFREREZNrMfs8NERERmRaWGyIiIjIpLDdERERkUlhuiIiIyKSYfbn5+uuvERgYCCsrK3Tp0gUHDx4UO5JJe/fddyGRSGpMoaGhYscyObt378bQoUPh7e0NiUSC9evX13heEAS888478PLygrW1Nfr164cLFy6IE9aE1LXdJ0yYcMf3f+DAgeKENRFxcXGIiIiAvb093N3dER0djeTk5BrLlJeXIzY2Fi4uLrCzs8PIkSORk5MjUmLTUJ/t3rt37zu+7y+++GKz5DPrcrN69Wq8+uqrmDVrFo4ePYrw8HAMGDAAubm5Ykczae3atUNWVpZu2rNnj9iRTE5JSQnCw8Px9ddf3/X5efPm4auvvsLixYtx4MAB2NraYsCAASgvL2/mpKalru0OAAMHDqzx/V+5cmUzJjQ9u3btQmxsLPbv349t27ZBrVajf//+KCkp0S3zyiuv4LfffsPatWuxa9cuZGZmYsSIESKmNn712e4A8Nxzz9X4vs+bN695AgpmLDIyUoiNjdU91mg0gre3txAXFydiKtM2a9YsITw8XOwYZgWAEB8fr3us1WoFT09P4eOPP9bNKygoEBQKhbBy5UoREpqmf293QRCEmJgYYdiwYaLkMRe5ubkCAGHXrl2CIFR/ty0tLYW1a9fqljl79qwAQEhMTBQrpsn593YXBEHo1auXMHXqVFHymO2em8rKShw5cgT9+vXTzZNKpejXrx8SExNFTGb6Lly4AG9vbwQHB2PcuHFIS0sTO5JZuXz5MrKzs2t895VKJbp06cLvfjNISEiAu7s7WrdujUmTJuH69etiRzIpKpUKAODs7AwAOHLkCNRqdY3ve2hoKPz9/fl916N/b/dbli9fDldXV4SFhWHGjBkoLS1tljxmd+PMW/Ly8qDRaODh4VFjvoeHB86dOydSKtPXpUsXLF26FK1bt0ZWVhZmz56NHj16ICkpCfb29mLHMwvZ2dkAcNfv/q3nqGkMHDgQI0aMQFBQEC5evIj//e9/GDRoEBITEyGTycSOZ/S0Wi2mTZuG7t27IywsDED1910ul8PR0bHGsvy+68/dtjsAPPHEEwgICIC3tzdOnjyJN954A8nJyfj111+bPJPZlhsSx6BBg3R/d+jQAV26dEFAQADWrFmDZ555RsRkRE1vzJgxur/bt2+PDh06ICQkBAkJCejbt6+IyUxDbGwskpKSOI6vmd1ruz///PO6v9u3bw8vLy/07dsXFy9eREhISJNmMtvDUq6urpDJZHeMmM/JyYGnp6dIqcyPo6MjWrVqhZSUFLGjmI1b329+98UXHBwMV1dXfv/1YMqUKdi0aRN27twJX19f3XxPT09UVlaioKCgxvL8vuvHvbb73XTp0gUAmuX7brblRi6Xo1OnTti+fbtunlarxfbt2xEVFSViMvNSXFyMixcvwsvLS+woZiMoKAienp41vvuFhYU4cOAAv/vN7OrVq7h+/Tq///dBEARMmTIF8fHx2LFjB4KCgmo836lTJ1haWtb4vicnJyMtLY3f9/tQ13a/m+PHjwNAs3zfzfqw1KuvvoqYmBh07twZkZGR+OKLL1BSUoKJEyeKHc1kTZ8+HUOHDkVAQAAyMzMxa9YsyGQyjB07VuxoJqW4uLjG/x1dvnwZx48fh7OzM/z9/TFt2jS8//77aNmyJYKCgjBz5kx4e3sjOjpavNAmoLbt7uzsjNmzZ2PkyJHw9PTExYsX8d///hctWrTAgAEDRExt3GJjY7FixQps2LAB9vb2unE0SqUS1tbWUCqVeOaZZ/Dqq6/C2dkZDg4OeOmllxAVFYWuXbuKnN541bXdL168iBUrVmDw4MFwcXHByZMn8corr6Bnz57o0KFD0wcU5RwtAzJ//nzB399fkMvlQmRkpLB//36xI5m00aNHC15eXoJcLhd8fHyE0aNHCykpKWLHMjk7d+4UANwxxcTECIJQfTr4zJkzBQ8PD0GhUAh9+/YVkpOTxQ1tAmrb7qWlpUL//v0FNzc3wdLSUggICBCee+45ITs7W+zYRu1u2xuA8MMPP+iWKSsrEyZPniw4OTkJNjY2wvDhw4WsrCzxQpuAurZ7Wlqa0LNnT8HZ2VlQKBRCixYthNdff11QqVTNkk9yMyQRERGRSTDbMTdERERkmlhuiIiIyKSw3BAREZFJYbkhIiIik8JyQ0RERCaF5YaIiIhMCssNERERmRSWGyIiABKJBOvXrxc7BhHpAcsNEYluwoQJkEgkd0wDBw4UOxoRGSGzvrcUERmOgQMH4ocffqgxT6FQiJSGiIwZ99wQkUFQKBTw9PSsMTk5OQGoPmS0aNEiDBo0CNbW1ggODsa6detqrH/q1Ck8/PDDsLa2houLC55//nkUFxfXWOb7779Hu3btoFAo4OXlhSlTptR4Pi8vD8OHD4eNjQ1atmyJjRs3Nu2HJqImwXJDREZh5syZGDlyJE6cOIFx48ZhzJgxOHv2LACgpKQEAwYMgJOTEw4dOoS1a9fir7/+qlFeFi1ahNjYWDz//PM4deoUNm7ciBYtWtR4j9mzZ2PUqFE4efIkBg8ejHHjxiE/P79ZPycR6UGz3J6TiKgWMTExgkwmE2xtbWtMH3zwgSAI1XcgfvHFF2us06VLF2HSpEmCIAjCkiVLBCcnJ6G4uFj3/O+//y5IpVLdXbe9vb2Ft956654ZAAhvv/227nFxcbEAQPjjjz/09jmJqHlwzA0RGYQ+ffpg0aJFNeY5Ozvr/o6KiqrxXFRUFI4fPw4AOHv2LMLDw2Fra6t7vnv37tBqtUhOToZEIkFmZib69u1ba4YOHTro/ra1tYWDgwNyc3Mb+5GISCQsN0RkEGxtbe84TKQv1tbW9VrO0tKyxmOJRAKtVtsUkYioCXHMDREZhf3799/xuE2bNgCANm3a4MSJEygpKdE9v3fvXkilUrRu3Rr29vYIDAzE9u3bmzUzEYmDe26IyCBUVFQgOzu7xjwLCwu4uroCANauXYvOnTvjoYcewvLly3Hw4EF89913AIBx48Zh1qxZiImJwbvvvotr167hpZdewlNPPQUPDw8AwLvvvosXX3wR7u7uGDRoEIqKirB371689NJLzftBiajJsdwQkUHYsmULvLy8asxr3bo1zp07B6D6TKZVq1Zh8uTJ8PLywsqVK9G2bVsAgI2NDf78809MnToVERERsLGxwciRI/HZZ5/pXismJgbl5eX4/PPPMX36dLi6uuKxxx5rvg9IRM1GIgiCIHYIIqLaSCQSxMfHIzo6WuwoRGQEOOaGiIiITArLDREREZkUjrkhIoPHo+dE1BDcc0NEREQmheWGiIiITArLDREREZkUlhsiIiIyKSw3REREZFJYboiIiMiksNwQERGRSWG5ISIiIpPCckNEREQm5f8Bke9mT9oKCKc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6" y="2955457"/>
            <a:ext cx="4725344" cy="326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8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3BA0-280F-1BFA-C177-BEDB39A3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 smtClean="0">
                <a:solidFill>
                  <a:srgbClr val="00B0F0"/>
                </a:solidFill>
              </a:rPr>
              <a:t>Architectures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32E95-EE07-04A9-7237-E1ABB2151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8641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 dirty="0" smtClean="0">
                <a:solidFill>
                  <a:schemeClr val="bg1"/>
                </a:solidFill>
              </a:rPr>
              <a:t>Baseline </a:t>
            </a:r>
            <a:r>
              <a:rPr lang="en-US" sz="1500" b="1" dirty="0" err="1" smtClean="0">
                <a:solidFill>
                  <a:schemeClr val="bg1"/>
                </a:solidFill>
              </a:rPr>
              <a:t>Resnet</a:t>
            </a:r>
            <a:r>
              <a:rPr lang="en-US" sz="1500" b="1" dirty="0" smtClean="0">
                <a:solidFill>
                  <a:schemeClr val="bg1"/>
                </a:solidFill>
              </a:rPr>
              <a:t> trained from Scratch: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Resnet18 architecture with random weights</a:t>
            </a:r>
            <a:r>
              <a:rPr lang="en-US" sz="15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Architecture as described in the picture. 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Only final Fully Connected layer changed with classifications changed from 1000 to 25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dirty="0" smtClean="0">
                <a:solidFill>
                  <a:schemeClr val="bg1"/>
                </a:solidFill>
              </a:rPr>
              <a:t>Training </a:t>
            </a:r>
            <a:r>
              <a:rPr lang="en-US" sz="1500" b="1" dirty="0">
                <a:solidFill>
                  <a:schemeClr val="bg1"/>
                </a:solidFill>
              </a:rPr>
              <a:t>and Loss </a:t>
            </a:r>
            <a:r>
              <a:rPr lang="en-US" sz="1500" b="1" dirty="0" smtClean="0">
                <a:solidFill>
                  <a:schemeClr val="bg1"/>
                </a:solidFill>
              </a:rPr>
              <a:t>Function</a:t>
            </a:r>
            <a:endParaRPr lang="en-US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Initial Learning rate = 0.001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Optimizer used is Adam Optimizer.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Number of Epochs is 25</a:t>
            </a:r>
          </a:p>
          <a:p>
            <a:pPr>
              <a:lnSpc>
                <a:spcPct val="90000"/>
              </a:lnSpc>
            </a:pPr>
            <a:r>
              <a:rPr lang="en-US" sz="1500" dirty="0" err="1" smtClean="0">
                <a:solidFill>
                  <a:schemeClr val="bg1"/>
                </a:solidFill>
              </a:rPr>
              <a:t>Softmax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>
                <a:solidFill>
                  <a:schemeClr val="bg1"/>
                </a:solidFill>
              </a:rPr>
              <a:t>classifier with cross-entropy loss used for training.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Loss function ensures maximizing the correct artist's score relative to others</a:t>
            </a:r>
            <a:r>
              <a:rPr lang="en-US" sz="15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dirty="0" smtClean="0">
                <a:solidFill>
                  <a:schemeClr val="bg1"/>
                </a:solidFill>
              </a:rPr>
              <a:t>Results: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Accuracy of predicting the right artist = </a:t>
            </a:r>
            <a:r>
              <a:rPr lang="en-US" sz="1500" b="1" dirty="0" smtClean="0">
                <a:solidFill>
                  <a:schemeClr val="bg1"/>
                </a:solidFill>
              </a:rPr>
              <a:t>0.4814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Accuracy of right artist being in top 3 predicted = 0.7343 </a:t>
            </a:r>
          </a:p>
          <a:p>
            <a:pPr>
              <a:lnSpc>
                <a:spcPct val="90000"/>
              </a:lnSpc>
            </a:pPr>
            <a:endParaRPr lang="en-US" sz="15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5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PK" sz="1500" dirty="0">
              <a:solidFill>
                <a:schemeClr val="bg1"/>
              </a:solidFill>
            </a:endParaRPr>
          </a:p>
        </p:txBody>
      </p:sp>
      <p:sp>
        <p:nvSpPr>
          <p:cNvPr id="4" name="AutoShape 2" descr="blob:https://web.whatsapp.com/199eaf74-7365-4f0d-a489-9ea427f91ab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jcAAAHHCAYAAABDUnkqAAAAOXRFWHRTb2Z0d2FyZQBNYXRwbG90bGliIHZlcnNpb24zLjcuMSwgaHR0cHM6Ly9tYXRwbG90bGliLm9yZy/bCgiHAAAACXBIWXMAAA9hAAAPYQGoP6dpAABL+0lEQVR4nO3dd3gT9eMH8HeSNulO995lFCgUhRYKsgSZ8qWAMkQpuKEoqPhVvooIjgpuQUD8qYiy0QIiIggUBMqeZRQKlJZOSmm62zS53x+FSAW6SHsZ79fz3GNzuUveuScPeXv3uTuJIAgCiIiIiEyEVOwARERERPrEckNEREQmheWGiIiITArLDREREZkUlhsiIiIyKSw3REREZFJYboiIiMiksNwQERGRSWG5ISIiIpPCckNETW7ChAkIDAxs1LrvvvsuJBKJfgMRkUljuSEyYxKJpF5TQkKC2FFFMWHCBNjZ2Ykdg4gaSMJ7SxGZr59//rnG42XLlmHbtm346aefasx/5JFH4OHh0ej3UavV0Gq1UCgUDV63qqoKVVVVsLKyavT7N9aECROwbt06FBcXN/t7E1HjWYgdgIjE8+STT9Z4vH//fmzbtu2O+f9WWloKGxuber+PpaVlo/IBgIWFBSws+E8VEdUfD0sRUa169+6NsLAwHDlyBD179oSNjQ3+97//AQA2bNiAIUOGwNvbGwqFAiEhIXjvvfeg0WhqvMa/x9ykpqZCIpHgk08+wZIlSxASEgKFQoGIiAgcOnSoxrp3G3MjkUgwZcoUrF+/HmFhYVAoFGjXrh22bNlyR/6EhAR07twZVlZWCAkJwTfffKP3cTxr165Fp06dYG1tDVdXVzz55JPIyMiosUx2djYmTpwIX19fKBQKeHl5YdiwYUhNTdUtc/jwYQwYMACurq6wtrZGUFAQnn76ab3lJDIX/N8hIqrT9evXMWjQIIwZMwZPPvmk7hDV0qVLYWdnh1dffRV2dnbYsWMH3nnnHRQWFuLjjz+u83VXrFiBoqIivPDCC5BIJJg3bx5GjBiBS5cu1bm3Z8+ePfj1118xefJk2Nvb46uvvsLIkSORlpYGFxcXAMCxY8cwcOBAeHl5Yfbs2dBoNJgzZw7c3Nzuf6PctHTpUkycOBERERGIi4tDTk4OvvzyS+zduxfHjh2Do6MjAGDkyJE4ffo0XnrpJQQGBiI3Nxfbtm1DWlqa7nH//v3h5uaGN998E46OjkhNTcWvv/6qt6xEZkMgIropNjZW+Pc/C7169RIACIsXL75j+dLS0jvmvfDCC4KNjY1QXl6umxcTEyMEBAToHl++fFkAILi4uAj5+fm6+Rs2bBAACL/99ptu3qxZs+7IBECQy+VCSkqKbt6JEycEAML8+fN184YOHSrY2NgIGRkZunkXLlwQLCws7njNu4mJiRFsbW3v+XxlZaXg7u4uhIWFCWVlZbr5mzZtEgAI77zzjiAIgnDjxg0BgPDxxx/f87Xi4+MFAMKhQ4fqzEVEteNhKSKqk0KhwMSJE++Yb21trfu7qKgIeXl56NGjB0pLS3Hu3Lk6X3f06NFwcnLSPe7RowcA4NKlS3Wu269fP4SEhOged+jQAQ4ODrp1NRoN/vrrL0RHR8Pb21u3XIsWLTBo0KA6X78+Dh8+jNzcXEyePLnGgOchQ4YgNDQUv//+O4Dq7SSXy5GQkIAbN27c9bVu7eHZtGkT1Gq1XvIRmSuWGyKqk4+PD+Ry+R3zT58+jeHDh0OpVMLBwQFubm66wcgqlarO1/X396/x+FbRuVcBqG3dW+vfWjc3NxdlZWVo0aLFHcvdbV5jXLlyBQDQunXrO54LDQ3VPa9QKDB37lz88ccf8PDwQM+ePTFv3jxkZ2frlu/VqxdGjhyJ2bNnw9XVFcOGDcMPP/yAiooKvWQlMicsN0RUp9v30NxSUFCAXr164cSJE5gzZw5+++03bNu2DXPnzgUAaLXaOl9XJpPddb5QjytU3M+6Ypg2bRrOnz+PuLg4WFlZYebMmWjTpg2OHTsGoHqQ9Lp165CYmIgpU6YgIyMDTz/9NDp16sRT0YkaiOWGiBolISEB169fx9KlSzF16lQ8+uij6NevX43DTGJyd3eHlZUVUlJS7njubvMaIyAgAACQnJx8x3PJycm6528JCQnBa6+9hq1btyIpKQmVlZX49NNPayzTtWtXfPDBBzh8+DCWL1+O06dPY9WqVXrJS2QuWG6IqFFu7Tm5fU9JZWUlFi5cKFakGmQyGfr164f169cjMzNTNz8lJQV//PGHXt6jc+fOcHd3x+LFi2scPvrjjz9w9uxZDBkyBED1dYHKy8trrBsSEgJ7e3vdejdu3Lhjr1PHjh0BgIemiBqIp4ITUaN069YNTk5OiImJwcsvvwyJRIKffvrJoA4Lvfvuu9i6dSu6d++OSZMmQaPRYMGCBQgLC8Px48fr9RpqtRrvv//+HfOdnZ0xefJkzJ07FxMnTkSvXr0wduxY3anggYGBeOWVVwAA58+fR9++fTFq1Ci0bdsWFhYWiI+PR05ODsaMGQMA+PHHH7Fw4UIMHz4cISEhKCoqwrfffgsHBwcMHjxYb9uEyByw3BBRo7i4uGDTpk147bXX8Pbbb8PJyQlPPvkk+vbtiwEDBogdDwDQqVMn/PHHH5g+fTpmzpwJPz8/zJkzB2fPnq3X2VxA9d6omTNn3jE/JCQEkydPxoQJE2BjY4OPPvoIb7zxBmxtbTF8+HDMnTtXdwaUn58fxo4di+3bt+Onn36ChYUFQkNDsWbNGowcORJA9YDigwcPYtWqVcjJyYFSqURkZCSWL1+OoKAgvW0TInPAe0sRkdmJjo7G6dOnceHCBbGjEFET4JgbIjJpZWVlNR5fuHABmzdvRu/evcUJRERNjntuiMikeXl5YcKECQgODsaVK1ewaNEiVFRU4NixY2jZsqXY8YioCXDMDRGZtIEDB2LlypXIzs6GQqFAVFQUPvzwQxYbIhPGPTdERERkUjjmhoiIiEwKyw0RERGZFLMbc6PVapGZmQl7e3tIJBKx4xAREVE9CIKAoqIieHt7Qyqtfd+M2ZWbzMxM+Pn5iR2DiIiIGiE9PR2+vr61LmN25cbe3h5A9cZxcHAQOQ0RERHVR2FhIfz8/HS/47Uxu3Jz61CUg4MDyw0REZGRqc+QEg4oJiIiIpPCckNEREQmheWGiIiITArLDREREZkUlhsiIiIyKSw3REREZFJYboiIiMiksNwQERGRSWG5ISIiIpPCckNEREQmheWGiIiITArLDREREZkUlhs9KixXIylDJXYMIiIis8ZyoydJGSp0nL0VMd8fhCAIYschIiIyWyw3etLSww5yCymul1TiQm6x2HGIiIjMFsuNnigsZOgc4AwASLx4XeQ0RERE5ovlRo+iQlwAsNwQERGJieVGj7oGV++5OXD5OrRajrshIiISA8uNHnXwdYSNXIYbpWok5xSJHYeIiMgssdzokaVMis6BHHdDREQkJpYbPYsKrh53s/8Syw0REZEYWG707J9xN/kcd0NERCQClhs9a++jhJ3CAqoyNc5kFYodh4iIyOyw3OiZhUyKiEAnADw0RUREJAaWmybQleNuiIiIRMNy0wRuXczvwOV8aDjuhoiIqFmx3DSBdt5K2FtZoKi8CqczeZdwIiKi5sRy0wRkUgm6BFWfNcVDU0RERM2L5aaJ3Bp3w4v5ERERNS+WmyZyq9wcSr2BKo1W5DRERETmg+WmibT1coDS2hLFFVVIyuT1boiIiJoLy00TkUoliAzifaaIiIiaG8tNE7p1n6lEDiomIiJqNiw3TejW9W4Op+ZDzXE3REREzYLlpgm19rCHk40lSis1OHmV17shIiJqDqKWm7i4OERERMDe3h7u7u6Ijo5GcnJynesVFBQgNjYWXl5eUCgUaNWqFTZv3twMiRtGKpWgSxBvxUBERNScRC03u3btQmxsLPbv349t27ZBrVajf//+KCkpuec6lZWVeOSRR5Camop169YhOTkZ3377LXx8fJoxef3dOjTFQcVERETNw0LMN9+yZUuNx0uXLoW7uzuOHDmCnj173nWd77//Hvn5+di3bx8sLS0BAIGBgU0dtdF0426u5KOySgu5BY8EEhERNSWD+qVVqarHpTg7O99zmY0bNyIqKgqxsbHw8PBAWFgYPvzwQ2g0muaK2SAt3e3gYitHuVqLE1cLxI5DRERk8gym3Gi1WkybNg3du3dHWFjYPZe7dOkS1q1bB41Gg82bN2PmzJn49NNP8f777991+YqKChQWFtaYmpNEIuGtGIiIiJqRwZSb2NhYJCUlYdWqVbUup9Vq4e7ujiVLlqBTp04YPXo03nrrLSxevPiuy8fFxUGpVOomPz+/pohfq64cd0NERNRsDKLcTJkyBZs2bcLOnTvh6+tb67JeXl5o1aoVZDKZbl6bNm2QnZ2NysrKO5afMWMGVCqVbkpPT9d7/rpEBVcfZjuadgPlasM8fEZERGQqRC03giBgypQpiI+Px44dOxAUFFTnOt27d0dKSgq02n8uinf+/Hl4eXlBLpffsbxCoYCDg0ONqbmFuNnBzV6BiiotjqcXNPv7ExERmRNRy01sbCx+/vlnrFixAvb29sjOzkZ2djbKysp0y4wfPx4zZszQPZ40aRLy8/MxdepUnD9/Hr///js+/PBDxMbGivER6oXjboiIiJqPqOVm0aJFUKlU6N27N7y8vHTT6tWrdcukpaUhKytL99jPzw9//vknDh06hA4dOuDll1/G1KlT8eabb4rxEert1n2meDE/IiKipiXqdW4EQahzmYSEhDvmRUVFYf/+/U2QqOl0vTnu5lhaAcrVGlhZyupYg4iIiBrDIAYUm4MgV1t4OChQqdHi6JUbYschIiIyWSw3zUQikegOTSXy0BQREVGTYblpRl057oaIiKjJsdw0o1v3mTqeXoCySl7vhoiIqCmw3DQjf2cbeCutoNYIOHwlX+w4REREJonlphndfr0bHpoiIiJqGiw3zYz3mSIiImpaLDfN7NYZUyevqlBSUSVyGiIiItPDctPM/Jxt4OtkjSqtgMO83g0REZHesdyIgPeZIiIiajosNyLgxfyIiIiaDsuNCG4NKk7KUKGoXC1yGiIiItPCciMCH0dr+DvbQKMVcDiV426IiIj0ieVGJDw0RURE1DRYbkQSxevdEBERNQmWG5HcOmPqdKYKqjKOuyEiItIXlhuReCqtEORqC60AHLrM+0wRERHpC8uNiLpy3A0REZHesdyIiONuiIiI9I/lRkRdg5wBAGezC1FQWilyGiIiItPAciMidwcrhLjZQhCAAxx3Q0REpBcsNyLjoSkiIiL9YrkRWVSwKwBgPwcVExER6QXLjci6BFePuzmXXYT8Eo67ISIiul8sNyJztVOglYcdAOAA994QERHdN5YbA3DrPlM8NEVERHT/WG4MAC/mR0REpD8sNwagy81ycz6nGHnFFSKnISIiMm4sNwbA2VaOUE97ADw0RUREdL9YbgxEV467ISIi0guWGwPBi/kRERHpB8uNgega5AKJBLh4rQS5heVixyEiIjJaLDcGQmljibZeDgCA/bzPFBERUaOx3BgQ3SnhPDRFRETUaCw3BoQX8yMiIrp/LDcGJCLIGVIJcDmvBNkqjrshIiJqDJYbA6K0tkQ7byUA7r0hIiJqLJYbA8NTwomIiO4Py42BieJ9poiIiO4Ly42B6RzoBJlUgrT8UmQUlIkdh4iIyOiIWm7i4uIQEREBe3t7uLu7Izo6GsnJyfVef9WqVZBIJIiOjm66kM3M3soSYT43x93w0BQREVGDiVpudu3ahdjYWOzfvx/btm2DWq1G//79UVJSUue6qampmD59Onr06NEMSZsXD00RERE1nqjlZsuWLZgwYQLatWuH8PBwLF26FGlpaThy5Eit62k0GowbNw6zZ89GcHBwM6VtPj1augIAtp7ORmlllchpiIiIjItBjblRqVQAAGdn51qXmzNnDtzd3fHMM8/U+ZoVFRUoLCysMRm6qGAXBLjYoLC8CvHHMsSOQ0REZFQMptxotVpMmzYN3bt3R1hY2D2X27NnD7777jt8++239XrduLg4KJVK3eTn56evyE1GKpXgqa4BAIAf96VCEASRExERERkPgyk3sbGxSEpKwqpVq+65TFFREZ566il8++23cHV1rdfrzpgxAyqVSjelp6frK3KTeryzH2zkMpzPKeY1b4iIiBrAQuwAADBlyhRs2rQJu3fvhq+v7z2Xu3jxIlJTUzF06FDdPK1WCwCwsLBAcnIyQkJCaqyjUCigUCiaJngTUlpbYsSDPvh5fxqW7ktFtxb1K3NERETmTtRyIwgCXnrpJcTHxyMhIQFBQUG1Lh8aGopTp07VmPf222+jqKgIX375pVEccmqImKhA/Lw/DX+dzUF6fin8nG3EjkRERGTwRC03sbGxWLFiBTZs2AB7e3tkZ2cDAJRKJaytrQEA48ePh4+PD+Li4mBlZXXHeBxHR0cAqHWcjrFq6WGPh1q4Yk9KHn7efwUzBrcROxIREZHBE3XMzaJFi6BSqdC7d294eXnpptWrV+uWSUtLQ1ZWlogpxRXTLRAAsOpQOsoqNeKGISIiMgKiH5aqS0JCQq3PL126VD9hDNTDoe7wc7ZGen4ZNhzPwJhIf7EjERERGTSDOVuK7k4mlWB810AAwFKeFk5ERFQnlhsjMKqzH6wtZTiXXYQDl/PFjkNERGTQWG6MgNLGEsMf9AEALN2bKm4YIiIiA8dyYyRiogIBAFvPZCOjoEzcMERERAaM5cZItPa0R7cQF2gF4Of9V8SOQ0REZLBYbozIrdPCVx5MQ7map4UTERHdDcuNEenXxgM+jtYoKFVj4/FMseMQEREZJJYbIyKTSjA+qvpu4TwtnIiI6O5YbozM6Ag/WFlKcSarEIdSb4gdh4iIyOCw3BgZRxs5ojtWnxb+475UccMQEREZIJYbI3RrYPGW09nI5GnhRERENbDcGKE2Xg7oEuQMjVbA8gM8LZyIiOh2LDdGamL3QADAyoPpPC2ciIjoNiw3RqpfGw94K62QX1KJ307wtHAiIqJbWG6MlIVMiidvnhb+YyJPCyciIrqF5caIjYnwh8JCiqSMQhxN42nhREREAMuNUXO2lWNYR28AwA+8WzgREREAlhujpzstPCkb2apyccMQEREZAJYbI9fOW4nIQGdU8bRwIiIiACw3JuH2u4VXVPG0cCIiMm8sNyagfzsPeCmtkFdcid9PZokdh4iISFQsNybAUibFk115t3AiIiKA5cZkjInwg9xCipNXVTiWXiB2HCIiItGw3JgIFzsF/hNefVo47xZORETmjOXGhEy4ObD495NZyC3kaeFERGSeWG5MSJiPEp0CnG6eFp4mdhwiIiJRsNyYmFt7b5YfSENllVbcMERERCJguTExA8M84eGgQF5xBTaf4mnhRERkflhuTIylTIonu/xzWjgREZG5YbkxQWO7+EMuk+J4egGO87RwIiIyMyw3JsjVToFHO3gB4GnhRERkflhuTNSt+01tOpmJ3CKeFk5EROaD5cZEhfs54gF/R6g1AlYeSBc7DhERUbNhuTFh/5wWfoWnhRMRkdlguTFhg8K84GavQG5RBf5I4mnhRERkHlhuTJjcQorxN+8W/vGfySir1IiciIiIqOmx3Ji4Z3oEwVtphas3yrAoIUXsOERERE2O5cbE2cgtMPPRtgCAxbsuITWvRORERERETYvlxgwMDPNEj5auqNRoMWvjaQiCIHYkIiKiJsNyYwYkEgnmDAuDXCbFrvPX8OfpHLEjERERNRlRy01cXBwiIiJgb28Pd3d3REdHIzk5udZ1vv32W/To0QNOTk5wcnJCv379cPDgwWZKbLyCXG3xfM9gAMCc306jtLJK5ERERERNQ9Rys2vXLsTGxmL//v3Ytm0b1Go1+vfvj5KSe48LSUhIwNixY7Fz504kJibCz88P/fv3R0ZGRjMmN06xfVrAx9EamapyLNjBwcVERGSaJIIBDcC4du0a3N3dsWvXLvTs2bNe62g0Gjg5OWHBggUYP358ncsXFhZCqVRCpVLBwcHhfiMbna2ns/H8T0dgKZNgy7SeCHGzEzsSERFRnRry+21QY25UKhUAwNnZud7rlJaWQq1W33OdiooKFBYW1pjM2SNtPdCntRvUGgGzNnBwMRERmR6DKTdarRbTpk1D9+7dERYWVu/13njjDXh7e6Nfv353fT4uLg5KpVI3+fn56SuyUZJIJHj3P+0gt5BiT0oeNp/KFjsSERGRXhlMuYmNjUVSUhJWrVpV73U++ugjrFq1CvHx8bCysrrrMjNmzIBKpdJN6em8iWSAiy0m9QoBALy36QyKKzi4mIiITIdBlJspU6Zg06ZN2LlzJ3x9feu1zieffIKPPvoIW7duRYcOHe65nEKhgIODQ42JgEm9Q+DvbIPswnLM335B7DhERER6I2q5EQQBU6ZMQXx8PHbs2IGgoKB6rTdv3jy899572LJlCzp37tzEKU2TlaUM7/6n+srF3+25jPM5RSInIiIi0g9Ry01sbCx+/vlnrFixAvb29sjOzkZ2djbKysp0y4wfPx4zZszQPZ47dy5mzpyJ77//HoGBgbp1iouLxfgIRu3hUA/0a+OBKq2AdzYkcXAxERGZBFHLzaJFi6BSqdC7d294eXnpptWrV+uWSUtLQ1ZWVo11Kisr8dhjj9VY55NPPhHjIxi9WUPbQmEhxf5L+dh4IlPsOERERPfNoK5z0xzM/To3dzN/+wV8uu083O0V2P5aL9hbWYodiYiIqAajvc4NieP5XsEIdLFBblEFvviLg4uJiMi4sdwQFBYyvPufdgCApftScS7bvC90SERExo3lhgAAvVu7Y2A7T2i0Amau5+BiIiIyXiw3pDNzaFtYW8pwKPUGfj3KG5ESEZFxYrkhHR9Ha7zUtwUAIO6Ps1CVqUVORERE1HAsN1TDsw8FI9jNFnnFlfh823mx4xARETUYyw3VILeQYs5/qm9cuiwxFUkZKpETERERNQzLDd3hoZauGNLBC1oBeGdDErRaDi4mIiLjwXJDdzVzSFvYyGU4mlaAdUeuih2HiIio3lhu6K48lVaY1q8lAOCjLedQUFopciIiIqL6Ybmhe5rYPQgt3e2QX1KJT7Ymix2HiIioXlhu6J4sZVLMGVY9uHj5gTScvFogbiAiIqJ6YLmhWkWFuGBYR28IAjBzPQcXExGR4WO5oTq9NbgN7BQWOHFVhVWH0sWOQ0REVCuWG6qTu4MVXnmkFQBg3p/nkK0qFzkRERHRvbHcUL3ERAUg1NMeBaVqDF+4F2cyeedwIiIyTCw3VC8WMimWPNUZwW62yFKV4/HF+7DzXK7YsYiIiO7AckP15u9ig/hJ3REV7IKSSg2e+fEQftyXKnYsIiKiGlhuqEGUNpb48elIjOrsC60AzNp4Gu9uPA0Nz6IiIiIDwXJDDSa3kGLuyA54Y2AoAGDpvlQ8t+wwiiuqRE5GRETEckONJJFIMKl3CBaOexAKCyl2nMvF44sTkaUqEzsaERGZOZYbui+D23th9QtRcLVT4GxWIYYt2ItTV1VixyIiIjPWqHKTnp6Oq1f/uVP0wYMHMW3aNCxZskRvwch4dPRzxPrYbmjlYYfcogqM+iYRW09nix2LiIjMVKPKzRNPPIGdO3cCALKzs/HII4/g4MGDeOuttzBnzhy9BiTj4Otkg3WTuqFHS1eUqTV44ecj+L+/L0EQONCYiIiaV6PKTVJSEiIjIwEAa9asQVhYGPbt24fly5dj6dKl+sxHRsTByhI/TIjAuC7+EATg/d/P4q31SVBrtGJHIyIiM9KocqNWq6FQKAAAf/31F/7zn/8AAEJDQ5GVlaW/dGR0LGRSvB8dhreHtIFEAqw4kIanlx5CYbla7GhERGQmGlVu2rVrh8WLF+Pvv//Gtm3bMHDgQABAZmYmXFxc9BqQjI9EIsGzPYLxzZOdYG0pw98X8vDYon1Izy8VOxoREZmBRpWbuXPn4ptvvkHv3r0xduxYhIeHAwA2btyoO1xF1L+dJ9a+GAUPBwXO5xRj+MK9OJZ2Q+xYRERk4iRCI0d8ajQaFBYWwsnJSTcvNTUVNjY2cHd311tAfSssLIRSqYRKpYKDg4PYccxClqoMTy89jLNZhVBYSPH56I4Y3N5L7FhERGREGvL73ag9N2VlZaioqNAVmytXruCLL75AcnKyQRcbEoeX0hrrXoxC31B3VFRpMXn5USxMSOGZVERE1CQaVW6GDRuGZcuWAQAKCgrQpUsXfPrpp4iOjsaiRYv0GpBMg63CAkvGd8bE7oEAgHlbkvHmL6eg5T2piIhIzxpVbo4ePYoePXoAANatWwcPDw9cuXIFy5Ytw1dffaXXgGQ6ZFIJZg1thznD2kEqAVYfTsfyA1fEjkVERCamUeWmtLQU9vb2AICtW7dixIgRkEql6Nq1K65c4Y8V1W58VCDeebQtAODDzeeQmlciciIiIjIljSo3LVq0wPr165Geno4///wT/fv3BwDk5uZykC7Vy/ioQHQLcUGZWoPpa09Aw8NTRESkJ40qN++88w6mT5+OwMBAREZGIioqCkD1XpwHHnhArwHJNEmlEsx7rAPsFBY4fOUGvttzSexIRERkIhp9Knh2djaysrIQHh4OqbS6Ix08eBAODg4IDQ3Va0h94qnghmX1oTS88cspyGVSbHr5IbTysBc7EhERGaAmPxUcADw9PfHAAw8gMzNTd4fwyMhIgy42ZHhGdfZDn9ZuqNRo8dqaE7wPFRER3bdGlRutVos5c+ZAqVQiICAAAQEBcHR0xHvvvQetlj9OVH8SiQQfjewApbUlTmWosHDnRbEjERGRkWtUuXnrrbewYMECfPTRRzh27BiOHTuGDz/8EPPnz8fMmTP1nZFMnIeDFeYMawcAmL/jApIyVCInIiIiY9aoMTfe3t5YvHix7m7gt2zYsAGTJ09GRkaG3gLqG8fcGCZBEBC74ig2n8pGKw87/PbSQ1BYyMSORUREBqLJx9zk5+ffdWxNaGgo8vPz6/06cXFxiIiIgL29Pdzd3REdHY3k5OQ611u7di1CQ0NhZWWF9u3bY/PmzQ3KT4ZHIpHgvWFhcLWT43xOMT7fdkHsSEREZKQaVW7Cw8OxYMGCO+YvWLAAHTp0qPfr7Nq1C7Gxsdi/fz+2bdsGtVqN/v37o6Tk3hd127dvH8aOHYtnnnkGx44dQ3R0NKKjo5GUlNSYj0IGxMVOgQ+GtwcALNl9EUeu1L8oExER3dKow1K7du3CkCFD4O/vr7vGTWJiItLT07F582bdrRka6tq1a3B3d8euXbvQs2fPuy4zevRolJSUYNOmTbp5Xbt2RceOHbF48eI634OHpQzfq2uO49ejGQh0scHmqT1gI7cQOxIREYmsyQ9L9erVC+fPn8fw4cNRUFCAgoICjBgxAqdPn8ZPP/3UqNAAoFJVDyR1dna+5zKJiYno169fjXkDBgxAYmLiXZevqKhAYWFhjYkM26yh7eDpYIXU66WYt6Xuw5RERES3a/R1bry9vfHBBx/gl19+wS+//IL3338fN27cwHfffdeo19NqtZg2bRq6d++OsLCwey6XnZ0NDw+PGvM8PDyQnZ191+Xj4uKgVCp1k5+fX6PyUfNRWlti3mPVhzeX7kvFvot5IiciIiJj0uhyo2+xsbFISkrCqlWr9Pq6M2bMgEql0k3p6el6fX1qGj1buWFcF38AwOtrT6KoXC1yIiIiMhYGUW6mTJmCTZs2YefOnfD19a11WU9PT+Tk5NSYl5OTA09Pz7sur1Ao4ODgUGMi4/C/wW3g52yNjIIyfPD7WbHjEBGRkRC13AiCgClTpiA+Ph47duxAUFBQnetERUVh+/btNeZt27ZNN7CZTIetwgIfPxYOiQRYdSgdO8/lih2JiIiMQINOQxkxYkStzxcUFDTozWNjY7FixQps2LAB9vb2unEzSqUS1tbWAIDx48fDx8cHcXFxAICpU6eiV69e+PTTTzFkyBCsWrUKhw8fxpIlSxr03mQcuga74OnuQfhuz2W88ctJbH2lJxxt5GLHIiIiA9agPTe3D8y92xQQEIDx48fX+/UWLVoElUqF3r17w8vLSzetXr1at0xaWhqysrJ0j7t164YVK1ZgyZIlCA8Px7p167B+/fpaByGTcXt9QGsEu9kit6gCszaeFjsOEREZuEZd58aY8To3xul4egFGLNwLrQAsHPcgBrf3EjsSERE1oya/zg1Rc+vo54jJvVsAAN5en4RrRRUiJyIiIkPFckNG4+W+LRHqaY/8kkq8FX8KZrbTkYiI6onlhoyG3EKKz0Z1hKVMgq1nchB/zHDvPk9EROJhuSGj0tbbAdP6tQIAzNp4GlmqMpETERGRoWG5IaPzQs9ghPs5oqi8Cv9dd5KHp4iIqAaWGzI6FjIpPn08HAoLKf6+kIcVB9PEjkRERAaE5YaMUgt3O7w+oDUA4IPfzyLteqnIiYiIyFCw3JDRerp7ECKDnFFaqcGEHw5izaF0lKs1YsciIiKR8SJ+ZNTSrpdi2Nd7cKO0+q7hjjaWGB3hhye7BMDP2UbkdEREpC8N+f1muSGjd6OkEmsOp+On/Vdw9Ub12VMSCdA31AMx3QLQPcQVUqlE5JRERHQ/WG5qwXJjujRaATvO5WJZYir+vpCnmx/sZovxXQMwspMv7K0sRUxIRESNxXJTC5Yb85CSW4yf91/BuiNXUVxRBQCwlcsw4kFfjI8KQEsPe5ETEhFRQ7Dc1ILlxrwUV1Qh/uhV/Jh4BSm5xbr53UJcMD4qEP3auMNCxnH1RESGjuWmFiw35kkQBCRevI4fE1Ox7UwOtDe/9d5KK4zrGoAxEX5wsVOIG5KIiO6J5aYWLDeUUVCG5fuvYNWhdOSXVAKovm/V0A7eiOkWgA6+juIGJCKiO7Dc1ILlhm4pV2vw+8ks/JiYipNXVbr5wzp6Y+7IDrCylImYjoiIbsdyUwuWG7qb4+kFWLYvFRtPZKJKKyAyyBlLnuoERxu52NGIiAgN+/3mSEoiAB39HPHZ6I748elI2CsscPByPkYu2of0fN7WgYjI2LDcEN2mewtXrJ0UBS+lFS5eK8Hwhftw6rZDVkREZPhYboj+JdTTAfGTuyPU0x55xRUYvSQRO8/lih2LiIjqieWG6C48lVZY+2IUerR0RWmlBs8uO4yVB9PEjkVERPXAckN0D/ZWlvh+QgRGPugLjVbAjF9P4ZM/k2FmY/CJiIwOyw1RLSxlUnzyeAe83LclAGDBzhS8uuYEKqu0IicjIqJ7YbkhqoNEIsGrj7TCvJEdIJNKEH8sAxN+OIjCcrXY0YiI6C5YbojqaVSEH76fEAFbuQz7Ll7H44sSkVlQJnYsIiL6F5Ybogbo1coNq1+Igru9Ask5RRi+cC/OZBaKHYuIiG7DckPUQGE+SsTHdkcrDzvkFFZg1DeJ+PvCNbFjERHRTSw3RI3g42iNtS92Q9dgZxRXVGHiD4ew9nC62LGIiAgsN0SNprS2xI9PR2JYR29UaQW8vu4kvvzrAk8VJyISGcsN0X1QWMjw+aiOmNw7BADw+V/n8cYvJ6HW8FRxIiKxsNwQ3SepVIL/DgzFB8PDIJUAaw5fxTM/HkZxRZXY0YiIzBLLDZGejOsSgG/Hd4a1pQy7z1/DqMWJSLvOu4oTETU3lhsiPerbxgOrX+gKVzs5zmQV4pHPd2H+9guoqNKIHY2IyGyw3BDpWQdfR8RP7o5uIS6oqNLi023nMeiLv7HnQp7Y0YiIzALLDVET8HO2wfJnu+DLMR3hZq/ApbwSPPndAUxZcRQ5heVixyMiMmksN0RNRCKRYFhHH2x/rRcmdAuEVAJsOpmFvp/uwvd7LqOKZ1QRETUJiWBmF+UoLCyEUqmESqWCg4OD2HHIjCRlqPD2+iQcTy8AALTxcsD70WHoFOAkbjAiIiPQkN9v7rkhaiZhPkr8Oqkb4ka0h9LaEmezCjFy0T68+ctJ3CipFDseEZHJYLkhakZSqQRjI/2x47VeeLyTLwBg1aF0PPxpAtYcSodWa1Y7UomImoSo5Wb37t0YOnQovL29IZFIsH79+jrXWb58OcLDw2FjYwMvLy88/fTTuH79etOHJdIjFzsFPn48HGtfjEJrD3vcKFXjv7+cxOPfJOJsFu8yTkR0P0QtNyUlJQgPD8fXX39dr+X37t2L8ePH45lnnsHp06exdu1aHDx4EM8991wTJyVqGhGBztj08kN4a3Ab2MhlOHLlBh6dvwfvbTrDKxwTETWSwQwolkgkiI+PR3R09D2X+eSTT7Bo0SJcvHhRN2/+/PmYO3curl69Wq/34YBiMlRZqjK8t+kMNp/KBgB4OCjwzqPtMLi9JyQSicjpiIjEZbIDiqOiopCeno7NmzdDEATk5ORg3bp1GDx4sNjRiO6bl9IaC8d1wtKJEQhwsUFOYQViVxzF+O8P4nJeidjxiIiMhlGVm+7du2P58uUYPXo05HI5PD09oVQqaz2sVVFRgcLCwhoTkSHr3dodf07rial9W0JuIcXfF/Iw4Ivd+L+/L3HAMRFRPRhVuTlz5gymTp2Kd955B0eOHMGWLVuQmpqKF1988Z7rxMXFQalU6iY/P79mTEzUOFaWMrzySCv8Oa0nerR0RWWVFu//fhYxPxzkFY6JiOpgVGNunnrqKZSXl2Pt2rW6eXv27EGPHj2QmZkJLy+vO9apqKhARUWF7nFhYSH8/Pw45oaMhiAI+PlAGj74/QzK1Vo42ljioxHtMTDszu87EZGpMtkxN6WlpZBKa0aWyWQAqn8A7kahUMDBwaHGRGRMJBIJnuoagE0v9UCYjwMKStV48eej+O+6EyjhGVVERHcQtdwUFxfj+PHjOH78OADg8uXLOH78ONLS0gAAM2bMwPjx43XLDx06FL/++isWLVqES5cuYe/evXj55ZcRGRkJb29vMT4CUbNp4W6HXyd1x6TeIZBIgDWHr2LwV3/jWNoNsaMRERkUUQ9LJSQkoE+fPnfMj4mJwdKlSzFhwgSkpqYiISFB99z8+fOxePFiXL58GY6Ojnj44Ycxd+5c+Pj41Os9eSo4mYL9l67j1dXHkakqh0wqwcsPt0RsnxBYyIxqZywRUb015PfbYMbcNBeWGzIVqjI1Zq5PwsYTmQCAB/0d8cXoB+DvYiNyMiIi/TPZMTdE9A+ltSW+GvsAvhjdEfYKCxxNK8CgL3dj7eH0e45BIyIyByw3REYu+gEfbJ7aA5GBziip1OD1dScRu+IoCkp5p3EiMk8sN0QmwM/ZBiuf74rXB7SGhVSCzaeyMfCLv7E3JU/saEREzY7lhshEyKQSxPZpgV8nd0Owqy2yC8sx7v8O4IPfz6CiSiN2PCKiZsNyQ2RiOvg6YtPLD+GJLv4AgG//voxhC/bifE6RyMmIiJoHyw2RCbKRW+DD4e3x7fjOcLaV41x2ER6dvwc/7L3MwcZEZPJ4KjiRicstKsfra09i1/lrAIBQT3u08rCHt6M1fByt4ONkDW/H6snBylLktEREd8fr3NSC5YbMkSAIWJZ4BR9uPouKKu09l7NXWNxWdqxuFqDqydvRGu72Cl4okIhEwXJTC5YbMmeZBWU4llaAzIIyZNycMm9ON0rVda4vk0rg6WB1s+xYIcxHiV6t3NDC3Q4SiaQZPgERmSuWm1qw3BDdXWll1c3SU64rPBk3bhYgVRmyCspRpb37Pxc+jtbo2coNvVu7oVuIC+x5eIuI9IzlphYsN0SNo9EKyCuuwNUb1cUnLb8U+y9dx4HL+ai87VCXhVSCTgFO6N3aHb1auaGNlz336hDRfWO5qQXLDZF+lVVqsP/Sdew6fw27zl/D5bySGs+72yvQq5UberV2Q48WblDacK8OETUcy00tWG6ImtaV6yXYdf4aEpKvYd/FPJSr/9mrI5UAD/g7offNshPmrYRUyr06RFQ3lptasNwQNZ9ytQaHUvOxK/kaEs5fQ0pucY3nXWzlurE6/dt6wlouEykpERk6lptasNwQiefqjdLqw1fJ17A3JQ8llf/cFiLQxQafjgpHpwBnERMSkaFiuakFyw2RYais0uLIlRvYdf4a4o9dRU5hBaQS4LmewXilXytYWXIvDhH9g+WmFiw3RIZHVabG7N9O49ejGQCAVh52+PTxjmjvqxQ5GREZiob8fvNSo0QkOqW1JT4b1RHfPNUJrnZynM8pxvCFe/HFX+eh1tz7ispERHfDckNEBmNAO0/8Oa0nBoV5okor4Iu/LmD4Qt7RnIgahuWGiAyKi50CC8c9iC/HdITS2hJJGYV49Ks9+GbXRWjucYVkIqLbsdwQkcGRSCQY1tEHW1/piYdD3VGp0SLuj3MY9U3iHRcJJCL6N5YbIjJYHg5W+C6mM+aN7AA7hQWOXLmBQV/uxo/7UqHlXhwiugeWGyIyaBKJBKMi/LBlWg9EBbugXK3FrI2n8dT3B5BRUCZ2PCIyQCw3RGQUfJ1ssPzZLpj9n3awspRib8p1DPh8N9YcSoeZXdGCiOrAckNERkMqlSCmWyD+mNoTD/o7oriiCv/95SSe/fEwcgvLxY5HRAaC5YaIjE6Qqy3WvtgNbw4KhVwmxfZzuej/xW78diJT7GhEZAB4hWIiMmrJ2UV4dc1xnM4sBAAMaOeBbiGucLaVw8VODlc7BVxs5XC0kUPGO5ATGS3efqEWLDdEpket0WLBjhQs2Jlyz2vhSCWoLjy2CrjYyeFs+0/xcbFT3CxC/zxvp7CARMIyRGQoWG5qwXJDZLqSMlRYezgduUUVuF5SievF1f8tKFU3+LXkMinaejtg/tgH4Ods0wRpiaghWG5qwXJDZH7UGi1ulFTeLDyVuF5Sgbzi6vKTX1JZ/XdJRfVzxRUoqdTo1g10scG6Sd3gaqcQ8RMQUUN+vy2aKRMRkWgsZVK4O1jB3cGqXsuXqzVIyy/FxB8OIfV6KWK+P4hVz3eFvZVlEyclIn3g2VJERP9iZSlDKw97/PRMJFxs5TidWYjnlx1BuVpT98pEJDqWGyKiewh2s8PSiZGwlcuQeOk6pq06zpt3EhkBlhsiolq091Xi2/GdIZdJseV0Nt5en8QrIhMZOJYbIqI6dGvhii/HdIREAqw8mIZPt54XOxIR1YLlhoioHga198IH0e0BAAt2puD7PZdFTkRE98JyQ0RUT0908cf0/q0AAHM2ncH6YxkiJyKiu2G5ISJqgNg+LTChWyAAYPraE9iZnCtuICK6A8sNEVEDSCQSvPNoWwzr6I0qrYBJPx/BkSs3xI5FRLdhuSEiaiCpVIKPHwtHr1ZuKFdr8fTSQzifUyR2LCK6SdRys3v3bgwdOhTe3t6QSCRYv359netUVFTgrbfeQkBAABQKBQIDA/H99983fVgiotvILaRY9OSD6OjnCFWZGuO/O4iMgjKxYxERRC43JSUlCA8Px9dff13vdUaNGoXt27fju+++Q3JyMlauXInWrVs3YUoioruzkVvghwkRaOFuh+zCcjz13QFcL64QOxaR2TOYG2dKJBLEx8cjOjr6nsts2bIFY8aMwaVLl+Ds7Nyo9+GNM4lI37JUZRi5cB8yVeXo4KvEiue6wk7BW/cR6VNDfr+NaszNxo0b0blzZ8ybNw8+Pj5o1aoVpk+fjrKye+8KrqioQGFhYY2JiEifvJTWWPZMFzjZWOLkVRVe/OkIKqp4HyoisRhVubl06RL27NmDpKQkxMfH44svvsC6deswefLke64TFxcHpVKpm/z8/JoxMRGZixbudvhhYiRs5DLsScnDa2tO8D5URCIxqnKj1WohkUiwfPlyREZGYvDgwfjss8/w448/3nPvzYwZM6BSqXRTenp6M6cmInPR0c8R3zzVCZYyCTadzMK7G0/zPlREIjCqcuPl5QUfHx8olUrdvDZt2kAQBFy9evWu6ygUCjg4ONSYiIiaSo+Wbvh8dPV9qH7afwVfbr8gdiQis2NUI966d++OtWvXori4GHZ2dgCA8+fPQyqVwtfXV+R0RETVHu3gjRsllZi54TS++OsCXGzleCoqsNZ1BEFAcUUVCkrVUJVVTwWlahSUVermFZRWoqi8Cm28HDCqsx88lVbN84GIjIyoZ0sVFxcjJSUFAPDAAw/gs88+Q58+feDs7Ax/f3/MmDEDGRkZWLZsmW75Nm3aoGvXrpg9ezby8vLw7LPPolevXvj222/r9Z48W4qImssXf53HF39dgEQCTO4dArlMhoKySqhK1Si4WVYKytRQ3SwvVQ0YoyOVAA+HumNMhD96t3aDhcyodsQTNVhDfr9FLTcJCQno06fPHfNjYmKwdOlSTJgwAampqUhISNA9d+7cObz00kvYu3cvXFxcMGrUKLz//vuwtrau13uy3BBRcxEEAe9sOI2f9l+p9zpyCymcbCzhaC2H0sYSjtaWcLSxhKONHEprSygspNh6JgcHL+fr1vF0sMKozr4YFeEHXyebpvgoRKIzmnIjBpYbImpOGq2AJbsv4VRGga6g3CosSmv5zeJSXWYcbSxhZSmr1+um5BZj9aE0rDtyFTdK1QAAiQTo2dINYyP90beNOyy5N4dMCMtNLVhuiMiUVFRpsPV0DlYeTMO+i9d1893sFXi8ky/GRPjD34V7c8j4sdzUguWGiExVal4JVh1Kx7oj6cgrrtTNf6iFK8ZE+qF/W0/ILbg3h4wTy00tWG6IyNRVVmmx/WwOVh5Kx98XruHWv/IutnI81skXoyP8EOxmJ25IogZiuakFyw0RmZP0/FKsOZyO1YfSkVv0z009uwQ544ku/hjQzrPe43yIxMRyUwuWGyIyR1UaLXYmX8PKg2lISM7FrbPOldaWGP6AD0ZH+KGNF/9NJMPFclMLlhsiMneZBWVYczgdaw6lI1NVrpsf7qvE6Ah/DA33gr2VpYgJie7EclMLlhsiomoarYA9KXlYfSgN287kQK2p/jmwtpTh0Q5eGBPphwf9nSCRSEROSsRyUyuWGyKiO+UVVyD+aAZWHUrDxWsluvkt3O0wJsIPwx/wgYudQsSEZO5YbmrBckNEdG+CIODIlRtYdSgdv5/MQplaAwCwlEnwSFsPjI7wx0MtXCGTcm8ONS+Wm1qw3BAR1U9huRq/ncjEmkPpOHFVpZvv42iNxzv74vHOfvBxrN+tb4juF8tNLVhuiIga7kxmIdYcTsevR6+isLwKwD+3exgT4Ye+bTx4gUBqUiw3tWC5ISJqvHK1Bn+ezsaqg+lIvPTP7R7sFRbwcrSCi60CLnZyuNop4Gwrh4udXDfPxVYOFzsFHKwsOEiZGozlphYsN0RE+nHlegnWHE7H2sNXa1wgsC6WMkl18blLEXK1VaClhx0e8HdqwuRkjFhuasFyQ0SkX1UaLS7kFiOvuAL5JZXIK67E9dv/LqnA9eJK5JdUoriiql6v2S3EBa8PaM2SQzosN7VguSEiEk+5WoPrJZXIL65Enq70VP83r7gSecUVSLx4HZUaLQDgkbYemN6/NVp72oucnMTGclMLlhsiIsN29UYpvvzrAn45ehVaoXrg8vCOPnjlkVbwc7YROx6JhOWmFiw3RETGISW3CJ9uPY8/krIBVI/VGRvpjyl9WsDdwUrkdNTcWG5qwXJDRGRcTl4twMd/JuPvC3kAACtLKSZ2D8KLPUOgtOE9sMwFy00tWG6IiIxT4sXrmPfnORxLKwAA2FtZ4MVeIZjYPRA2cgtxw1GTY7mpBcsNEZHxEgQB28/m4pOtyTiXXQQAcLVT4KWHW2BspD8vJGjCWG5qwXJDRGT8NFoBv53IxGfbziMtvxQA4OtkjWn9WmH4Az6895UJYrmpBcsNEZHpqKzSYvXhdMzffkF3IcGW7nZ4rX9rDGjnwSshmxCWm1qw3BARmZ6ySg1+TEzFooSLUJWpAQDhvkq8MTAU3Vq4ipyO9IHlphYsN0REpktVpsa3uy/h+72XUVqpAQD0a+OB/w0ORbCbncjp6H6w3NSC5YaIyPRdK6rAgh0X8POBNGi0AiykEsR0C8TLD7fk6eNGiuWmFiw3RETmIyW3CB/8fhY7k68BAJxsLDGtXys80cUfljKeWWVMWG5qwXJDRGR+dp2/hvc3ncGF3GIAQAt3O7w1pA36tHYXORnVF8tNLVhuiIjMU5VGi5WH0vHZ1mTcKK0edNyzlRveHtIGrTx4Y05Dx3JTC5YbIiLzpipTY8GOC1i6LxVqjQCZVIInIv3xyiOt4GwrFzse3QPLTS1YboiICABS80rw4eaz2HomB0D17Rym9m2J8VGBvNKxAWK5qQXLDRER3W7fxTy8t+kszmYVAgACXWzwv8Ft8EhbXgTQkLDc1ILlhoiI/k2jFbDuSDo+/vM88oqrr3QcFeyCmY+2RVtv/lYYApabWrDcEBHRvRRXVGHhzhT8357LqKzSQiIBRnf2w2v9W8PNXiF2PLPGclMLlhsiIqpLen4pPtpyDr+fzAIA2MplGBjmhXA/Jdr7KNHGywFWljKRU5oXlptasNwQEVF9HUrNx3ubzuDkVVWN+RZSCVp72qODryM6+FYXntae9rwwYBNiuakFyw0RETWEVivg75Q8HLlyAyevFuDkVRXySyrvWE5uIUVbLweE+yrR3tcR4b5KBLvZQSbV/6BkQRBQrq4+bGYue5BYbmrBckNERPdDEARkFJTh1FUVTmaodIWnqLzqjmVt5DKEeSur9+74KtHB1xGBLjYAgDK1BoVlVSgsV6OwTH3zv7c/rqoxv6i85jy1RoDCQoqp/VrihZ4hTVKiDAnLTS1YboiISN+0WgFX8kt1RefUVRWSMlW6O5PfzspSiiqNgCqt/n5+OwU44bNR4QhwsdXbaxoalptasNwQEVFz0GgFXLxWjJNX/9m7cyarEJVVWt0yMqkEDlYWcLC2hIOVJRysLar/e/vf1v/6++Zz9laW+ONUFmb/dgbFFVWwkcvw9pC2GBvpZ5LX52G5qQXLDRERiaWySouMgjJYWUrhYGUJG7nsvovI1RulmL72BPZfygcA9GnthrkjO8DdwUofkQ1GQ36/RR3WvXv3bgwdOhTe3t6QSCRYv359vdfdu3cvLCws0LFjxybLR0REpE9yCymCXG3hpbSGrcJCL3tYfJ1ssOLZrnh7SBvILaTYmXwNA77Yjc2nsvSQ2DiJWm5KSkoQHh6Or7/+ukHrFRQUYPz48ejbt28TJSMiIjIeUqkEz/YIxqaXHkI7bwfcKFVj8vKjmLbqGFRlarHjNTuDOSwlkUgQHx+P6OjoOpcdM2YMWrZsCZlMhvXr1+P48eP1fh8eliIiIlNWWaXFV9svYGFCCrQC4KW0wsePheOhlq5iR7svRnNYqjF++OEHXLp0CbNmzarX8hUVFSgsLKwxERERmSq5hRTTB7TGukndEOhigyxVOZ787gDe3XgaZXc5e6sp3D5oWgxGVW4uXLiAN998Ez///DMsLCzqtU5cXByUSqVu8vPza+KURERE4nvQ3wmbp/bAk139AQBL96ViyPy/cSK9QO/vdaOkEluSsjBrQxL6f74LT/7fAb2/R0PUryEYAI1GgyeeeAKzZ89Gq1at6r3ejBkz8Oqrr+oeFxYWsuAQEZFZsJFb4P3o9ujXxgP/XXcSl66VYMSifZjSpwWmPNyi0beLUJWpceDSdSReuo7Ei9dxLruoxvNyCynK1RrRrp5sNGNuCgoK4OTkBJnsnw2l1WohCAJkMhm2bt2Khx9+uM734ZgbIiIyRzdKKvH2hiTdzUA7+Crx2aiOaOFuV+e6ReVqHErNR+LF6kJzOrMQ/24PLd3tEBXigqhgF3QJdoGzrVyv+Rvy+200e24cHBxw6tSpGvMWLlyIHTt2YN26dQgKChIpGRERkeFzspXj6yceRP+2GZi5Pgknr6ow5Ku/8eagUMREBUJ62+0bSiqqcPjKDV2ZScpQQfOvKyoHu9mia3B1meka7AI3e0Vzf6R7ErXcFBcXIyUlRff48uXLOH78OJydneHv748ZM2YgIyMDy5Ytg1QqRVhYWI313d3dYWVldcd8IiIiurthHX3QJcgFr687gb8v5GH2b2fw19kcTOwWhGPp1YXm5FXVHbeHCHCxQVSwC6JCqsuMhwFfJFDUcnP48GH06dNH9/jW2JiYmBgsXboUWVlZSEtLEyseERGRSfJUWmHZ05H4af8VfLj5LPamXMfelOs1lvFxtNYdZooKcYG3o7VIaRvOYMbcNBeOuSEiIvrHpWvFeGfDaVzJL0HnAGddmfFzthE7Wg0mOeaGiIiI9C/YzQ4/P9tF7Bh6ZVTXuSEiIiKqC8sNERERmRSWGyIiIjIpLDdERERkUlhuiIiIyKSw3BAREZFJYbkhIiIik8JyQ0RERCaF5YaIiIhMCssNERERmRSWGyIiIjIpLDdERERkUlhuiIiIyKSw3BAREZFJsRA7QHMTBAEAUFhYKHISIiIiqq9bv9u3fsdrY3blpqioCADg5+cnchIiIiJqqKKiIiiVylqXkQj1qUAmRKvVIjMzE/b29pBIJCgsLISfnx/S09Ph4OAgdjyzwe0uDm53cXC7i4PbXRxNtd0FQUBRURG8vb0hldY+qsbs9txIpVL4+vreMd/BwYFffhFwu4uD210c3O7i4HYXR1Ns97r22NzCAcVERERkUlhuiIiIyKSYfblRKBSYNWsWFAqF2FHMCre7OLjdxcHtLg5ud3EYwnY3uwHFREREZNrMfs8NERERmRaWGyIiIjIpLDdERERkUlhuiIiIyKSYfbn5+uuvERgYCCsrK3Tp0gUHDx4UO5JJe/fddyGRSGpMoaGhYscyObt378bQoUPh7e0NiUSC9evX13heEAS888478PLygrW1Nfr164cLFy6IE9aE1LXdJ0yYcMf3f+DAgeKENRFxcXGIiIiAvb093N3dER0djeTk5BrLlJeXIzY2Fi4uLrCzs8PIkSORk5MjUmLTUJ/t3rt37zu+7y+++GKz5DPrcrN69Wq8+uqrmDVrFo4ePYrw8HAMGDAAubm5Ykczae3atUNWVpZu2rNnj9iRTE5JSQnCw8Px9ddf3/X5efPm4auvvsLixYtx4MAB2NraYsCAASgvL2/mpKalru0OAAMHDqzx/V+5cmUzJjQ9u3btQmxsLPbv349t27ZBrVajf//+KCkp0S3zyiuv4LfffsPatWuxa9cuZGZmYsSIESKmNn712e4A8Nxzz9X4vs+bN695AgpmLDIyUoiNjdU91mg0gre3txAXFydiKtM2a9YsITw8XOwYZgWAEB8fr3us1WoFT09P4eOPP9bNKygoEBQKhbBy5UoREpqmf293QRCEmJgYYdiwYaLkMRe5ubkCAGHXrl2CIFR/ty0tLYW1a9fqljl79qwAQEhMTBQrpsn593YXBEHo1auXMHXqVFHymO2em8rKShw5cgT9+vXTzZNKpejXrx8SExNFTGb6Lly4AG9vbwQHB2PcuHFIS0sTO5JZuXz5MrKzs2t895VKJbp06cLvfjNISEiAu7s7WrdujUmTJuH69etiRzIpKpUKAODs7AwAOHLkCNRqdY3ve2hoKPz9/fl916N/b/dbli9fDldXV4SFhWHGjBkoLS1tljxmd+PMW/Ly8qDRaODh4VFjvoeHB86dOydSKtPXpUsXLF26FK1bt0ZWVhZmz56NHj16ICkpCfb29mLHMwvZ2dkAcNfv/q3nqGkMHDgQI0aMQFBQEC5evIj//e9/GDRoEBITEyGTycSOZ/S0Wi2mTZuG7t27IywsDED1910ul8PR0bHGsvy+68/dtjsAPPHEEwgICIC3tzdOnjyJN954A8nJyfj111+bPJPZlhsSx6BBg3R/d+jQAV26dEFAQADWrFmDZ555RsRkRE1vzJgxur/bt2+PDh06ICQkBAkJCejbt6+IyUxDbGwskpKSOI6vmd1ruz///PO6v9u3bw8vLy/07dsXFy9eREhISJNmMtvDUq6urpDJZHeMmM/JyYGnp6dIqcyPo6MjWrVqhZSUFLGjmI1b329+98UXHBwMV1dXfv/1YMqUKdi0aRN27twJX19f3XxPT09UVlaioKCgxvL8vuvHvbb73XTp0gUAmuX7brblRi6Xo1OnTti+fbtunlarxfbt2xEVFSViMvNSXFyMixcvwsvLS+woZiMoKAienp41vvuFhYU4cOAAv/vN7OrVq7h+/Tq///dBEARMmTIF8fHx2LFjB4KCgmo836lTJ1haWtb4vicnJyMtLY3f9/tQ13a/m+PHjwNAs3zfzfqw1KuvvoqYmBh07twZkZGR+OKLL1BSUoKJEyeKHc1kTZ8+HUOHDkVAQAAyMzMxa9YsyGQyjB07VuxoJqW4uLjG/x1dvnwZx48fh7OzM/z9/TFt2jS8//77aNmyJYKCgjBz5kx4e3sjOjpavNAmoLbt7uzsjNmzZ2PkyJHw9PTExYsX8d///hctWrTAgAEDRExt3GJjY7FixQps2LAB9vb2unE0SqUS1tbWUCqVeOaZZ/Dqq6/C2dkZDg4OeOmllxAVFYWuXbuKnN541bXdL168iBUrVmDw4MFwcXHByZMn8corr6Bnz57o0KFD0wcU5RwtAzJ//nzB399fkMvlQmRkpLB//36xI5m00aNHC15eXoJcLhd8fHyE0aNHCykpKWLHMjk7d+4UANwxxcTECIJQfTr4zJkzBQ8PD0GhUAh9+/YVkpOTxQ1tAmrb7qWlpUL//v0FNzc3wdLSUggICBCee+45ITs7W+zYRu1u2xuA8MMPP+iWKSsrEyZPniw4OTkJNjY2wvDhw4WsrCzxQpuAurZ7Wlqa0LNnT8HZ2VlQKBRCixYthNdff11QqVTNkk9yMyQRERGRSTDbMTdERERkmlhuiIiIyKSw3BAREZFJYbkhIiIik8JyQ0RERCaF5YaIiIhMCssNERERmRSWGyIiABKJBOvXrxc7BhHpAcsNEYluwoQJkEgkd0wDBw4UOxoRGSGzvrcUERmOgQMH4ocffqgxT6FQiJSGiIwZ99wQkUFQKBTw9PSsMTk5OQGoPmS0aNEiDBo0CNbW1ggODsa6detqrH/q1Ck8/PDDsLa2houLC55//nkUFxfXWOb7779Hu3btoFAo4OXlhSlTptR4Pi8vD8OHD4eNjQ1atmyJjRs3Nu2HJqImwXJDREZh5syZGDlyJE6cOIFx48ZhzJgxOHv2LACgpKQEAwYMgJOTEw4dOoS1a9fir7/+qlFeFi1ahNjYWDz//PM4deoUNm7ciBYtWtR4j9mzZ2PUqFE4efIkBg8ejHHjxiE/P79ZPycR6UGz3J6TiKgWMTExgkwmE2xtbWtMH3zwgSAI1XcgfvHFF2us06VLF2HSpEmCIAjCkiVLBCcnJ6G4uFj3/O+//y5IpVLdXbe9vb2Ft956654ZAAhvv/227nFxcbEAQPjjjz/09jmJqHlwzA0RGYQ+ffpg0aJFNeY5Ozvr/o6KiqrxXFRUFI4fPw4AOHv2LMLDw2Fra6t7vnv37tBqtUhOToZEIkFmZib69u1ba4YOHTro/ra1tYWDgwNyc3Mb+5GISCQsN0RkEGxtbe84TKQv1tbW9VrO0tKyxmOJRAKtVtsUkYioCXHMDREZhf3799/xuE2bNgCANm3a4MSJEygpKdE9v3fvXkilUrRu3Rr29vYIDAzE9u3bmzUzEYmDe26IyCBUVFQgOzu7xjwLCwu4uroCANauXYvOnTvjoYcewvLly3Hw4EF89913AIBx48Zh1qxZiImJwbvvvotr167hpZdewlNPPQUPDw8AwLvvvosXX3wR7u7uGDRoEIqKirB371689NJLzftBiajJsdwQkUHYsmULvLy8asxr3bo1zp07B6D6TKZVq1Zh8uTJ8PLywsqVK9G2bVsAgI2NDf78809MnToVERERsLGxwciRI/HZZ5/pXismJgbl5eX4/PPPMX36dLi6uuKxxx5rvg9IRM1GIgiCIHYIIqLaSCQSxMfHIzo6WuwoRGQEOOaGiIiITArLDREREZkUjrkhIoPHo+dE1BDcc0NEREQmheWGiIiITArLDREREZkUlhsiIiIyKSw3REREZFJYboiIiMiksNwQERGRSWG5ISIiIpPCckNEREQm5f8Bke9mT9oKCKc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4" y="1226787"/>
            <a:ext cx="1562235" cy="47171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810" y="1226788"/>
            <a:ext cx="4479790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0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3BA0-280F-1BFA-C177-BEDB39A3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 smtClean="0">
                <a:solidFill>
                  <a:srgbClr val="00B0F0"/>
                </a:solidFill>
              </a:rPr>
              <a:t>Architectures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32E95-EE07-04A9-7237-E1ABB2151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8641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 dirty="0" err="1" smtClean="0">
                <a:solidFill>
                  <a:schemeClr val="bg1"/>
                </a:solidFill>
              </a:rPr>
              <a:t>Resnet</a:t>
            </a:r>
            <a:r>
              <a:rPr lang="en-US" sz="1500" b="1" dirty="0" smtClean="0">
                <a:solidFill>
                  <a:schemeClr val="bg1"/>
                </a:solidFill>
              </a:rPr>
              <a:t> with pre-trained weights: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Resnet18 architecture with pre trained weights from ImageNet Dataset</a:t>
            </a:r>
            <a:r>
              <a:rPr lang="en-US" sz="15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Architecture as described in the picture. 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Only final Fully Connected layer changed with classifications changed from 1000 to 25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dirty="0" smtClean="0">
                <a:solidFill>
                  <a:schemeClr val="bg1"/>
                </a:solidFill>
              </a:rPr>
              <a:t>Training </a:t>
            </a:r>
            <a:r>
              <a:rPr lang="en-US" sz="1500" b="1" dirty="0">
                <a:solidFill>
                  <a:schemeClr val="bg1"/>
                </a:solidFill>
              </a:rPr>
              <a:t>and Loss </a:t>
            </a:r>
            <a:r>
              <a:rPr lang="en-US" sz="1500" b="1" dirty="0" smtClean="0">
                <a:solidFill>
                  <a:schemeClr val="bg1"/>
                </a:solidFill>
              </a:rPr>
              <a:t>Function</a:t>
            </a:r>
            <a:endParaRPr lang="en-US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Initial Learning rate = 0.001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Optimizer used is Adam Optimizer.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Number of Epochs is 25</a:t>
            </a:r>
          </a:p>
          <a:p>
            <a:pPr>
              <a:lnSpc>
                <a:spcPct val="90000"/>
              </a:lnSpc>
            </a:pPr>
            <a:r>
              <a:rPr lang="en-US" sz="1500" dirty="0" err="1" smtClean="0">
                <a:solidFill>
                  <a:schemeClr val="bg1"/>
                </a:solidFill>
              </a:rPr>
              <a:t>Softmax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>
                <a:solidFill>
                  <a:schemeClr val="bg1"/>
                </a:solidFill>
              </a:rPr>
              <a:t>classifier with cross-entropy loss used for training.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Loss function ensures maximizing the correct artist's score relative to others</a:t>
            </a:r>
            <a:r>
              <a:rPr lang="en-US" sz="15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dirty="0" smtClean="0">
                <a:solidFill>
                  <a:schemeClr val="bg1"/>
                </a:solidFill>
              </a:rPr>
              <a:t>Results: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Accuracy of predicting the right artist = </a:t>
            </a:r>
            <a:r>
              <a:rPr lang="en-US" sz="1500" b="1" dirty="0" smtClean="0">
                <a:solidFill>
                  <a:schemeClr val="bg1"/>
                </a:solidFill>
              </a:rPr>
              <a:t>0.5317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Accuracy of right artist being in top 3 predicted = </a:t>
            </a:r>
          </a:p>
          <a:p>
            <a:pPr>
              <a:lnSpc>
                <a:spcPct val="90000"/>
              </a:lnSpc>
            </a:pPr>
            <a:endParaRPr lang="en-US" sz="15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5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PK" sz="1500" dirty="0">
              <a:solidFill>
                <a:schemeClr val="bg1"/>
              </a:solidFill>
            </a:endParaRPr>
          </a:p>
        </p:txBody>
      </p:sp>
      <p:sp>
        <p:nvSpPr>
          <p:cNvPr id="4" name="AutoShape 2" descr="blob:https://web.whatsapp.com/199eaf74-7365-4f0d-a489-9ea427f91ab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jcAAAHHCAYAAABDUnkqAAAAOXRFWHRTb2Z0d2FyZQBNYXRwbG90bGliIHZlcnNpb24zLjcuMSwgaHR0cHM6Ly9tYXRwbG90bGliLm9yZy/bCgiHAAAACXBIWXMAAA9hAAAPYQGoP6dpAABL+0lEQVR4nO3dd3gT9eMH8HeSNulO995lFCgUhRYKsgSZ8qWAMkQpuKEoqPhVvooIjgpuQUD8qYiy0QIiIggUBMqeZRQKlJZOSmm62zS53x+FSAW6SHsZ79fz3GNzuUveuScPeXv3uTuJIAgCiIiIiEyEVOwARERERPrEckNEREQmheWGiIiITArLDREREZkUlhsiIiIyKSw3REREZFJYboiIiMiksNwQERGRSWG5ISIiIpPCckNETW7ChAkIDAxs1LrvvvsuJBKJfgMRkUljuSEyYxKJpF5TQkKC2FFFMWHCBNjZ2Ykdg4gaSMJ7SxGZr59//rnG42XLlmHbtm346aefasx/5JFH4OHh0ej3UavV0Gq1UCgUDV63qqoKVVVVsLKyavT7N9aECROwbt06FBcXN/t7E1HjWYgdgIjE8+STT9Z4vH//fmzbtu2O+f9WWloKGxuber+PpaVlo/IBgIWFBSws+E8VEdUfD0sRUa169+6NsLAwHDlyBD179oSNjQ3+97//AQA2bNiAIUOGwNvbGwqFAiEhIXjvvfeg0WhqvMa/x9ykpqZCIpHgk08+wZIlSxASEgKFQoGIiAgcOnSoxrp3G3MjkUgwZcoUrF+/HmFhYVAoFGjXrh22bNlyR/6EhAR07twZVlZWCAkJwTfffKP3cTxr165Fp06dYG1tDVdXVzz55JPIyMiosUx2djYmTpwIX19fKBQKeHl5YdiwYUhNTdUtc/jwYQwYMACurq6wtrZGUFAQnn76ab3lJDIX/N8hIqrT9evXMWjQIIwZMwZPPvmk7hDV0qVLYWdnh1dffRV2dnbYsWMH3nnnHRQWFuLjjz+u83VXrFiBoqIivPDCC5BIJJg3bx5GjBiBS5cu1bm3Z8+ePfj1118xefJk2Nvb46uvvsLIkSORlpYGFxcXAMCxY8cwcOBAeHl5Yfbs2dBoNJgzZw7c3Nzuf6PctHTpUkycOBERERGIi4tDTk4OvvzyS+zduxfHjh2Do6MjAGDkyJE4ffo0XnrpJQQGBiI3Nxfbtm1DWlqa7nH//v3h5uaGN998E46OjkhNTcWvv/6qt6xEZkMgIropNjZW+Pc/C7169RIACIsXL75j+dLS0jvmvfDCC4KNjY1QXl6umxcTEyMEBAToHl++fFkAILi4uAj5+fm6+Rs2bBAACL/99ptu3qxZs+7IBECQy+VCSkqKbt6JEycEAML8+fN184YOHSrY2NgIGRkZunkXLlwQLCws7njNu4mJiRFsbW3v+XxlZaXg7u4uhIWFCWVlZbr5mzZtEgAI77zzjiAIgnDjxg0BgPDxxx/f87Xi4+MFAMKhQ4fqzEVEteNhKSKqk0KhwMSJE++Yb21trfu7qKgIeXl56NGjB0pLS3Hu3Lk6X3f06NFwcnLSPe7RowcA4NKlS3Wu269fP4SEhOged+jQAQ4ODrp1NRoN/vrrL0RHR8Pb21u3XIsWLTBo0KA6X78+Dh8+jNzcXEyePLnGgOchQ4YgNDQUv//+O4Dq7SSXy5GQkIAbN27c9bVu7eHZtGkT1Gq1XvIRmSuWGyKqk4+PD+Ry+R3zT58+jeHDh0OpVMLBwQFubm66wcgqlarO1/X396/x+FbRuVcBqG3dW+vfWjc3NxdlZWVo0aLFHcvdbV5jXLlyBQDQunXrO54LDQ3VPa9QKDB37lz88ccf8PDwQM+ePTFv3jxkZ2frlu/VqxdGjhyJ2bNnw9XVFcOGDcMPP/yAiooKvWQlMicsN0RUp9v30NxSUFCAXr164cSJE5gzZw5+++03bNu2DXPnzgUAaLXaOl9XJpPddb5QjytU3M+6Ypg2bRrOnz+PuLg4WFlZYebMmWjTpg2OHTsGoHqQ9Lp165CYmIgpU6YgIyMDTz/9NDp16sRT0YkaiOWGiBolISEB169fx9KlSzF16lQ8+uij6NevX43DTGJyd3eHlZUVUlJS7njubvMaIyAgAACQnJx8x3PJycm6528JCQnBa6+9hq1btyIpKQmVlZX49NNPayzTtWtXfPDBBzh8+DCWL1+O06dPY9WqVXrJS2QuWG6IqFFu7Tm5fU9JZWUlFi5cKFakGmQyGfr164f169cjMzNTNz8lJQV//PGHXt6jc+fOcHd3x+LFi2scPvrjjz9w9uxZDBkyBED1dYHKy8trrBsSEgJ7e3vdejdu3Lhjr1PHjh0BgIemiBqIp4ITUaN069YNTk5OiImJwcsvvwyJRIKffvrJoA4Lvfvuu9i6dSu6d++OSZMmQaPRYMGCBQgLC8Px48fr9RpqtRrvv//+HfOdnZ0xefJkzJ07FxMnTkSvXr0wduxY3anggYGBeOWVVwAA58+fR9++fTFq1Ci0bdsWFhYWiI+PR05ODsaMGQMA+PHHH7Fw4UIMHz4cISEhKCoqwrfffgsHBwcMHjxYb9uEyByw3BBRo7i4uGDTpk147bXX8Pbbb8PJyQlPPvkk+vbtiwEDBogdDwDQqVMn/PHHH5g+fTpmzpwJPz8/zJkzB2fPnq3X2VxA9d6omTNn3jE/JCQEkydPxoQJE2BjY4OPPvoIb7zxBmxtbTF8+HDMnTtXdwaUn58fxo4di+3bt+Onn36ChYUFQkNDsWbNGowcORJA9YDigwcPYtWqVcjJyYFSqURkZCSWL1+OoKAgvW0TInPAe0sRkdmJjo7G6dOnceHCBbGjEFET4JgbIjJpZWVlNR5fuHABmzdvRu/evcUJRERNjntuiMikeXl5YcKECQgODsaVK1ewaNEiVFRU4NixY2jZsqXY8YioCXDMDRGZtIEDB2LlypXIzs6GQqFAVFQUPvzwQxYbIhPGPTdERERkUjjmhoiIiEwKyw0RERGZFLMbc6PVapGZmQl7e3tIJBKx4xAREVE9CIKAoqIieHt7Qyqtfd+M2ZWbzMxM+Pn5iR2DiIiIGiE9PR2+vr61LmN25cbe3h5A9cZxcHAQOQ0RERHVR2FhIfz8/HS/47Uxu3Jz61CUg4MDyw0REZGRqc+QEg4oJiIiIpPCckNEREQmheWGiIiITArLDREREZkUlhsiIiIyKSw3REREZFJYboiIiMiksNwQERGRSWG5ISIiIpPCckNEREQmheWGiIiITArLDREREZkUlhs9KixXIylDJXYMIiIis8ZyoydJGSp0nL0VMd8fhCAIYschIiIyWyw3etLSww5yCymul1TiQm6x2HGIiIjMFsuNnigsZOgc4AwASLx4XeQ0RERE5ovlRo+iQlwAsNwQERGJieVGj7oGV++5OXD5OrRajrshIiISA8uNHnXwdYSNXIYbpWok5xSJHYeIiMgssdzokaVMis6BHHdDREQkJpYbPYsKrh53s/8Syw0REZEYWG707J9xN/kcd0NERCQClhs9a++jhJ3CAqoyNc5kFYodh4iIyOyw3OiZhUyKiEAnADw0RUREJAaWmybQleNuiIiIRMNy0wRuXczvwOV8aDjuhoiIqFmx3DSBdt5K2FtZoKi8CqczeZdwIiKi5sRy0wRkUgm6BFWfNcVDU0RERM2L5aaJ3Bp3w4v5ERERNS+WmyZyq9wcSr2BKo1W5DRERETmg+WmibT1coDS2hLFFVVIyuT1boiIiJoLy00TkUoliAzifaaIiIiaG8tNE7p1n6lEDiomIiJqNiw3TejW9W4Op+ZDzXE3REREzYLlpgm19rCHk40lSis1OHmV17shIiJqDqKWm7i4OERERMDe3h7u7u6Ijo5GcnJynesVFBQgNjYWXl5eUCgUaNWqFTZv3twMiRtGKpWgSxBvxUBERNScRC03u3btQmxsLPbv349t27ZBrVajf//+KCkpuec6lZWVeOSRR5Camop169YhOTkZ3377LXx8fJoxef3dOjTFQcVERETNw0LMN9+yZUuNx0uXLoW7uzuOHDmCnj173nWd77//Hvn5+di3bx8sLS0BAIGBgU0dtdF0426u5KOySgu5BY8EEhERNSWD+qVVqarHpTg7O99zmY0bNyIqKgqxsbHw8PBAWFgYPvzwQ2g0muaK2SAt3e3gYitHuVqLE1cLxI5DRERk8gym3Gi1WkybNg3du3dHWFjYPZe7dOkS1q1bB41Gg82bN2PmzJn49NNP8f777991+YqKChQWFtaYmpNEIuGtGIiIiJqRwZSb2NhYJCUlYdWqVbUup9Vq4e7ujiVLlqBTp04YPXo03nrrLSxevPiuy8fFxUGpVOomPz+/pohfq64cd0NERNRsDKLcTJkyBZs2bcLOnTvh6+tb67JeXl5o1aoVZDKZbl6bNm2QnZ2NysrKO5afMWMGVCqVbkpPT9d7/rpEBVcfZjuadgPlasM8fEZERGQqRC03giBgypQpiI+Px44dOxAUFFTnOt27d0dKSgq02n8uinf+/Hl4eXlBLpffsbxCoYCDg0ONqbmFuNnBzV6BiiotjqcXNPv7ExERmRNRy01sbCx+/vlnrFixAvb29sjOzkZ2djbKysp0y4wfPx4zZszQPZ40aRLy8/MxdepUnD9/Hr///js+/PBDxMbGivER6oXjboiIiJqPqOVm0aJFUKlU6N27N7y8vHTT6tWrdcukpaUhKytL99jPzw9//vknDh06hA4dOuDll1/G1KlT8eabb4rxEert1n2meDE/IiKipiXqdW4EQahzmYSEhDvmRUVFYf/+/U2QqOl0vTnu5lhaAcrVGlhZyupYg4iIiBrDIAYUm4MgV1t4OChQqdHi6JUbYschIiIyWSw3zUQikegOTSXy0BQREVGTYblpRl057oaIiKjJsdw0o1v3mTqeXoCySl7vhoiIqCmw3DQjf2cbeCutoNYIOHwlX+w4REREJonlphndfr0bHpoiIiJqGiw3zYz3mSIiImpaLDfN7NYZUyevqlBSUSVyGiIiItPDctPM/Jxt4OtkjSqtgMO83g0REZHesdyIgPeZIiIiajosNyLgxfyIiIiaDsuNCG4NKk7KUKGoXC1yGiIiItPCciMCH0dr+DvbQKMVcDiV426IiIj0ieVGJDw0RURE1DRYbkQSxevdEBERNQmWG5HcOmPqdKYKqjKOuyEiItIXlhuReCqtEORqC60AHLrM+0wRERHpC8uNiLpy3A0REZHesdyIiONuiIiI9I/lRkRdg5wBAGezC1FQWilyGiIiItPAciMidwcrhLjZQhCAAxx3Q0REpBcsNyLjoSkiIiL9YrkRWVSwKwBgPwcVExER6QXLjci6BFePuzmXXYT8Eo67ISIiul8sNyJztVOglYcdAOAA994QERHdN5YbA3DrPlM8NEVERHT/WG4MAC/mR0REpD8sNwagy81ycz6nGHnFFSKnISIiMm4sNwbA2VaOUE97ADw0RUREdL9YbgxEV467ISIi0guWGwPBi/kRERHpB8uNgega5AKJBLh4rQS5heVixyEiIjJaLDcGQmljibZeDgCA/bzPFBERUaOx3BgQ3SnhPDRFRETUaCw3BoQX8yMiIrp/LDcGJCLIGVIJcDmvBNkqjrshIiJqDJYbA6K0tkQ7byUA7r0hIiJqLJYbA8NTwomIiO4Py42BieJ9poiIiO4Ly42B6RzoBJlUgrT8UmQUlIkdh4iIyOiIWm7i4uIQEREBe3t7uLu7Izo6GsnJyfVef9WqVZBIJIiOjm66kM3M3soSYT43x93w0BQREVGDiVpudu3ahdjYWOzfvx/btm2DWq1G//79UVJSUue6qampmD59Onr06NEMSZsXD00RERE1nqjlZsuWLZgwYQLatWuH8PBwLF26FGlpaThy5Eit62k0GowbNw6zZ89GcHBwM6VtPj1augIAtp7ORmlllchpiIiIjItBjblRqVQAAGdn51qXmzNnDtzd3fHMM8/U+ZoVFRUoLCysMRm6qGAXBLjYoLC8CvHHMsSOQ0REZFQMptxotVpMmzYN3bt3R1hY2D2X27NnD7777jt8++239XrduLg4KJVK3eTn56evyE1GKpXgqa4BAIAf96VCEASRExERERkPgyk3sbGxSEpKwqpVq+65TFFREZ566il8++23cHV1rdfrzpgxAyqVSjelp6frK3KTeryzH2zkMpzPKeY1b4iIiBrAQuwAADBlyhRs2rQJu3fvhq+v7z2Xu3jxIlJTUzF06FDdPK1WCwCwsLBAcnIyQkJCaqyjUCigUCiaJngTUlpbYsSDPvh5fxqW7ktFtxb1K3NERETmTtRyIwgCXnrpJcTHxyMhIQFBQUG1Lh8aGopTp07VmPf222+jqKgIX375pVEccmqImKhA/Lw/DX+dzUF6fin8nG3EjkRERGTwRC03sbGxWLFiBTZs2AB7e3tkZ2cDAJRKJaytrQEA48ePh4+PD+Li4mBlZXXHeBxHR0cAqHWcjrFq6WGPh1q4Yk9KHn7efwUzBrcROxIREZHBE3XMzaJFi6BSqdC7d294eXnpptWrV+uWSUtLQ1ZWlogpxRXTLRAAsOpQOsoqNeKGISIiMgKiH5aqS0JCQq3PL126VD9hDNTDoe7wc7ZGen4ZNhzPwJhIf7EjERERGTSDOVuK7k4mlWB810AAwFKeFk5ERFQnlhsjMKqzH6wtZTiXXYQDl/PFjkNERGTQWG6MgNLGEsMf9AEALN2bKm4YIiIiA8dyYyRiogIBAFvPZCOjoEzcMERERAaM5cZItPa0R7cQF2gF4Of9V8SOQ0REZLBYbozIrdPCVx5MQ7map4UTERHdDcuNEenXxgM+jtYoKFVj4/FMseMQEREZJJYbIyKTSjA+qvpu4TwtnIiI6O5YbozM6Ag/WFlKcSarEIdSb4gdh4iIyOCw3BgZRxs5ojtWnxb+475UccMQEREZIJYbI3RrYPGW09nI5GnhRERENbDcGKE2Xg7oEuQMjVbA8gM8LZyIiOh2LDdGamL3QADAyoPpPC2ciIjoNiw3RqpfGw94K62QX1KJ307wtHAiIqJbWG6MlIVMiidvnhb+YyJPCyciIrqF5caIjYnwh8JCiqSMQhxN42nhREREAMuNUXO2lWNYR28AwA+8WzgREREAlhujpzstPCkb2apyccMQEREZAJYbI9fOW4nIQGdU8bRwIiIiACw3JuH2u4VXVPG0cCIiMm8sNyagfzsPeCmtkFdcid9PZokdh4iISFQsNybAUibFk115t3AiIiKA5cZkjInwg9xCipNXVTiWXiB2HCIiItGw3JgIFzsF/hNefVo47xZORETmjOXGhEy4ObD495NZyC3kaeFERGSeWG5MSJiPEp0CnG6eFp4mdhwiIiJRsNyYmFt7b5YfSENllVbcMERERCJguTExA8M84eGgQF5xBTaf4mnhRERkflhuTIylTIonu/xzWjgREZG5YbkxQWO7+EMuk+J4egGO87RwIiIyMyw3JsjVToFHO3gB4GnhRERkflhuTNSt+01tOpmJ3CKeFk5EROaD5cZEhfs54gF/R6g1AlYeSBc7DhERUbNhuTFh/5wWfoWnhRMRkdlguTFhg8K84GavQG5RBf5I4mnhRERkHlhuTJjcQorxN+8W/vGfySir1IiciIiIqOmx3Ji4Z3oEwVtphas3yrAoIUXsOERERE2O5cbE2cgtMPPRtgCAxbsuITWvRORERERETYvlxgwMDPNEj5auqNRoMWvjaQiCIHYkIiKiJsNyYwYkEgnmDAuDXCbFrvPX8OfpHLEjERERNRlRy01cXBwiIiJgb28Pd3d3REdHIzk5udZ1vv32W/To0QNOTk5wcnJCv379cPDgwWZKbLyCXG3xfM9gAMCc306jtLJK5ERERERNQ9Rys2vXLsTGxmL//v3Ytm0b1Go1+vfvj5KSe48LSUhIwNixY7Fz504kJibCz88P/fv3R0ZGRjMmN06xfVrAx9EamapyLNjBwcVERGSaJIIBDcC4du0a3N3dsWvXLvTs2bNe62g0Gjg5OWHBggUYP358ncsXFhZCqVRCpVLBwcHhfiMbna2ns/H8T0dgKZNgy7SeCHGzEzsSERFRnRry+21QY25UKhUAwNnZud7rlJaWQq1W33OdiooKFBYW1pjM2SNtPdCntRvUGgGzNnBwMRERmR6DKTdarRbTpk1D9+7dERYWVu/13njjDXh7e6Nfv353fT4uLg5KpVI3+fn56SuyUZJIJHj3P+0gt5BiT0oeNp/KFjsSERGRXhlMuYmNjUVSUhJWrVpV73U++ugjrFq1CvHx8bCysrrrMjNmzIBKpdJN6em8iWSAiy0m9QoBALy36QyKKzi4mIiITIdBlJspU6Zg06ZN2LlzJ3x9feu1zieffIKPPvoIW7duRYcOHe65nEKhgIODQ42JgEm9Q+DvbIPswnLM335B7DhERER6I2q5EQQBU6ZMQXx8PHbs2IGgoKB6rTdv3jy899572LJlCzp37tzEKU2TlaUM7/6n+srF3+25jPM5RSInIiIi0g9Ry01sbCx+/vlnrFixAvb29sjOzkZ2djbKysp0y4wfPx4zZszQPZ47dy5mzpyJ77//HoGBgbp1iouLxfgIRu3hUA/0a+OBKq2AdzYkcXAxERGZBFHLzaJFi6BSqdC7d294eXnpptWrV+uWSUtLQ1ZWVo11Kisr8dhjj9VY55NPPhHjIxi9WUPbQmEhxf5L+dh4IlPsOERERPfNoK5z0xzM/To3dzN/+wV8uu083O0V2P5aL9hbWYodiYiIqAajvc4NieP5XsEIdLFBblEFvviLg4uJiMi4sdwQFBYyvPufdgCApftScS7bvC90SERExo3lhgAAvVu7Y2A7T2i0Amau5+BiIiIyXiw3pDNzaFtYW8pwKPUGfj3KG5ESEZFxYrkhHR9Ha7zUtwUAIO6Ps1CVqUVORERE1HAsN1TDsw8FI9jNFnnFlfh823mx4xARETUYyw3VILeQYs5/qm9cuiwxFUkZKpETERERNQzLDd3hoZauGNLBC1oBeGdDErRaDi4mIiLjwXJDdzVzSFvYyGU4mlaAdUeuih2HiIio3lhu6K48lVaY1q8lAOCjLedQUFopciIiIqL6Ybmhe5rYPQgt3e2QX1KJT7Ymix2HiIioXlhu6J4sZVLMGVY9uHj5gTScvFogbiAiIqJ6YLmhWkWFuGBYR28IAjBzPQcXExGR4WO5oTq9NbgN7BQWOHFVhVWH0sWOQ0REVCuWG6qTu4MVXnmkFQBg3p/nkK0qFzkRERHRvbHcUL3ERAUg1NMeBaVqDF+4F2cyeedwIiIyTCw3VC8WMimWPNUZwW62yFKV4/HF+7DzXK7YsYiIiO7AckP15u9ig/hJ3REV7IKSSg2e+fEQftyXKnYsIiKiGlhuqEGUNpb48elIjOrsC60AzNp4Gu9uPA0Nz6IiIiIDwXJDDSa3kGLuyA54Y2AoAGDpvlQ8t+wwiiuqRE5GRETEckONJJFIMKl3CBaOexAKCyl2nMvF44sTkaUqEzsaERGZOZYbui+D23th9QtRcLVT4GxWIYYt2ItTV1VixyIiIjPWqHKTnp6Oq1f/uVP0wYMHMW3aNCxZskRvwch4dPRzxPrYbmjlYYfcogqM+iYRW09nix2LiIjMVKPKzRNPPIGdO3cCALKzs/HII4/g4MGDeOuttzBnzhy9BiTj4Otkg3WTuqFHS1eUqTV44ecj+L+/L0EQONCYiIiaV6PKTVJSEiIjIwEAa9asQVhYGPbt24fly5dj6dKl+sxHRsTByhI/TIjAuC7+EATg/d/P4q31SVBrtGJHIyIiM9KocqNWq6FQKAAAf/31F/7zn/8AAEJDQ5GVlaW/dGR0LGRSvB8dhreHtIFEAqw4kIanlx5CYbla7GhERGQmGlVu2rVrh8WLF+Pvv//Gtm3bMHDgQABAZmYmXFxc9BqQjI9EIsGzPYLxzZOdYG0pw98X8vDYon1Izy8VOxoREZmBRpWbuXPn4ptvvkHv3r0xduxYhIeHAwA2btyoO1xF1L+dJ9a+GAUPBwXO5xRj+MK9OJZ2Q+xYRERk4iRCI0d8ajQaFBYWwsnJSTcvNTUVNjY2cHd311tAfSssLIRSqYRKpYKDg4PYccxClqoMTy89jLNZhVBYSPH56I4Y3N5L7FhERGREGvL73ag9N2VlZaioqNAVmytXruCLL75AcnKyQRcbEoeX0hrrXoxC31B3VFRpMXn5USxMSOGZVERE1CQaVW6GDRuGZcuWAQAKCgrQpUsXfPrpp4iOjsaiRYv0GpBMg63CAkvGd8bE7oEAgHlbkvHmL6eg5T2piIhIzxpVbo4ePYoePXoAANatWwcPDw9cuXIFy5Ytw1dffaXXgGQ6ZFIJZg1thznD2kEqAVYfTsfyA1fEjkVERCamUeWmtLQU9vb2AICtW7dixIgRkEql6Nq1K65c4Y8V1W58VCDeebQtAODDzeeQmlciciIiIjIljSo3LVq0wPr165Geno4///wT/fv3BwDk5uZykC7Vy/ioQHQLcUGZWoPpa09Aw8NTRESkJ40qN++88w6mT5+OwMBAREZGIioqCkD1XpwHHnhArwHJNEmlEsx7rAPsFBY4fOUGvttzSexIRERkIhp9Knh2djaysrIQHh4OqbS6Ix08eBAODg4IDQ3Va0h94qnghmX1oTS88cspyGVSbHr5IbTysBc7EhERGaAmPxUcADw9PfHAAw8gMzNTd4fwyMhIgy42ZHhGdfZDn9ZuqNRo8dqaE7wPFRER3bdGlRutVos5c+ZAqVQiICAAAQEBcHR0xHvvvQetlj9OVH8SiQQfjewApbUlTmWosHDnRbEjERGRkWtUuXnrrbewYMECfPTRRzh27BiOHTuGDz/8EPPnz8fMmTP1nZFMnIeDFeYMawcAmL/jApIyVCInIiIiY9aoMTfe3t5YvHix7m7gt2zYsAGTJ09GRkaG3gLqG8fcGCZBEBC74ig2n8pGKw87/PbSQ1BYyMSORUREBqLJx9zk5+ffdWxNaGgo8vPz6/06cXFxiIiIgL29Pdzd3REdHY3k5OQ611u7di1CQ0NhZWWF9u3bY/PmzQ3KT4ZHIpHgvWFhcLWT43xOMT7fdkHsSEREZKQaVW7Cw8OxYMGCO+YvWLAAHTp0qPfr7Nq1C7Gxsdi/fz+2bdsGtVqN/v37o6Tk3hd127dvH8aOHYtnnnkGx44dQ3R0NKKjo5GUlNSYj0IGxMVOgQ+GtwcALNl9EUeu1L8oExER3dKow1K7du3CkCFD4O/vr7vGTWJiItLT07F582bdrRka6tq1a3B3d8euXbvQs2fPuy4zevRolJSUYNOmTbp5Xbt2RceOHbF48eI634OHpQzfq2uO49ejGQh0scHmqT1gI7cQOxIREYmsyQ9L9erVC+fPn8fw4cNRUFCAgoICjBgxAqdPn8ZPP/3UqNAAoFJVDyR1dna+5zKJiYno169fjXkDBgxAYmLiXZevqKhAYWFhjYkM26yh7eDpYIXU66WYt6Xuw5RERES3a/R1bry9vfHBBx/gl19+wS+//IL3338fN27cwHfffdeo19NqtZg2bRq6d++OsLCwey6XnZ0NDw+PGvM8PDyQnZ191+Xj4uKgVCp1k5+fX6PyUfNRWlti3mPVhzeX7kvFvot5IiciIiJj0uhyo2+xsbFISkrCqlWr9Pq6M2bMgEql0k3p6el6fX1qGj1buWFcF38AwOtrT6KoXC1yIiIiMhYGUW6mTJmCTZs2YefOnfD19a11WU9PT+Tk5NSYl5OTA09Pz7sur1Ao4ODgUGMi4/C/wW3g52yNjIIyfPD7WbHjEBGRkRC13AiCgClTpiA+Ph47duxAUFBQnetERUVh+/btNeZt27ZNN7CZTIetwgIfPxYOiQRYdSgdO8/lih2JiIiMQINOQxkxYkStzxcUFDTozWNjY7FixQps2LAB9vb2unEzSqUS1tbWAIDx48fDx8cHcXFxAICpU6eiV69e+PTTTzFkyBCsWrUKhw8fxpIlSxr03mQcuga74OnuQfhuz2W88ctJbH2lJxxt5GLHIiIiA9agPTe3D8y92xQQEIDx48fX+/UWLVoElUqF3r17w8vLSzetXr1at0xaWhqysrJ0j7t164YVK1ZgyZIlCA8Px7p167B+/fpaByGTcXt9QGsEu9kit6gCszaeFjsOEREZuEZd58aY8To3xul4egFGLNwLrQAsHPcgBrf3EjsSERE1oya/zg1Rc+vo54jJvVsAAN5en4RrRRUiJyIiIkPFckNG4+W+LRHqaY/8kkq8FX8KZrbTkYiI6onlhoyG3EKKz0Z1hKVMgq1nchB/zHDvPk9EROJhuSGj0tbbAdP6tQIAzNp4GlmqMpETERGRoWG5IaPzQs9ghPs5oqi8Cv9dd5KHp4iIqAaWGzI6FjIpPn08HAoLKf6+kIcVB9PEjkRERAaE5YaMUgt3O7w+oDUA4IPfzyLteqnIiYiIyFCw3JDRerp7ECKDnFFaqcGEHw5izaF0lKs1YsciIiKR8SJ+ZNTSrpdi2Nd7cKO0+q7hjjaWGB3hhye7BMDP2UbkdEREpC8N+f1muSGjd6OkEmsOp+On/Vdw9Ub12VMSCdA31AMx3QLQPcQVUqlE5JRERHQ/WG5qwXJjujRaATvO5WJZYir+vpCnmx/sZovxXQMwspMv7K0sRUxIRESNxXJTC5Yb85CSW4yf91/BuiNXUVxRBQCwlcsw4kFfjI8KQEsPe5ETEhFRQ7Dc1ILlxrwUV1Qh/uhV/Jh4BSm5xbr53UJcMD4qEP3auMNCxnH1RESGjuWmFiw35kkQBCRevI4fE1Ox7UwOtDe/9d5KK4zrGoAxEX5wsVOIG5KIiO6J5aYWLDeUUVCG5fuvYNWhdOSXVAKovm/V0A7eiOkWgA6+juIGJCKiO7Dc1ILlhm4pV2vw+8ks/JiYipNXVbr5wzp6Y+7IDrCylImYjoiIbsdyUwuWG7qb4+kFWLYvFRtPZKJKKyAyyBlLnuoERxu52NGIiAgN+/3mSEoiAB39HPHZ6I748elI2CsscPByPkYu2of0fN7WgYjI2LDcEN2mewtXrJ0UBS+lFS5eK8Hwhftw6rZDVkREZPhYboj+JdTTAfGTuyPU0x55xRUYvSQRO8/lih2LiIjqieWG6C48lVZY+2IUerR0RWmlBs8uO4yVB9PEjkVERPXAckN0D/ZWlvh+QgRGPugLjVbAjF9P4ZM/k2FmY/CJiIwOyw1RLSxlUnzyeAe83LclAGDBzhS8uuYEKqu0IicjIqJ7YbkhqoNEIsGrj7TCvJEdIJNKEH8sAxN+OIjCcrXY0YiI6C5YbojqaVSEH76fEAFbuQz7Ll7H44sSkVlQJnYsIiL6F5Ybogbo1coNq1+Igru9Ask5RRi+cC/OZBaKHYuIiG7DckPUQGE+SsTHdkcrDzvkFFZg1DeJ+PvCNbFjERHRTSw3RI3g42iNtS92Q9dgZxRXVGHiD4ew9nC62LGIiAgsN0SNprS2xI9PR2JYR29UaQW8vu4kvvzrAk8VJyISGcsN0X1QWMjw+aiOmNw7BADw+V/n8cYvJ6HW8FRxIiKxsNwQ3SepVIL/DgzFB8PDIJUAaw5fxTM/HkZxRZXY0YiIzBLLDZGejOsSgG/Hd4a1pQy7z1/DqMWJSLvOu4oTETU3lhsiPerbxgOrX+gKVzs5zmQV4pHPd2H+9guoqNKIHY2IyGyw3BDpWQdfR8RP7o5uIS6oqNLi023nMeiLv7HnQp7Y0YiIzALLDVET8HO2wfJnu+DLMR3hZq/ApbwSPPndAUxZcRQ5heVixyMiMmksN0RNRCKRYFhHH2x/rRcmdAuEVAJsOpmFvp/uwvd7LqOKZ1QRETUJiWBmF+UoLCyEUqmESqWCg4OD2HHIjCRlqPD2+iQcTy8AALTxcsD70WHoFOAkbjAiIiPQkN9v7rkhaiZhPkr8Oqkb4ka0h9LaEmezCjFy0T68+ctJ3CipFDseEZHJYLkhakZSqQRjI/2x47VeeLyTLwBg1aF0PPxpAtYcSodWa1Y7UomImoSo5Wb37t0YOnQovL29IZFIsH79+jrXWb58OcLDw2FjYwMvLy88/fTTuH79etOHJdIjFzsFPn48HGtfjEJrD3vcKFXjv7+cxOPfJOJsFu8yTkR0P0QtNyUlJQgPD8fXX39dr+X37t2L8ePH45lnnsHp06exdu1aHDx4EM8991wTJyVqGhGBztj08kN4a3Ab2MhlOHLlBh6dvwfvbTrDKxwTETWSwQwolkgkiI+PR3R09D2X+eSTT7Bo0SJcvHhRN2/+/PmYO3curl69Wq/34YBiMlRZqjK8t+kMNp/KBgB4OCjwzqPtMLi9JyQSicjpiIjEZbIDiqOiopCeno7NmzdDEATk5ORg3bp1GDx4sNjRiO6bl9IaC8d1wtKJEQhwsUFOYQViVxzF+O8P4nJeidjxiIiMhlGVm+7du2P58uUYPXo05HI5PD09oVQqaz2sVVFRgcLCwhoTkSHr3dodf07rial9W0JuIcXfF/Iw4Ivd+L+/L3HAMRFRPRhVuTlz5gymTp2Kd955B0eOHMGWLVuQmpqKF1988Z7rxMXFQalU6iY/P79mTEzUOFaWMrzySCv8Oa0nerR0RWWVFu//fhYxPxzkFY6JiOpgVGNunnrqKZSXl2Pt2rW6eXv27EGPHj2QmZkJLy+vO9apqKhARUWF7nFhYSH8/Pw45oaMhiAI+PlAGj74/QzK1Vo42ljioxHtMTDszu87EZGpMtkxN6WlpZBKa0aWyWQAqn8A7kahUMDBwaHGRGRMJBIJnuoagE0v9UCYjwMKStV48eej+O+6EyjhGVVERHcQtdwUFxfj+PHjOH78OADg8uXLOH78ONLS0gAAM2bMwPjx43XLDx06FL/++isWLVqES5cuYe/evXj55ZcRGRkJb29vMT4CUbNp4W6HXyd1x6TeIZBIgDWHr2LwV3/jWNoNsaMRERkUUQ9LJSQkoE+fPnfMj4mJwdKlSzFhwgSkpqYiISFB99z8+fOxePFiXL58GY6Ojnj44Ycxd+5c+Pj41Os9eSo4mYL9l67j1dXHkakqh0wqwcsPt0RsnxBYyIxqZywRUb015PfbYMbcNBeWGzIVqjI1Zq5PwsYTmQCAB/0d8cXoB+DvYiNyMiIi/TPZMTdE9A+ltSW+GvsAvhjdEfYKCxxNK8CgL3dj7eH0e45BIyIyByw3REYu+gEfbJ7aA5GBziip1OD1dScRu+IoCkp5p3EiMk8sN0QmwM/ZBiuf74rXB7SGhVSCzaeyMfCLv7E3JU/saEREzY7lhshEyKQSxPZpgV8nd0Owqy2yC8sx7v8O4IPfz6CiSiN2PCKiZsNyQ2RiOvg6YtPLD+GJLv4AgG//voxhC/bifE6RyMmIiJoHyw2RCbKRW+DD4e3x7fjOcLaV41x2ER6dvwc/7L3MwcZEZPJ4KjiRicstKsfra09i1/lrAIBQT3u08rCHt6M1fByt4ONkDW/H6snBylLktEREd8fr3NSC5YbMkSAIWJZ4BR9uPouKKu09l7NXWNxWdqxuFqDqydvRGu72Cl4okIhEwXJTC5YbMmeZBWU4llaAzIIyZNycMm9ON0rVda4vk0rg6WB1s+xYIcxHiV6t3NDC3Q4SiaQZPgERmSuWm1qw3BDdXWll1c3SU64rPBk3bhYgVRmyCspRpb37Pxc+jtbo2coNvVu7oVuIC+x5eIuI9IzlphYsN0SNo9EKyCuuwNUb1cUnLb8U+y9dx4HL+ai87VCXhVSCTgFO6N3aHb1auaGNlz336hDRfWO5qQXLDZF+lVVqsP/Sdew6fw27zl/D5bySGs+72yvQq5UberV2Q48WblDacK8OETUcy00tWG6ImtaV6yXYdf4aEpKvYd/FPJSr/9mrI5UAD/g7offNshPmrYRUyr06RFQ3lptasNwQNZ9ytQaHUvOxK/kaEs5fQ0pucY3nXWzlurE6/dt6wlouEykpERk6lptasNwQiefqjdLqw1fJ17A3JQ8llf/cFiLQxQafjgpHpwBnERMSkaFiuakFyw2RYais0uLIlRvYdf4a4o9dRU5hBaQS4LmewXilXytYWXIvDhH9g+WmFiw3RIZHVabG7N9O49ejGQCAVh52+PTxjmjvqxQ5GREZiob8fvNSo0QkOqW1JT4b1RHfPNUJrnZynM8pxvCFe/HFX+eh1tz7ispERHfDckNEBmNAO0/8Oa0nBoV5okor4Iu/LmD4Qt7RnIgahuWGiAyKi50CC8c9iC/HdITS2hJJGYV49Ks9+GbXRWjucYVkIqLbsdwQkcGRSCQY1tEHW1/piYdD3VGp0SLuj3MY9U3iHRcJJCL6N5YbIjJYHg5W+C6mM+aN7AA7hQWOXLmBQV/uxo/7UqHlXhwiugeWGyIyaBKJBKMi/LBlWg9EBbugXK3FrI2n8dT3B5BRUCZ2PCIyQCw3RGQUfJ1ssPzZLpj9n3awspRib8p1DPh8N9YcSoeZXdGCiOrAckNERkMqlSCmWyD+mNoTD/o7oriiCv/95SSe/fEwcgvLxY5HRAaC5YaIjE6Qqy3WvtgNbw4KhVwmxfZzuej/xW78diJT7GhEZAB4hWIiMmrJ2UV4dc1xnM4sBAAMaOeBbiGucLaVw8VODlc7BVxs5XC0kUPGO5ATGS3efqEWLDdEpket0WLBjhQs2Jlyz2vhSCWoLjy2CrjYyeFs+0/xcbFT3CxC/zxvp7CARMIyRGQoWG5qwXJDZLqSMlRYezgduUUVuF5SievF1f8tKFU3+LXkMinaejtg/tgH4Ods0wRpiaghWG5qwXJDZH7UGi1ulFTeLDyVuF5Sgbzi6vKTX1JZ/XdJRfVzxRUoqdTo1g10scG6Sd3gaqcQ8RMQUUN+vy2aKRMRkWgsZVK4O1jB3cGqXsuXqzVIyy/FxB8OIfV6KWK+P4hVz3eFvZVlEyclIn3g2VJERP9iZSlDKw97/PRMJFxs5TidWYjnlx1BuVpT98pEJDqWGyKiewh2s8PSiZGwlcuQeOk6pq06zpt3EhkBlhsiolq091Xi2/GdIZdJseV0Nt5en8QrIhMZOJYbIqI6dGvhii/HdIREAqw8mIZPt54XOxIR1YLlhoioHga198IH0e0BAAt2puD7PZdFTkRE98JyQ0RUT0908cf0/q0AAHM2ncH6YxkiJyKiu2G5ISJqgNg+LTChWyAAYPraE9iZnCtuICK6A8sNEVEDSCQSvPNoWwzr6I0qrYBJPx/BkSs3xI5FRLdhuSEiaiCpVIKPHwtHr1ZuKFdr8fTSQzifUyR2LCK6SdRys3v3bgwdOhTe3t6QSCRYv359netUVFTgrbfeQkBAABQKBQIDA/H99983fVgiotvILaRY9OSD6OjnCFWZGuO/O4iMgjKxYxERRC43JSUlCA8Px9dff13vdUaNGoXt27fju+++Q3JyMlauXInWrVs3YUoioruzkVvghwkRaOFuh+zCcjz13QFcL64QOxaR2TOYG2dKJBLEx8cjOjr6nsts2bIFY8aMwaVLl+Ds7Nyo9+GNM4lI37JUZRi5cB8yVeXo4KvEiue6wk7BW/cR6VNDfr+NaszNxo0b0blzZ8ybNw8+Pj5o1aoVpk+fjrKye+8KrqioQGFhYY2JiEifvJTWWPZMFzjZWOLkVRVe/OkIKqp4HyoisRhVubl06RL27NmDpKQkxMfH44svvsC6deswefLke64TFxcHpVKpm/z8/JoxMRGZixbudvhhYiRs5DLsScnDa2tO8D5URCIxqnKj1WohkUiwfPlyREZGYvDgwfjss8/w448/3nPvzYwZM6BSqXRTenp6M6cmInPR0c8R3zzVCZYyCTadzMK7G0/zPlREIjCqcuPl5QUfHx8olUrdvDZt2kAQBFy9evWu6ygUCjg4ONSYiIiaSo+Wbvh8dPV9qH7afwVfbr8gdiQis2NUI966d++OtWvXori4GHZ2dgCA8+fPQyqVwtfXV+R0RETVHu3gjRsllZi54TS++OsCXGzleCoqsNZ1BEFAcUUVCkrVUJVVTwWlahSUVermFZRWoqi8Cm28HDCqsx88lVbN84GIjIyoZ0sVFxcjJSUFAPDAAw/gs88+Q58+feDs7Ax/f3/MmDEDGRkZWLZsmW75Nm3aoGvXrpg9ezby8vLw7LPPolevXvj222/r9Z48W4qImssXf53HF39dgEQCTO4dArlMhoKySqhK1Si4WVYKytRQ3SwvVQ0YoyOVAA+HumNMhD96t3aDhcyodsQTNVhDfr9FLTcJCQno06fPHfNjYmKwdOlSTJgwAampqUhISNA9d+7cObz00kvYu3cvXFxcMGrUKLz//vuwtrau13uy3BBRcxEEAe9sOI2f9l+p9zpyCymcbCzhaC2H0sYSjtaWcLSxhKONHEprSygspNh6JgcHL+fr1vF0sMKozr4YFeEHXyebpvgoRKIzmnIjBpYbImpOGq2AJbsv4VRGga6g3CosSmv5zeJSXWYcbSxhZSmr1+um5BZj9aE0rDtyFTdK1QAAiQTo2dINYyP90beNOyy5N4dMCMtNLVhuiMiUVFRpsPV0DlYeTMO+i9d1893sFXi8ky/GRPjD34V7c8j4sdzUguWGiExVal4JVh1Kx7oj6cgrrtTNf6iFK8ZE+qF/W0/ILbg3h4wTy00tWG6IyNRVVmmx/WwOVh5Kx98XruHWv/IutnI81skXoyP8EOxmJ25IogZiuakFyw0RmZP0/FKsOZyO1YfSkVv0z009uwQ544ku/hjQzrPe43yIxMRyUwuWGyIyR1UaLXYmX8PKg2lISM7FrbPOldaWGP6AD0ZH+KGNF/9NJMPFclMLlhsiMneZBWVYczgdaw6lI1NVrpsf7qvE6Ah/DA33gr2VpYgJie7EclMLlhsiomoarYA9KXlYfSgN287kQK2p/jmwtpTh0Q5eGBPphwf9nSCRSEROSsRyUyuWGyKiO+UVVyD+aAZWHUrDxWsluvkt3O0wJsIPwx/wgYudQsSEZO5YbmrBckNEdG+CIODIlRtYdSgdv5/MQplaAwCwlEnwSFsPjI7wx0MtXCGTcm8ONS+Wm1qw3BAR1U9huRq/ncjEmkPpOHFVpZvv42iNxzv74vHOfvBxrN+tb4juF8tNLVhuiIga7kxmIdYcTsevR6+isLwKwD+3exgT4Ye+bTx4gUBqUiw3tWC5ISJqvHK1Bn+ezsaqg+lIvPTP7R7sFRbwcrSCi60CLnZyuNop4Gwrh4udXDfPxVYOFzsFHKwsOEiZGozlphYsN0RE+nHlegnWHE7H2sNXa1wgsC6WMkl18blLEXK1VaClhx0e8HdqwuRkjFhuasFyQ0SkX1UaLS7kFiOvuAL5JZXIK67E9dv/LqnA9eJK5JdUoriiql6v2S3EBa8PaM2SQzosN7VguSEiEk+5WoPrJZXIL65Enq70VP83r7gSecUVSLx4HZUaLQDgkbYemN6/NVp72oucnMTGclMLlhsiIsN29UYpvvzrAn45ehVaoXrg8vCOPnjlkVbwc7YROx6JhOWmFiw3RETGISW3CJ9uPY8/krIBVI/VGRvpjyl9WsDdwUrkdNTcWG5qwXJDRGRcTl4twMd/JuPvC3kAACtLKSZ2D8KLPUOgtOE9sMwFy00tWG6IiIxT4sXrmPfnORxLKwAA2FtZ4MVeIZjYPRA2cgtxw1GTY7mpBcsNEZHxEgQB28/m4pOtyTiXXQQAcLVT4KWHW2BspD8vJGjCWG5qwXJDRGT8NFoBv53IxGfbziMtvxQA4OtkjWn9WmH4Az6895UJYrmpBcsNEZHpqKzSYvXhdMzffkF3IcGW7nZ4rX9rDGjnwSshmxCWm1qw3BARmZ6ySg1+TEzFooSLUJWpAQDhvkq8MTAU3Vq4ipyO9IHlphYsN0REpktVpsa3uy/h+72XUVqpAQD0a+OB/w0ORbCbncjp6H6w3NSC5YaIyPRdK6rAgh0X8POBNGi0AiykEsR0C8TLD7fk6eNGiuWmFiw3RETmIyW3CB/8fhY7k68BAJxsLDGtXys80cUfljKeWWVMWG5qwXJDRGR+dp2/hvc3ncGF3GIAQAt3O7w1pA36tHYXORnVF8tNLVhuiIjMU5VGi5WH0vHZ1mTcKK0edNyzlRveHtIGrTx4Y05Dx3JTC5YbIiLzpipTY8GOC1i6LxVqjQCZVIInIv3xyiOt4GwrFzse3QPLTS1YboiICABS80rw4eaz2HomB0D17Rym9m2J8VGBvNKxAWK5qQXLDRER3W7fxTy8t+kszmYVAgACXWzwv8Ft8EhbXgTQkLDc1ILlhoiI/k2jFbDuSDo+/vM88oqrr3QcFeyCmY+2RVtv/lYYApabWrDcEBHRvRRXVGHhzhT8357LqKzSQiIBRnf2w2v9W8PNXiF2PLPGclMLlhsiIqpLen4pPtpyDr+fzAIA2MplGBjmhXA/Jdr7KNHGywFWljKRU5oXlptasNwQEVF9HUrNx3ubzuDkVVWN+RZSCVp72qODryM6+FYXntae9rwwYBNiuakFyw0RETWEVivg75Q8HLlyAyevFuDkVRXySyrvWE5uIUVbLweE+yrR3tcR4b5KBLvZQSbV/6BkQRBQrq4+bGYue5BYbmrBckNERPdDEARkFJTh1FUVTmaodIWnqLzqjmVt5DKEeSur9+74KtHB1xGBLjYAgDK1BoVlVSgsV6OwTH3zv7c/rqoxv6i85jy1RoDCQoqp/VrihZ4hTVKiDAnLTS1YboiISN+0WgFX8kt1RefUVRWSMlW6O5PfzspSiiqNgCqt/n5+OwU44bNR4QhwsdXbaxoalptasNwQEVFz0GgFXLxWjJNX/9m7cyarEJVVWt0yMqkEDlYWcLC2hIOVJRysLar/e/vf1v/6++Zz9laW+ONUFmb/dgbFFVWwkcvw9pC2GBvpZ5LX52G5qQXLDRERiaWySouMgjJYWUrhYGUJG7nsvovI1RulmL72BPZfygcA9GnthrkjO8DdwUofkQ1GQ36/RR3WvXv3bgwdOhTe3t6QSCRYv359vdfdu3cvLCws0LFjxybLR0REpE9yCymCXG3hpbSGrcJCL3tYfJ1ssOLZrnh7SBvILaTYmXwNA77Yjc2nsvSQ2DiJWm5KSkoQHh6Or7/+ukHrFRQUYPz48ejbt28TJSMiIjIeUqkEz/YIxqaXHkI7bwfcKFVj8vKjmLbqGFRlarHjNTuDOSwlkUgQHx+P6OjoOpcdM2YMWrZsCZlMhvXr1+P48eP1fh8eliIiIlNWWaXFV9svYGFCCrQC4KW0wsePheOhlq5iR7svRnNYqjF++OEHXLp0CbNmzarX8hUVFSgsLKwxERERmSq5hRTTB7TGukndEOhigyxVOZ787gDe3XgaZXc5e6sp3D5oWgxGVW4uXLiAN998Ez///DMsLCzqtU5cXByUSqVu8vPza+KURERE4nvQ3wmbp/bAk139AQBL96ViyPy/cSK9QO/vdaOkEluSsjBrQxL6f74LT/7fAb2/R0PUryEYAI1GgyeeeAKzZ89Gq1at6r3ejBkz8Oqrr+oeFxYWsuAQEZFZsJFb4P3o9ujXxgP/XXcSl66VYMSifZjSpwWmPNyi0beLUJWpceDSdSReuo7Ei9dxLruoxvNyCynK1RrRrp5sNGNuCgoK4OTkBJnsnw2l1WohCAJkMhm2bt2Khx9+uM734ZgbIiIyRzdKKvH2hiTdzUA7+Crx2aiOaOFuV+e6ReVqHErNR+LF6kJzOrMQ/24PLd3tEBXigqhgF3QJdoGzrVyv+Rvy+200e24cHBxw6tSpGvMWLlyIHTt2YN26dQgKChIpGRERkeFzspXj6yceRP+2GZi5Pgknr6ow5Ku/8eagUMREBUJ62+0bSiqqcPjKDV2ZScpQQfOvKyoHu9mia3B1meka7AI3e0Vzf6R7ErXcFBcXIyUlRff48uXLOH78OJydneHv748ZM2YgIyMDy5Ytg1QqRVhYWI313d3dYWVldcd8IiIiurthHX3QJcgFr687gb8v5GH2b2fw19kcTOwWhGPp1YXm5FXVHbeHCHCxQVSwC6JCqsuMhwFfJFDUcnP48GH06dNH9/jW2JiYmBgsXboUWVlZSEtLEyseERGRSfJUWmHZ05H4af8VfLj5LPamXMfelOs1lvFxtNYdZooKcYG3o7VIaRvOYMbcNBeOuSEiIvrHpWvFeGfDaVzJL0HnAGddmfFzthE7Wg0mOeaGiIiI9C/YzQ4/P9tF7Bh6ZVTXuSEiIiKqC8sNERERmRSWGyIiIjIpLDdERERkUlhuiIiIyKSw3BAREZFJYbkhIiIik8JyQ0RERCaF5YaIiIhMCssNERERmRSWGyIiIjIpLDdERERkUlhuiIiIyKSw3BAREZFJsRA7QHMTBAEAUFhYKHISIiIiqq9bv9u3fsdrY3blpqioCADg5+cnchIiIiJqqKKiIiiVylqXkQj1qUAmRKvVIjMzE/b29pBIJCgsLISfnx/S09Ph4OAgdjyzwe0uDm53cXC7i4PbXRxNtd0FQUBRURG8vb0hldY+qsbs9txIpVL4+vreMd/BwYFffhFwu4uD210c3O7i4HYXR1Ns97r22NzCAcVERERkUlhuiIiIyKSYfblRKBSYNWsWFAqF2FHMCre7OLjdxcHtLg5ud3EYwnY3uwHFREREZNrMfs8NERERmRaWGyIiIjIpLDdERERkUlhuiIiIyKSYfbn5+uuvERgYCCsrK3Tp0gUHDx4UO5JJe/fddyGRSGpMoaGhYscyObt378bQoUPh7e0NiUSC9evX13heEAS888478PLygrW1Nfr164cLFy6IE9aE1LXdJ0yYcMf3f+DAgeKENRFxcXGIiIiAvb093N3dER0djeTk5BrLlJeXIzY2Fi4uLrCzs8PIkSORk5MjUmLTUJ/t3rt37zu+7y+++GKz5DPrcrN69Wq8+uqrmDVrFo4ePYrw8HAMGDAAubm5Ykczae3atUNWVpZu2rNnj9iRTE5JSQnCw8Px9ddf3/X5efPm4auvvsLixYtx4MAB2NraYsCAASgvL2/mpKalru0OAAMHDqzx/V+5cmUzJjQ9u3btQmxsLPbv349t27ZBrVajf//+KCkp0S3zyiuv4LfffsPatWuxa9cuZGZmYsSIESKmNn712e4A8Nxzz9X4vs+bN695AgpmLDIyUoiNjdU91mg0gre3txAXFydiKtM2a9YsITw8XOwYZgWAEB8fr3us1WoFT09P4eOPP9bNKygoEBQKhbBy5UoREpqmf293QRCEmJgYYdiwYaLkMRe5ubkCAGHXrl2CIFR/ty0tLYW1a9fqljl79qwAQEhMTBQrpsn593YXBEHo1auXMHXqVFHymO2em8rKShw5cgT9+vXTzZNKpejXrx8SExNFTGb6Lly4AG9vbwQHB2PcuHFIS0sTO5JZuXz5MrKzs2t895VKJbp06cLvfjNISEiAu7s7WrdujUmTJuH69etiRzIpKpUKAODs7AwAOHLkCNRqdY3ve2hoKPz9/fl916N/b/dbli9fDldXV4SFhWHGjBkoLS1tljxmd+PMW/Ly8qDRaODh4VFjvoeHB86dOydSKtPXpUsXLF26FK1bt0ZWVhZmz56NHj16ICkpCfb29mLHMwvZ2dkAcNfv/q3nqGkMHDgQI0aMQFBQEC5evIj//e9/GDRoEBITEyGTycSOZ/S0Wi2mTZuG7t27IywsDED1910ul8PR0bHGsvy+68/dtjsAPPHEEwgICIC3tzdOnjyJN954A8nJyfj111+bPJPZlhsSx6BBg3R/d+jQAV26dEFAQADWrFmDZ555RsRkRE1vzJgxur/bt2+PDh06ICQkBAkJCejbt6+IyUxDbGwskpKSOI6vmd1ruz///PO6v9u3bw8vLy/07dsXFy9eREhISJNmMtvDUq6urpDJZHeMmM/JyYGnp6dIqcyPo6MjWrVqhZSUFLGjmI1b329+98UXHBwMV1dXfv/1YMqUKdi0aRN27twJX19f3XxPT09UVlaioKCgxvL8vuvHvbb73XTp0gUAmuX7brblRi6Xo1OnTti+fbtunlarxfbt2xEVFSViMvNSXFyMixcvwsvLS+woZiMoKAienp41vvuFhYU4cOAAv/vN7OrVq7h+/Tq///dBEARMmTIF8fHx2LFjB4KCgmo836lTJ1haWtb4vicnJyMtLY3f9/tQ13a/m+PHjwNAs3zfzfqw1KuvvoqYmBh07twZkZGR+OKLL1BSUoKJEyeKHc1kTZ8+HUOHDkVAQAAyMzMxa9YsyGQyjB07VuxoJqW4uLjG/x1dvnwZx48fh7OzM/z9/TFt2jS8//77aNmyJYKCgjBz5kx4e3sjOjpavNAmoLbt7uzsjNmzZ2PkyJHw9PTExYsX8d///hctWrTAgAEDRExt3GJjY7FixQps2LAB9vb2unE0SqUS1tbWUCqVeOaZZ/Dqq6/C2dkZDg4OeOmllxAVFYWuXbuKnN541bXdL168iBUrVmDw4MFwcXHByZMn8corr6Bnz57o0KFD0wcU5RwtAzJ//nzB399fkMvlQmRkpLB//36xI5m00aNHC15eXoJcLhd8fHyE0aNHCykpKWLHMjk7d+4UANwxxcTECIJQfTr4zJkzBQ8PD0GhUAh9+/YVkpOTxQ1tAmrb7qWlpUL//v0FNzc3wdLSUggICBCee+45ITs7W+zYRu1u2xuA8MMPP+iWKSsrEyZPniw4OTkJNjY2wvDhw4WsrCzxQpuAurZ7Wlqa0LNnT8HZ2VlQKBRCixYthNdff11QqVTNkk9yMyQRERGRSTDbMTdERERkmlhuiIiIyKSw3BAREZFJYbkhIiIik8JyQ0RERCaF5YaIiIhMCssNERERmRSWGyIiABKJBOvXrxc7BhHpAcsNEYluwoQJkEgkd0wDBw4UOxoRGSGzvrcUERmOgQMH4ocffqgxT6FQiJSGiIwZ99wQkUFQKBTw9PSsMTk5OQGoPmS0aNEiDBo0CNbW1ggODsa6detqrH/q1Ck8/PDDsLa2houLC55//nkUFxfXWOb7779Hu3btoFAo4OXlhSlTptR4Pi8vD8OHD4eNjQ1atmyJjRs3Nu2HJqImwXJDREZh5syZGDlyJE6cOIFx48ZhzJgxOHv2LACgpKQEAwYMgJOTEw4dOoS1a9fir7/+qlFeFi1ahNjYWDz//PM4deoUNm7ciBYtWtR4j9mzZ2PUqFE4efIkBg8ejHHjxiE/P79ZPycR6UGz3J6TiKgWMTExgkwmE2xtbWtMH3zwgSAI1XcgfvHFF2us06VLF2HSpEmCIAjCkiVLBCcnJ6G4uFj3/O+//y5IpVLdXbe9vb2Ft956654ZAAhvv/227nFxcbEAQPjjjz/09jmJqHlwzA0RGYQ+ffpg0aJFNeY5Ozvr/o6KiqrxXFRUFI4fPw4AOHv2LMLDw2Fra6t7vnv37tBqtUhOToZEIkFmZib69u1ba4YOHTro/ra1tYWDgwNyc3Mb+5GISCQsN0RkEGxtbe84TKQv1tbW9VrO0tKyxmOJRAKtVtsUkYioCXHMDREZhf3799/xuE2bNgCANm3a4MSJEygpKdE9v3fvXkilUrRu3Rr29vYIDAzE9u3bmzUzEYmDe26IyCBUVFQgOzu7xjwLCwu4uroCANauXYvOnTvjoYcewvLly3Hw4EF89913AIBx48Zh1qxZiImJwbvvvotr167hpZdewlNPPQUPDw8AwLvvvosXX3wR7u7uGDRoEIqKirB371689NJLzftBiajJsdwQkUHYsmULvLy8asxr3bo1zp07B6D6TKZVq1Zh8uTJ8PLywsqVK9G2bVsAgI2NDf78809MnToVERERsLGxwciRI/HZZ5/pXismJgbl5eX4/PPPMX36dLi6uuKxxx5rvg9IRM1GIgiCIHYIIqLaSCQSxMfHIzo6WuwoRGQEOOaGiIiITArLDREREZkUjrkhIoPHo+dE1BDcc0NEREQmheWGiIiITArLDREREZkUlhsiIiIyKSw3REREZFJYboiIiMiksNwQERGRSWG5ISIiIpPCckNEREQm5f8Bke9mT9oKCKc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534814"/>
            <a:ext cx="1562235" cy="4717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951" y="1534813"/>
            <a:ext cx="4220650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9738-592D-8CC9-01F8-FD8A8718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6F78-04BE-F8A7-1A0C-5C0E5F693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90078"/>
            <a:ext cx="10972800" cy="43525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Performance Evaluation</a:t>
            </a:r>
          </a:p>
          <a:p>
            <a:r>
              <a:rPr lang="en-US" dirty="0"/>
              <a:t>Network performance evaluated and compared to prior work.</a:t>
            </a:r>
          </a:p>
          <a:p>
            <a:r>
              <a:rPr lang="en-US" dirty="0"/>
              <a:t>Significant improvement in classification accuracy.</a:t>
            </a:r>
          </a:p>
          <a:p>
            <a:r>
              <a:rPr lang="en-US" dirty="0"/>
              <a:t>Quantitative assessment of accuracy metrics.</a:t>
            </a:r>
          </a:p>
          <a:p>
            <a:pPr marL="0" indent="0">
              <a:buNone/>
            </a:pPr>
            <a:r>
              <a:rPr lang="en-US" b="1" dirty="0"/>
              <a:t>Learned Feature Representation</a:t>
            </a:r>
          </a:p>
          <a:p>
            <a:r>
              <a:rPr lang="en-US" dirty="0"/>
              <a:t>Exploration and visualization of learned feature representation.</a:t>
            </a:r>
          </a:p>
          <a:p>
            <a:r>
              <a:rPr lang="en-US" dirty="0"/>
              <a:t>Understanding the features learned by the networks.</a:t>
            </a:r>
          </a:p>
          <a:p>
            <a:r>
              <a:rPr lang="en-US" dirty="0"/>
              <a:t>Identification of artist styles through the learned representations.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7596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E0AC-5D54-C809-438C-A7E7D329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1FB1-D8FD-BC24-DED7-1A1BBCC60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26554"/>
            <a:ext cx="10972800" cy="43525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Key Findings</a:t>
            </a:r>
          </a:p>
          <a:p>
            <a:r>
              <a:rPr lang="en-US" dirty="0"/>
              <a:t>CNNs are powerful tools for artist identification.</a:t>
            </a:r>
          </a:p>
          <a:p>
            <a:r>
              <a:rPr lang="en-US" dirty="0"/>
              <a:t>Significantly better performance compared to existing approaches.</a:t>
            </a:r>
          </a:p>
          <a:p>
            <a:r>
              <a:rPr lang="en-US" dirty="0"/>
              <a:t>Learned feature representation captures artist styles effectively.</a:t>
            </a:r>
          </a:p>
          <a:p>
            <a:r>
              <a:rPr lang="en-US" dirty="0"/>
              <a:t>Potential applications in cataloguing art and detecting forgeries.</a:t>
            </a:r>
          </a:p>
          <a:p>
            <a:pPr marL="0" indent="0">
              <a:buNone/>
            </a:pPr>
            <a:r>
              <a:rPr lang="en-US" b="1" dirty="0"/>
              <a:t>Future Directions</a:t>
            </a:r>
          </a:p>
          <a:p>
            <a:r>
              <a:rPr lang="en-US" dirty="0"/>
              <a:t>Further exploration of CNN architectures and training strategies.</a:t>
            </a:r>
          </a:p>
          <a:p>
            <a:r>
              <a:rPr lang="en-US" dirty="0"/>
              <a:t>Integration of additional data sources for improved generalization.</a:t>
            </a:r>
          </a:p>
          <a:p>
            <a:r>
              <a:rPr lang="en-US" dirty="0"/>
              <a:t>Application of artist identification in real-world scenarios.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8687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162620-abstraction-light-template-16x9</Template>
  <TotalTime>268</TotalTime>
  <Words>714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Project Presentation</vt:lpstr>
      <vt:lpstr>Problem Statement</vt:lpstr>
      <vt:lpstr>Related Work</vt:lpstr>
      <vt:lpstr>Dataset</vt:lpstr>
      <vt:lpstr>Architectures</vt:lpstr>
      <vt:lpstr>Architectures</vt:lpstr>
      <vt:lpstr>Architectures</vt:lpstr>
      <vt:lpstr>Results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 SHAHAB - 22747</dc:creator>
  <cp:lastModifiedBy>Windows User</cp:lastModifiedBy>
  <cp:revision>16</cp:revision>
  <dcterms:created xsi:type="dcterms:W3CDTF">2023-06-02T17:11:01Z</dcterms:created>
  <dcterms:modified xsi:type="dcterms:W3CDTF">2023-06-03T19:17:28Z</dcterms:modified>
</cp:coreProperties>
</file>