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haansoftxlsx"/>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Microsoft_Excel_Worksheet.xlsx" ContentType="application/vnd.openxmlformats-officedocument.spreadsheetml.sheet"/>
  <Override PartName="/ppt/notesSlides/notesSlide6.xml" ContentType="application/vnd.openxmlformats-officedocument.presentationml.notesSlide+xml"/>
  <Override PartName="/ppt/charts/chart10.xml" ContentType="application/vnd.openxmlformats-officedocument.drawingml.chart+xml"/>
  <Override PartName="/ppt/theme/themeOverride2.xml" ContentType="application/vnd.openxmlformats-officedocument.themeOverr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embeddings/Microsoft_Excel_Worksheet1.xlsx" ContentType="application/vnd.openxmlformats-officedocument.spreadsheetml.shee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handoutMasterIdLst>
    <p:handoutMasterId r:id="rId21"/>
  </p:handoutMasterIdLst>
  <p:sldIdLst>
    <p:sldId id="256" r:id="rId3"/>
    <p:sldId id="286" r:id="rId4"/>
    <p:sldId id="279" r:id="rId5"/>
    <p:sldId id="288" r:id="rId6"/>
    <p:sldId id="289" r:id="rId7"/>
    <p:sldId id="295" r:id="rId8"/>
    <p:sldId id="265" r:id="rId9"/>
    <p:sldId id="263" r:id="rId10"/>
    <p:sldId id="296" r:id="rId11"/>
    <p:sldId id="294" r:id="rId12"/>
    <p:sldId id="268" r:id="rId13"/>
    <p:sldId id="290" r:id="rId14"/>
    <p:sldId id="291" r:id="rId15"/>
    <p:sldId id="292" r:id="rId16"/>
    <p:sldId id="293" r:id="rId17"/>
    <p:sldId id="297"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BD7"/>
    <a:srgbClr val="4A5A69"/>
    <a:srgbClr val="92A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3964" autoAdjust="0"/>
  </p:normalViewPr>
  <p:slideViewPr>
    <p:cSldViewPr snapToGrid="0">
      <p:cViewPr varScale="1">
        <p:scale>
          <a:sx n="64" d="100"/>
          <a:sy n="64" d="100"/>
        </p:scale>
        <p:origin x="936" y="48"/>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43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z Saad" userId="ec88add6-4368-4e58-8e7f-e929f28e0677" providerId="ADAL" clId="{938FB080-D63E-409B-A63B-5A2A9F76760F}"/>
    <pc:docChg chg="delSld">
      <pc:chgData name="Maaz Saad" userId="ec88add6-4368-4e58-8e7f-e929f28e0677" providerId="ADAL" clId="{938FB080-D63E-409B-A63B-5A2A9F76760F}" dt="2023-04-23T00:56:32.244" v="1" actId="47"/>
      <pc:docMkLst>
        <pc:docMk/>
      </pc:docMkLst>
      <pc:sldChg chg="del">
        <pc:chgData name="Maaz Saad" userId="ec88add6-4368-4e58-8e7f-e929f28e0677" providerId="ADAL" clId="{938FB080-D63E-409B-A63B-5A2A9F76760F}" dt="2023-04-23T00:56:29.489" v="0" actId="47"/>
        <pc:sldMkLst>
          <pc:docMk/>
          <pc:sldMk cId="2819877333" sldId="257"/>
        </pc:sldMkLst>
      </pc:sldChg>
      <pc:sldChg chg="del">
        <pc:chgData name="Maaz Saad" userId="ec88add6-4368-4e58-8e7f-e929f28e0677" providerId="ADAL" clId="{938FB080-D63E-409B-A63B-5A2A9F76760F}" dt="2023-04-23T00:56:29.489" v="0" actId="47"/>
        <pc:sldMkLst>
          <pc:docMk/>
          <pc:sldMk cId="2943651721" sldId="258"/>
        </pc:sldMkLst>
      </pc:sldChg>
      <pc:sldChg chg="del">
        <pc:chgData name="Maaz Saad" userId="ec88add6-4368-4e58-8e7f-e929f28e0677" providerId="ADAL" clId="{938FB080-D63E-409B-A63B-5A2A9F76760F}" dt="2023-04-23T00:56:29.489" v="0" actId="47"/>
        <pc:sldMkLst>
          <pc:docMk/>
          <pc:sldMk cId="365355038" sldId="260"/>
        </pc:sldMkLst>
      </pc:sldChg>
      <pc:sldChg chg="del">
        <pc:chgData name="Maaz Saad" userId="ec88add6-4368-4e58-8e7f-e929f28e0677" providerId="ADAL" clId="{938FB080-D63E-409B-A63B-5A2A9F76760F}" dt="2023-04-23T00:56:29.489" v="0" actId="47"/>
        <pc:sldMkLst>
          <pc:docMk/>
          <pc:sldMk cId="1019164210" sldId="261"/>
        </pc:sldMkLst>
      </pc:sldChg>
      <pc:sldChg chg="del">
        <pc:chgData name="Maaz Saad" userId="ec88add6-4368-4e58-8e7f-e929f28e0677" providerId="ADAL" clId="{938FB080-D63E-409B-A63B-5A2A9F76760F}" dt="2023-04-23T00:56:29.489" v="0" actId="47"/>
        <pc:sldMkLst>
          <pc:docMk/>
          <pc:sldMk cId="2727655147" sldId="262"/>
        </pc:sldMkLst>
      </pc:sldChg>
      <pc:sldChg chg="del">
        <pc:chgData name="Maaz Saad" userId="ec88add6-4368-4e58-8e7f-e929f28e0677" providerId="ADAL" clId="{938FB080-D63E-409B-A63B-5A2A9F76760F}" dt="2023-04-23T00:56:29.489" v="0" actId="47"/>
        <pc:sldMkLst>
          <pc:docMk/>
          <pc:sldMk cId="2977384371" sldId="264"/>
        </pc:sldMkLst>
      </pc:sldChg>
      <pc:sldChg chg="del">
        <pc:chgData name="Maaz Saad" userId="ec88add6-4368-4e58-8e7f-e929f28e0677" providerId="ADAL" clId="{938FB080-D63E-409B-A63B-5A2A9F76760F}" dt="2023-04-23T00:56:29.489" v="0" actId="47"/>
        <pc:sldMkLst>
          <pc:docMk/>
          <pc:sldMk cId="3336080680" sldId="266"/>
        </pc:sldMkLst>
      </pc:sldChg>
      <pc:sldChg chg="del">
        <pc:chgData name="Maaz Saad" userId="ec88add6-4368-4e58-8e7f-e929f28e0677" providerId="ADAL" clId="{938FB080-D63E-409B-A63B-5A2A9F76760F}" dt="2023-04-23T00:56:32.244" v="1" actId="47"/>
        <pc:sldMkLst>
          <pc:docMk/>
          <pc:sldMk cId="2650652966" sldId="267"/>
        </pc:sldMkLst>
      </pc:sldChg>
      <pc:sldChg chg="del">
        <pc:chgData name="Maaz Saad" userId="ec88add6-4368-4e58-8e7f-e929f28e0677" providerId="ADAL" clId="{938FB080-D63E-409B-A63B-5A2A9F76760F}" dt="2023-04-23T00:56:32.244" v="1" actId="47"/>
        <pc:sldMkLst>
          <pc:docMk/>
          <pc:sldMk cId="910465983" sldId="287"/>
        </pc:sldMkLst>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555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55511.xlsx"/><Relationship Id="rId1" Type="http://schemas.openxmlformats.org/officeDocument/2006/relationships/themeOverride" Target="../theme/themeOverride2.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66622.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77733.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8884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99955.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0101066.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1111177.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212128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666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777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888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999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101010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11111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121212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0.9648395127718725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0.9648395127718725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7A4-4A7E-BEB2-17E5C6413CE7}"/>
              </c:ext>
            </c:extLst>
          </c:dPt>
          <c:dPt>
            <c:idx val="1"/>
            <c:bubble3D val="0"/>
            <c:spPr>
              <a:solidFill>
                <a:schemeClr val="bg1">
                  <a:lumMod val="95000"/>
                </a:schemeClr>
              </a:solidFill>
            </c:spPr>
            <c:extLst>
              <c:ext xmlns:c16="http://schemas.microsoft.com/office/drawing/2014/chart" uri="{C3380CC4-5D6E-409C-BE32-E72D297353CC}">
                <c16:uniqueId val="{00000003-E7A4-4A7E-BEB2-17E5C6413CE7}"/>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E7A4-4A7E-BEB2-17E5C6413CE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695B-49CD-9353-D07007C38429}"/>
              </c:ext>
            </c:extLst>
          </c:dPt>
          <c:dPt>
            <c:idx val="1"/>
            <c:bubble3D val="0"/>
            <c:spPr>
              <a:noFill/>
            </c:spPr>
            <c:extLst>
              <c:ext xmlns:c16="http://schemas.microsoft.com/office/drawing/2014/chart" uri="{C3380CC4-5D6E-409C-BE32-E72D297353CC}">
                <c16:uniqueId val="{00000003-695B-49CD-9353-D07007C38429}"/>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695B-49CD-9353-D07007C38429}"/>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7D08-4BFE-AC97-97A4FF5F156E}"/>
              </c:ext>
            </c:extLst>
          </c:dPt>
          <c:dPt>
            <c:idx val="1"/>
            <c:bubble3D val="0"/>
            <c:spPr>
              <a:solidFill>
                <a:schemeClr val="bg1">
                  <a:lumMod val="95000"/>
                </a:schemeClr>
              </a:solidFill>
            </c:spPr>
            <c:extLst>
              <c:ext xmlns:c16="http://schemas.microsoft.com/office/drawing/2014/chart" uri="{C3380CC4-5D6E-409C-BE32-E72D297353CC}">
                <c16:uniqueId val="{00000003-7D08-4BFE-AC97-97A4FF5F156E}"/>
              </c:ext>
            </c:extLst>
          </c:dPt>
          <c:cat>
            <c:strRef>
              <c:f>Sheet1!$A$2:$A$3</c:f>
              <c:strCache>
                <c:ptCount val="2"/>
                <c:pt idx="0">
                  <c:v>colored</c:v>
                </c:pt>
                <c:pt idx="1">
                  <c:v>blank</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7D08-4BFE-AC97-97A4FF5F156E}"/>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53B-48A3-9A09-037503C85E06}"/>
              </c:ext>
            </c:extLst>
          </c:dPt>
          <c:dPt>
            <c:idx val="1"/>
            <c:bubble3D val="0"/>
            <c:spPr>
              <a:noFill/>
            </c:spPr>
            <c:extLst>
              <c:ext xmlns:c16="http://schemas.microsoft.com/office/drawing/2014/chart" uri="{C3380CC4-5D6E-409C-BE32-E72D297353CC}">
                <c16:uniqueId val="{00000003-253B-48A3-9A09-037503C85E06}"/>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253B-48A3-9A09-037503C85E06}"/>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DB0-4C49-8428-738A5EAA2926}"/>
              </c:ext>
            </c:extLst>
          </c:dPt>
          <c:dPt>
            <c:idx val="1"/>
            <c:bubble3D val="0"/>
            <c:spPr>
              <a:solidFill>
                <a:schemeClr val="bg1">
                  <a:lumMod val="95000"/>
                </a:schemeClr>
              </a:solidFill>
            </c:spPr>
            <c:extLst>
              <c:ext xmlns:c16="http://schemas.microsoft.com/office/drawing/2014/chart" uri="{C3380CC4-5D6E-409C-BE32-E72D297353CC}">
                <c16:uniqueId val="{00000003-EDB0-4C49-8428-738A5EAA2926}"/>
              </c:ext>
            </c:extLst>
          </c:dPt>
          <c:cat>
            <c:strRef>
              <c:f>Sheet1!$A$2:$A$3</c:f>
              <c:strCache>
                <c:ptCount val="2"/>
                <c:pt idx="0">
                  <c:v>colored</c:v>
                </c:pt>
                <c:pt idx="1">
                  <c:v>blank</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EDB0-4C49-8428-738A5EAA2926}"/>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0EFB-4519-970B-200785F8C27A}"/>
              </c:ext>
            </c:extLst>
          </c:dPt>
          <c:dPt>
            <c:idx val="1"/>
            <c:bubble3D val="0"/>
            <c:spPr>
              <a:noFill/>
            </c:spPr>
            <c:extLst>
              <c:ext xmlns:c16="http://schemas.microsoft.com/office/drawing/2014/chart" uri="{C3380CC4-5D6E-409C-BE32-E72D297353CC}">
                <c16:uniqueId val="{00000003-0EFB-4519-970B-200785F8C27A}"/>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0EFB-4519-970B-200785F8C27A}"/>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64A0-4F4C-AC51-1CF7C6F09C14}"/>
              </c:ext>
            </c:extLst>
          </c:dPt>
          <c:dPt>
            <c:idx val="1"/>
            <c:bubble3D val="0"/>
            <c:spPr>
              <a:solidFill>
                <a:schemeClr val="bg1">
                  <a:lumMod val="95000"/>
                </a:schemeClr>
              </a:solidFill>
            </c:spPr>
            <c:extLst>
              <c:ext xmlns:c16="http://schemas.microsoft.com/office/drawing/2014/chart" uri="{C3380CC4-5D6E-409C-BE32-E72D297353CC}">
                <c16:uniqueId val="{00000003-64A0-4F4C-AC51-1CF7C6F09C14}"/>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64A0-4F4C-AC51-1CF7C6F09C1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341-4FDD-9416-68E4E2FEB53B}"/>
              </c:ext>
            </c:extLst>
          </c:dPt>
          <c:dPt>
            <c:idx val="1"/>
            <c:bubble3D val="0"/>
            <c:spPr>
              <a:noFill/>
            </c:spPr>
            <c:extLst>
              <c:ext xmlns:c16="http://schemas.microsoft.com/office/drawing/2014/chart" uri="{C3380CC4-5D6E-409C-BE32-E72D297353CC}">
                <c16:uniqueId val="{00000003-2341-4FDD-9416-68E4E2FEB53B}"/>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2341-4FDD-9416-68E4E2FEB53B}"/>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7A4-4A7E-BEB2-17E5C6413CE7}"/>
              </c:ext>
            </c:extLst>
          </c:dPt>
          <c:dPt>
            <c:idx val="1"/>
            <c:bubble3D val="0"/>
            <c:spPr>
              <a:solidFill>
                <a:schemeClr val="bg1">
                  <a:lumMod val="95000"/>
                </a:schemeClr>
              </a:solidFill>
            </c:spPr>
            <c:extLst>
              <c:ext xmlns:c16="http://schemas.microsoft.com/office/drawing/2014/chart" uri="{C3380CC4-5D6E-409C-BE32-E72D297353CC}">
                <c16:uniqueId val="{00000003-E7A4-4A7E-BEB2-17E5C6413CE7}"/>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E7A4-4A7E-BEB2-17E5C6413CE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695B-49CD-9353-D07007C38429}"/>
              </c:ext>
            </c:extLst>
          </c:dPt>
          <c:dPt>
            <c:idx val="1"/>
            <c:bubble3D val="0"/>
            <c:spPr>
              <a:noFill/>
            </c:spPr>
            <c:extLst>
              <c:ext xmlns:c16="http://schemas.microsoft.com/office/drawing/2014/chart" uri="{C3380CC4-5D6E-409C-BE32-E72D297353CC}">
                <c16:uniqueId val="{00000003-695B-49CD-9353-D07007C38429}"/>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695B-49CD-9353-D07007C38429}"/>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7D08-4BFE-AC97-97A4FF5F156E}"/>
              </c:ext>
            </c:extLst>
          </c:dPt>
          <c:dPt>
            <c:idx val="1"/>
            <c:bubble3D val="0"/>
            <c:spPr>
              <a:solidFill>
                <a:schemeClr val="bg1">
                  <a:lumMod val="95000"/>
                </a:schemeClr>
              </a:solidFill>
            </c:spPr>
            <c:extLst>
              <c:ext xmlns:c16="http://schemas.microsoft.com/office/drawing/2014/chart" uri="{C3380CC4-5D6E-409C-BE32-E72D297353CC}">
                <c16:uniqueId val="{00000003-7D08-4BFE-AC97-97A4FF5F156E}"/>
              </c:ext>
            </c:extLst>
          </c:dPt>
          <c:cat>
            <c:strRef>
              <c:f>Sheet1!$A$2:$A$3</c:f>
              <c:strCache>
                <c:ptCount val="2"/>
                <c:pt idx="0">
                  <c:v>colored</c:v>
                </c:pt>
                <c:pt idx="1">
                  <c:v>blank</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7D08-4BFE-AC97-97A4FF5F156E}"/>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53B-48A3-9A09-037503C85E06}"/>
              </c:ext>
            </c:extLst>
          </c:dPt>
          <c:dPt>
            <c:idx val="1"/>
            <c:bubble3D val="0"/>
            <c:spPr>
              <a:noFill/>
            </c:spPr>
            <c:extLst>
              <c:ext xmlns:c16="http://schemas.microsoft.com/office/drawing/2014/chart" uri="{C3380CC4-5D6E-409C-BE32-E72D297353CC}">
                <c16:uniqueId val="{00000003-253B-48A3-9A09-037503C85E06}"/>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253B-48A3-9A09-037503C85E06}"/>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DB0-4C49-8428-738A5EAA2926}"/>
              </c:ext>
            </c:extLst>
          </c:dPt>
          <c:dPt>
            <c:idx val="1"/>
            <c:bubble3D val="0"/>
            <c:spPr>
              <a:solidFill>
                <a:schemeClr val="bg1">
                  <a:lumMod val="95000"/>
                </a:schemeClr>
              </a:solidFill>
            </c:spPr>
            <c:extLst>
              <c:ext xmlns:c16="http://schemas.microsoft.com/office/drawing/2014/chart" uri="{C3380CC4-5D6E-409C-BE32-E72D297353CC}">
                <c16:uniqueId val="{00000003-EDB0-4C49-8428-738A5EAA2926}"/>
              </c:ext>
            </c:extLst>
          </c:dPt>
          <c:cat>
            <c:strRef>
              <c:f>Sheet1!$A$2:$A$3</c:f>
              <c:strCache>
                <c:ptCount val="2"/>
                <c:pt idx="0">
                  <c:v>colored</c:v>
                </c:pt>
                <c:pt idx="1">
                  <c:v>blank</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EDB0-4C49-8428-738A5EAA2926}"/>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0EFB-4519-970B-200785F8C27A}"/>
              </c:ext>
            </c:extLst>
          </c:dPt>
          <c:dPt>
            <c:idx val="1"/>
            <c:bubble3D val="0"/>
            <c:spPr>
              <a:noFill/>
            </c:spPr>
            <c:extLst>
              <c:ext xmlns:c16="http://schemas.microsoft.com/office/drawing/2014/chart" uri="{C3380CC4-5D6E-409C-BE32-E72D297353CC}">
                <c16:uniqueId val="{00000003-0EFB-4519-970B-200785F8C27A}"/>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0EFB-4519-970B-200785F8C27A}"/>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64A0-4F4C-AC51-1CF7C6F09C14}"/>
              </c:ext>
            </c:extLst>
          </c:dPt>
          <c:dPt>
            <c:idx val="1"/>
            <c:bubble3D val="0"/>
            <c:spPr>
              <a:solidFill>
                <a:schemeClr val="bg1">
                  <a:lumMod val="95000"/>
                </a:schemeClr>
              </a:solidFill>
            </c:spPr>
            <c:extLst>
              <c:ext xmlns:c16="http://schemas.microsoft.com/office/drawing/2014/chart" uri="{C3380CC4-5D6E-409C-BE32-E72D297353CC}">
                <c16:uniqueId val="{00000003-64A0-4F4C-AC51-1CF7C6F09C14}"/>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64A0-4F4C-AC51-1CF7C6F09C1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341-4FDD-9416-68E4E2FEB53B}"/>
              </c:ext>
            </c:extLst>
          </c:dPt>
          <c:dPt>
            <c:idx val="1"/>
            <c:bubble3D val="0"/>
            <c:spPr>
              <a:noFill/>
            </c:spPr>
            <c:extLst>
              <c:ext xmlns:c16="http://schemas.microsoft.com/office/drawing/2014/chart" uri="{C3380CC4-5D6E-409C-BE32-E72D297353CC}">
                <c16:uniqueId val="{00000003-2341-4FDD-9416-68E4E2FEB53B}"/>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2341-4FDD-9416-68E4E2FEB53B}"/>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772EA5-C443-43F2-8D19-1FE842F4BE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a:extLst>
              <a:ext uri="{FF2B5EF4-FFF2-40B4-BE49-F238E27FC236}">
                <a16:creationId xmlns:a16="http://schemas.microsoft.com/office/drawing/2014/main" id="{01EBADD0-61EF-4F7C-AD87-78A019B91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t>2023/4/22</a:t>
            </a:fld>
            <a:endParaRPr lang="zh-CN" altLang="en-US" dirty="0">
              <a:latin typeface="包图简圆体" panose="02010601030101010101" pitchFamily="2" charset="-122"/>
              <a:ea typeface="包图简圆体" panose="02010601030101010101" pitchFamily="2" charset="-122"/>
            </a:endParaRPr>
          </a:p>
        </p:txBody>
      </p:sp>
      <p:sp>
        <p:nvSpPr>
          <p:cNvPr id="4" name="页脚占位符 3">
            <a:extLst>
              <a:ext uri="{FF2B5EF4-FFF2-40B4-BE49-F238E27FC236}">
                <a16:creationId xmlns:a16="http://schemas.microsoft.com/office/drawing/2014/main" id="{C3D979CB-6C77-4D34-A846-CE5882E28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a:extLst>
              <a:ext uri="{FF2B5EF4-FFF2-40B4-BE49-F238E27FC236}">
                <a16:creationId xmlns:a16="http://schemas.microsoft.com/office/drawing/2014/main" id="{167F3BE5-D273-4D37-B42C-F97635A16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t>‹#›</a:t>
            </a:fld>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1616494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96E7A-142E-4437-B2C5-0C3DBCBE85C5}" type="datetimeFigureOut">
              <a:rPr lang="zh-CN" altLang="en-US" smtClean="0"/>
              <a:t>2023/4/22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87D80-B9FF-4F73-8EF6-DF2113FB04D3}" type="slidenum">
              <a:rPr lang="zh-CN" altLang="en-US" smtClean="0"/>
              <a:t>‹#›</a:t>
            </a:fld>
            <a:endParaRPr lang="zh-CN" altLang="en-US"/>
          </a:p>
        </p:txBody>
      </p:sp>
    </p:spTree>
    <p:extLst>
      <p:ext uri="{BB962C8B-B14F-4D97-AF65-F5344CB8AC3E}">
        <p14:creationId xmlns:p14="http://schemas.microsoft.com/office/powerpoint/2010/main" val="306266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2.AI agents: </a:t>
            </a:r>
            <a:r>
              <a:rPr lang="en-CA" altLang="zh-CN" sz="1800" dirty="0">
                <a:effectLst/>
                <a:latin typeface="Times New Roman" panose="02020603050405020304" pitchFamily="18" charset="0"/>
                <a:ea typeface="等线" panose="02010600030101010101" pitchFamily="2" charset="-122"/>
              </a:rPr>
              <a:t>AI-powered conversational agents</a:t>
            </a:r>
          </a:p>
          <a:p>
            <a:r>
              <a:rPr lang="en-CA" altLang="zh-CN" sz="1800" dirty="0">
                <a:effectLst/>
                <a:latin typeface="Times New Roman" panose="02020603050405020304" pitchFamily="18" charset="0"/>
                <a:ea typeface="等线" panose="02010600030101010101" pitchFamily="2" charset="-122"/>
              </a:rPr>
              <a:t>3.a debate arguing that sentient AI could gain consciousness and feelings</a:t>
            </a:r>
          </a:p>
          <a:p>
            <a:r>
              <a:rPr lang="en-US" altLang="zh-CN" dirty="0"/>
              <a:t>4. HCI: </a:t>
            </a:r>
            <a:r>
              <a:rPr lang="en-US" altLang="zh-CN" b="0" i="0" dirty="0">
                <a:solidFill>
                  <a:srgbClr val="000000"/>
                </a:solidFill>
                <a:effectLst/>
                <a:latin typeface="Gilroy"/>
              </a:rPr>
              <a:t>Human Computer Interaction</a:t>
            </a:r>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2</a:t>
            </a:fld>
            <a:endParaRPr lang="zh-CN" altLang="en-US"/>
          </a:p>
        </p:txBody>
      </p:sp>
    </p:spTree>
    <p:extLst>
      <p:ext uri="{BB962C8B-B14F-4D97-AF65-F5344CB8AC3E}">
        <p14:creationId xmlns:p14="http://schemas.microsoft.com/office/powerpoint/2010/main" val="2253401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1200"/>
              </a:spcBef>
              <a:spcAft>
                <a:spcPts val="0"/>
              </a:spcAft>
              <a:buFont typeface="+mj-lt"/>
              <a:buAutoNum type="arabicPeriod"/>
            </a:pPr>
            <a:r>
              <a:rPr lang="en-US" altLang="zh-CN" sz="1800" b="0" i="0" u="none" strike="noStrike" dirty="0">
                <a:solidFill>
                  <a:srgbClr val="000000"/>
                </a:solidFill>
                <a:effectLst/>
                <a:latin typeface="Arial" panose="020B0604020202020204" pitchFamily="34" charset="0"/>
              </a:rPr>
              <a:t>Prior investigations of the effect of emotional expressions by a customer service agent have focused entirely on human employees </a:t>
            </a:r>
          </a:p>
          <a:p>
            <a:pPr rtl="0" fontAlgn="base">
              <a:spcBef>
                <a:spcPts val="0"/>
              </a:spcBef>
              <a:spcAft>
                <a:spcPts val="0"/>
              </a:spcAft>
              <a:buFont typeface="+mj-lt"/>
              <a:buAutoNum type="arabicPeriod"/>
            </a:pPr>
            <a:r>
              <a:rPr lang="en-US" altLang="zh-CN" sz="1800" b="0" i="0" u="none" strike="noStrike" dirty="0">
                <a:solidFill>
                  <a:srgbClr val="000000"/>
                </a:solidFill>
                <a:effectLst/>
                <a:latin typeface="Arial" panose="020B0604020202020204" pitchFamily="34" charset="0"/>
              </a:rPr>
              <a:t>Most of the research examining factors that influence the effectiveness of human-AI interactions focused on the transparency of an AI’s decision-making process and an AI’s behaviors that can enhance its social presence or conformity to the norms. But, emotional AIs have been increasingly popular in automated chatbots or conversational agents, and their expressed emotions can potentially influence various business outcomes </a:t>
            </a:r>
          </a:p>
          <a:p>
            <a:pPr rtl="0" fontAlgn="base">
              <a:spcBef>
                <a:spcPts val="0"/>
              </a:spcBef>
              <a:spcAft>
                <a:spcPts val="0"/>
              </a:spcAft>
              <a:buFont typeface="+mj-lt"/>
              <a:buAutoNum type="arabicPeriod"/>
            </a:pPr>
            <a:r>
              <a:rPr lang="en-US" altLang="zh-CN" sz="1800" b="0" i="0" u="none" strike="noStrike" dirty="0">
                <a:solidFill>
                  <a:srgbClr val="000000"/>
                </a:solidFill>
                <a:effectLst/>
                <a:latin typeface="Arial" panose="020B0604020202020204" pitchFamily="34" charset="0"/>
              </a:rPr>
              <a:t>As emotion is universally considered a unique capability of human beings, emotion scholars rarely acknowledged the possibility of AI agents or machines expressing emotions </a:t>
            </a:r>
          </a:p>
          <a:p>
            <a:pPr rtl="0" fontAlgn="base">
              <a:spcBef>
                <a:spcPts val="0"/>
              </a:spcBef>
              <a:spcAft>
                <a:spcPts val="0"/>
              </a:spcAft>
              <a:buFont typeface="+mj-lt"/>
              <a:buAutoNum type="arabicPeriod"/>
            </a:pPr>
            <a:r>
              <a:rPr lang="en-US" altLang="zh-CN" sz="1800" b="0" i="0" u="none" strike="noStrike" dirty="0">
                <a:solidFill>
                  <a:srgbClr val="000000"/>
                </a:solidFill>
                <a:effectLst/>
                <a:latin typeface="Arial" panose="020B0604020202020204" pitchFamily="34" charset="0"/>
              </a:rPr>
              <a:t>/ </a:t>
            </a:r>
          </a:p>
          <a:p>
            <a:pPr rtl="0" fontAlgn="base">
              <a:spcBef>
                <a:spcPts val="0"/>
              </a:spcBef>
              <a:spcAft>
                <a:spcPts val="1200"/>
              </a:spcAft>
              <a:buFont typeface="+mj-lt"/>
              <a:buAutoNum type="arabicPeriod"/>
            </a:pPr>
            <a:r>
              <a:rPr lang="en-US" altLang="zh-CN" sz="1800" b="0" i="0" u="none" strike="noStrike" dirty="0">
                <a:solidFill>
                  <a:srgbClr val="000000"/>
                </a:solidFill>
                <a:effectLst/>
                <a:latin typeface="Arial" panose="020B0604020202020204" pitchFamily="34" charset="0"/>
              </a:rPr>
              <a:t>highlighting the role of expectations in the social impact of emotions when the expresser is not a human </a:t>
            </a:r>
          </a:p>
          <a:p>
            <a:br>
              <a:rPr lang="en-US" altLang="zh-CN" b="0" dirty="0">
                <a:effectLst/>
              </a:rPr>
            </a:br>
            <a:br>
              <a:rPr lang="en-US" altLang="zh-CN" b="0" dirty="0">
                <a:effectLst/>
              </a:rPr>
            </a:br>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14</a:t>
            </a:fld>
            <a:endParaRPr lang="zh-CN" altLang="en-US"/>
          </a:p>
        </p:txBody>
      </p:sp>
    </p:spTree>
    <p:extLst>
      <p:ext uri="{BB962C8B-B14F-4D97-AF65-F5344CB8AC3E}">
        <p14:creationId xmlns:p14="http://schemas.microsoft.com/office/powerpoint/2010/main" val="274730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1200"/>
              </a:spcBef>
              <a:spcAft>
                <a:spcPts val="1200"/>
              </a:spcAft>
              <a:buFont typeface="+mj-lt"/>
              <a:buAutoNum type="arabicPeriod"/>
            </a:pPr>
            <a:r>
              <a:rPr lang="en-US" altLang="zh-CN" sz="1800" b="0" i="0" u="none" strike="noStrike" dirty="0">
                <a:solidFill>
                  <a:srgbClr val="000000"/>
                </a:solidFill>
                <a:effectLst/>
                <a:latin typeface="Arial" panose="020B0604020202020204" pitchFamily="34" charset="0"/>
              </a:rPr>
              <a:t>findings suggest that the positive effect of expressing positive emotion on service evaluations may not materialize when the source of the emotion is not a human </a:t>
            </a:r>
          </a:p>
          <a:p>
            <a:pPr rtl="0" fontAlgn="base">
              <a:spcBef>
                <a:spcPts val="1200"/>
              </a:spcBef>
              <a:spcAft>
                <a:spcPts val="1200"/>
              </a:spcAft>
              <a:buFont typeface="+mj-lt"/>
              <a:buNone/>
            </a:pPr>
            <a:r>
              <a:rPr lang="en-US" altLang="zh-CN" sz="1800" b="0" i="0" u="none" strike="noStrike" dirty="0">
                <a:solidFill>
                  <a:srgbClr val="000000"/>
                </a:solidFill>
                <a:effectLst/>
                <a:latin typeface="Arial" panose="020B0604020202020204" pitchFamily="34" charset="0"/>
              </a:rPr>
              <a:t>2.b. AIs dealing with personalized tasks (activating a communal-oriented relationship norm) might benefit by expressing positive emotion, whereas AIs dealing with more standardized tasks (activating an exchange- oriented norm) might not </a:t>
            </a:r>
            <a:endParaRPr lang="en-US" altLang="zh-CN" sz="2800" b="0" i="0" u="none" strike="noStrike" dirty="0">
              <a:solidFill>
                <a:schemeClr val="tx1"/>
              </a:solidFill>
              <a:effectLst/>
              <a:latin typeface="+mn-lt"/>
            </a:endParaRPr>
          </a:p>
          <a:p>
            <a:pPr rtl="0" fontAlgn="base">
              <a:spcBef>
                <a:spcPts val="1200"/>
              </a:spcBef>
              <a:spcAft>
                <a:spcPts val="1200"/>
              </a:spcAft>
              <a:buFont typeface="+mj-lt"/>
              <a:buNone/>
            </a:pPr>
            <a:r>
              <a:rPr lang="en-US" altLang="zh-CN" sz="1800" b="0" i="0" u="none" strike="noStrike" dirty="0">
                <a:solidFill>
                  <a:srgbClr val="000000"/>
                </a:solidFill>
                <a:effectLst/>
                <a:latin typeface="Arial" panose="020B0604020202020204" pitchFamily="34" charset="0"/>
              </a:rPr>
              <a:t>2.c. so that expectation-disconfirmation can be reduced</a:t>
            </a:r>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15</a:t>
            </a:fld>
            <a:endParaRPr lang="zh-CN" altLang="en-US"/>
          </a:p>
        </p:txBody>
      </p:sp>
    </p:spTree>
    <p:extLst>
      <p:ext uri="{BB962C8B-B14F-4D97-AF65-F5344CB8AC3E}">
        <p14:creationId xmlns:p14="http://schemas.microsoft.com/office/powerpoint/2010/main" val="2788936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1200"/>
              </a:spcBef>
              <a:spcAft>
                <a:spcPts val="0"/>
              </a:spcAft>
              <a:buFont typeface="Arial" panose="020B0604020202020204" pitchFamily="34" charset="0"/>
              <a:buChar char="•"/>
            </a:pPr>
            <a:r>
              <a:rPr lang="en-US" altLang="zh-CN" sz="1800" b="0" i="0" u="none" strike="noStrike" dirty="0">
                <a:solidFill>
                  <a:srgbClr val="595959"/>
                </a:solidFill>
                <a:effectLst/>
                <a:latin typeface="Arial" panose="020B0604020202020204" pitchFamily="34" charset="0"/>
              </a:rPr>
              <a:t>because companies are unlikely to configure AIs to express extremely intense emotion. varying emotional intensity at a more granular level may yield interesting findings</a:t>
            </a:r>
          </a:p>
          <a:p>
            <a:pPr rtl="0" fontAlgn="base">
              <a:spcBef>
                <a:spcPts val="0"/>
              </a:spcBef>
              <a:spcAft>
                <a:spcPts val="0"/>
              </a:spcAft>
              <a:buFont typeface="Arial" panose="020B0604020202020204" pitchFamily="34" charset="0"/>
              <a:buChar char="•"/>
            </a:pPr>
            <a:r>
              <a:rPr lang="en-US" altLang="zh-CN" sz="1800" b="0" i="0" u="none" strike="noStrike" dirty="0">
                <a:solidFill>
                  <a:srgbClr val="595959"/>
                </a:solidFill>
                <a:effectLst/>
                <a:latin typeface="Arial" panose="020B0604020202020204" pitchFamily="34" charset="0"/>
              </a:rPr>
              <a:t>Researchers assume that the 2 mechanisms are parallel but it is possible that they actually influence each other</a:t>
            </a:r>
          </a:p>
          <a:p>
            <a:pPr rtl="0" fontAlgn="base">
              <a:spcBef>
                <a:spcPts val="0"/>
              </a:spcBef>
              <a:spcAft>
                <a:spcPts val="0"/>
              </a:spcAft>
              <a:buFont typeface="Arial" panose="020B0604020202020204" pitchFamily="34" charset="0"/>
              <a:buChar char="•"/>
            </a:pPr>
            <a:r>
              <a:rPr lang="en-US" altLang="zh-CN" sz="1800" b="0" i="0" u="none" strike="noStrike" dirty="0">
                <a:solidFill>
                  <a:srgbClr val="595959"/>
                </a:solidFill>
                <a:effectLst/>
                <a:latin typeface="Arial" panose="020B0604020202020204" pitchFamily="34" charset="0"/>
              </a:rPr>
              <a:t>voice-based AIs are another emerging trend in both personal lives (e.g., virtual assistants such as Apple’s “Siri” and Amazon’s “Alexa”) and customer service interactions </a:t>
            </a:r>
          </a:p>
          <a:p>
            <a:pPr rtl="0" fontAlgn="base">
              <a:spcBef>
                <a:spcPts val="0"/>
              </a:spcBef>
              <a:spcAft>
                <a:spcPts val="1200"/>
              </a:spcAft>
              <a:buFont typeface="Arial" panose="020B0604020202020204" pitchFamily="34" charset="0"/>
              <a:buChar char="•"/>
            </a:pPr>
            <a:r>
              <a:rPr lang="en-US" altLang="zh-CN" sz="1800" b="0" i="0" u="none" strike="noStrike" dirty="0">
                <a:solidFill>
                  <a:srgbClr val="595959"/>
                </a:solidFill>
                <a:effectLst/>
                <a:latin typeface="Arial" panose="020B0604020202020204" pitchFamily="34" charset="0"/>
              </a:rPr>
              <a:t>Being sorry or sad when the customers complain that a product fails</a:t>
            </a:r>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16</a:t>
            </a:fld>
            <a:endParaRPr lang="zh-CN" altLang="en-US"/>
          </a:p>
        </p:txBody>
      </p:sp>
    </p:spTree>
    <p:extLst>
      <p:ext uri="{BB962C8B-B14F-4D97-AF65-F5344CB8AC3E}">
        <p14:creationId xmlns:p14="http://schemas.microsoft.com/office/powerpoint/2010/main" val="323520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ltLang="zh-CN" sz="1800" dirty="0">
                <a:effectLst/>
                <a:latin typeface="Times New Roman" panose="02020603050405020304" pitchFamily="18" charset="0"/>
                <a:ea typeface="等线" panose="02010600030101010101" pitchFamily="2" charset="-122"/>
              </a:rPr>
              <a:t>Through emotional contagion and expectation-disconfirmation literature,</a:t>
            </a:r>
          </a:p>
          <a:p>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3</a:t>
            </a:fld>
            <a:endParaRPr lang="zh-CN" altLang="en-US"/>
          </a:p>
        </p:txBody>
      </p:sp>
    </p:spTree>
    <p:extLst>
      <p:ext uri="{BB962C8B-B14F-4D97-AF65-F5344CB8AC3E}">
        <p14:creationId xmlns:p14="http://schemas.microsoft.com/office/powerpoint/2010/main" val="248238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ltLang="zh-CN" sz="1800" dirty="0">
                <a:effectLst/>
                <a:latin typeface="Times New Roman" panose="02020603050405020304" pitchFamily="18" charset="0"/>
                <a:ea typeface="等线" panose="02010600030101010101" pitchFamily="2" charset="-122"/>
              </a:rPr>
              <a:t>The experiments involved hypothetical customer service scenarios and chats with an agent to resolve a service-related issue.</a:t>
            </a:r>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4</a:t>
            </a:fld>
            <a:endParaRPr lang="zh-CN" altLang="en-US"/>
          </a:p>
        </p:txBody>
      </p:sp>
    </p:spTree>
    <p:extLst>
      <p:ext uri="{BB962C8B-B14F-4D97-AF65-F5344CB8AC3E}">
        <p14:creationId xmlns:p14="http://schemas.microsoft.com/office/powerpoint/2010/main" val="300115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5</a:t>
            </a:fld>
            <a:endParaRPr lang="zh-CN" altLang="en-US"/>
          </a:p>
        </p:txBody>
      </p:sp>
    </p:spTree>
    <p:extLst>
      <p:ext uri="{BB962C8B-B14F-4D97-AF65-F5344CB8AC3E}">
        <p14:creationId xmlns:p14="http://schemas.microsoft.com/office/powerpoint/2010/main" val="113834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6</a:t>
            </a:fld>
            <a:endParaRPr lang="zh-CN" altLang="en-US"/>
          </a:p>
        </p:txBody>
      </p:sp>
    </p:spTree>
    <p:extLst>
      <p:ext uri="{BB962C8B-B14F-4D97-AF65-F5344CB8AC3E}">
        <p14:creationId xmlns:p14="http://schemas.microsoft.com/office/powerpoint/2010/main" val="381685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9</a:t>
            </a:fld>
            <a:endParaRPr lang="zh-CN" altLang="en-US"/>
          </a:p>
        </p:txBody>
      </p:sp>
    </p:spTree>
    <p:extLst>
      <p:ext uri="{BB962C8B-B14F-4D97-AF65-F5344CB8AC3E}">
        <p14:creationId xmlns:p14="http://schemas.microsoft.com/office/powerpoint/2010/main" val="107915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11</a:t>
            </a:fld>
            <a:endParaRPr lang="zh-CN" altLang="en-US"/>
          </a:p>
        </p:txBody>
      </p:sp>
    </p:spTree>
    <p:extLst>
      <p:ext uri="{BB962C8B-B14F-4D97-AF65-F5344CB8AC3E}">
        <p14:creationId xmlns:p14="http://schemas.microsoft.com/office/powerpoint/2010/main" val="221388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To know which relationship norm orientation the participants, belong to, they were asked questions like what kind of relationship they would want with an online customer service agent whether it is strictly for business or bonded like family and friends after the experiment</a:t>
            </a:r>
            <a:endParaRPr lang="zh-CN" altLang="en-US" dirty="0"/>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12</a:t>
            </a:fld>
            <a:endParaRPr lang="zh-CN" altLang="en-US"/>
          </a:p>
        </p:txBody>
      </p:sp>
    </p:spTree>
    <p:extLst>
      <p:ext uri="{BB962C8B-B14F-4D97-AF65-F5344CB8AC3E}">
        <p14:creationId xmlns:p14="http://schemas.microsoft.com/office/powerpoint/2010/main" val="298938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altLang="zh-CN" sz="1800" b="0" i="0" u="none" strike="noStrike" dirty="0">
                <a:solidFill>
                  <a:srgbClr val="000000"/>
                </a:solidFill>
                <a:effectLst/>
                <a:latin typeface="Arial" panose="020B0604020202020204" pitchFamily="34" charset="0"/>
              </a:rPr>
              <a:t>Researchers measured the relationship norm orientation after the experiment, they also measured the subjects’ felt positive emotion by asking participants to rate their emotions between sad and joyful and the extent of expectation-disconfirmation by asking whether they agree to the statements like ‘The level of the chatbot’s emotional display was exactly what I expected ‘</a:t>
            </a:r>
            <a:endParaRPr lang="en-US" altLang="zh-CN" sz="2800" b="0" dirty="0">
              <a:effectLst/>
            </a:endParaRPr>
          </a:p>
          <a:p>
            <a:r>
              <a:rPr lang="en-US" altLang="zh-CN" sz="1800" b="0" i="0" u="none" strike="noStrike" dirty="0">
                <a:solidFill>
                  <a:srgbClr val="000000"/>
                </a:solidFill>
                <a:effectLst/>
                <a:latin typeface="Arial" panose="020B0604020202020204" pitchFamily="34" charset="0"/>
              </a:rPr>
              <a:t>Conclusion </a:t>
            </a:r>
            <a:r>
              <a:rPr lang="en-US" altLang="zh-CN" sz="1800" b="0" i="0" u="none" strike="noStrike" dirty="0" err="1">
                <a:solidFill>
                  <a:srgbClr val="000000"/>
                </a:solidFill>
                <a:effectLst/>
                <a:latin typeface="Arial" panose="020B0604020202020204" pitchFamily="34" charset="0"/>
              </a:rPr>
              <a:t>Con’t</a:t>
            </a:r>
            <a:r>
              <a:rPr lang="en-US" altLang="zh-CN" sz="1800" b="0" i="0" u="none" strike="noStrike" dirty="0">
                <a:solidFill>
                  <a:srgbClr val="000000"/>
                </a:solidFill>
                <a:effectLst/>
                <a:latin typeface="Arial" panose="020B0604020202020204" pitchFamily="34" charset="0"/>
              </a:rPr>
              <a:t>: </a:t>
            </a:r>
            <a:r>
              <a:rPr lang="en-US" altLang="zh-CN" sz="1800" b="0" i="0" u="none" strike="noStrike" dirty="0">
                <a:solidFill>
                  <a:srgbClr val="3F3F3F"/>
                </a:solidFill>
                <a:effectLst/>
                <a:latin typeface="Arial" panose="020B0604020202020204" pitchFamily="34" charset="0"/>
              </a:rPr>
              <a:t>Then the researchers move on to discuss the moderating effect of relationship norm orientation indirect effect through expectation-disconfirmation was present and significant for exchange-oriented individuals, but such an indirect effect was absent for communal-oriented individuals. That’s why communal-oriented individuals are more likely to report better service evaluations when they talked to the AI that express positive emotions as only their emotional contagion pathway is triggered.</a:t>
            </a:r>
            <a:endParaRPr lang="en-US" altLang="zh-CN" sz="1200" dirty="0">
              <a:solidFill>
                <a:schemeClr val="tx1">
                  <a:lumMod val="75000"/>
                  <a:lumOff val="25000"/>
                </a:schemeClr>
              </a:solidFill>
              <a:cs typeface="+mn-ea"/>
            </a:endParaRPr>
          </a:p>
        </p:txBody>
      </p:sp>
      <p:sp>
        <p:nvSpPr>
          <p:cNvPr id="4" name="Slide Number Placeholder 3"/>
          <p:cNvSpPr>
            <a:spLocks noGrp="1"/>
          </p:cNvSpPr>
          <p:nvPr>
            <p:ph type="sldNum" sz="quarter" idx="5"/>
          </p:nvPr>
        </p:nvSpPr>
        <p:spPr/>
        <p:txBody>
          <a:bodyPr/>
          <a:lstStyle/>
          <a:p>
            <a:fld id="{76187D80-B9FF-4F73-8EF6-DF2113FB04D3}" type="slidenum">
              <a:rPr lang="zh-CN" altLang="en-US" smtClean="0"/>
              <a:t>13</a:t>
            </a:fld>
            <a:endParaRPr lang="zh-CN" altLang="en-US"/>
          </a:p>
        </p:txBody>
      </p:sp>
    </p:spTree>
    <p:extLst>
      <p:ext uri="{BB962C8B-B14F-4D97-AF65-F5344CB8AC3E}">
        <p14:creationId xmlns:p14="http://schemas.microsoft.com/office/powerpoint/2010/main" val="3303789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18.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E9B0DB71-075D-4822-A400-0EC98CC86D6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p:blipFill>
        <p:spPr>
          <a:xfrm>
            <a:off x="0" y="-2"/>
            <a:ext cx="5281020" cy="3429001"/>
          </a:xfrm>
          <a:prstGeom prst="rect">
            <a:avLst/>
          </a:prstGeom>
        </p:spPr>
      </p:pic>
      <p:pic>
        <p:nvPicPr>
          <p:cNvPr id="9" name="图形 8">
            <a:extLst>
              <a:ext uri="{FF2B5EF4-FFF2-40B4-BE49-F238E27FC236}">
                <a16:creationId xmlns:a16="http://schemas.microsoft.com/office/drawing/2014/main" id="{41771A36-1D24-45D6-A8D0-E8EE4644187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p:blipFill>
        <p:spPr>
          <a:xfrm>
            <a:off x="4542584" y="1540708"/>
            <a:ext cx="7649416" cy="5317292"/>
          </a:xfrm>
          <a:prstGeom prst="rect">
            <a:avLst/>
          </a:prstGeom>
        </p:spPr>
      </p:pic>
      <p:pic>
        <p:nvPicPr>
          <p:cNvPr id="10" name="图形 9">
            <a:extLst>
              <a:ext uri="{FF2B5EF4-FFF2-40B4-BE49-F238E27FC236}">
                <a16:creationId xmlns:a16="http://schemas.microsoft.com/office/drawing/2014/main" id="{6247E4D3-AC34-4303-8E8F-0BCA7307208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p:blipFill>
        <p:spPr>
          <a:xfrm>
            <a:off x="9012730" y="-1"/>
            <a:ext cx="3179270" cy="1540709"/>
          </a:xfrm>
          <a:prstGeom prst="rect">
            <a:avLst/>
          </a:prstGeom>
        </p:spPr>
      </p:pic>
      <p:pic>
        <p:nvPicPr>
          <p:cNvPr id="8" name="图形 7">
            <a:extLst>
              <a:ext uri="{FF2B5EF4-FFF2-40B4-BE49-F238E27FC236}">
                <a16:creationId xmlns:a16="http://schemas.microsoft.com/office/drawing/2014/main" id="{3238666D-4D6F-4367-A82C-A790B0D1767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p:blipFill>
        <p:spPr>
          <a:xfrm>
            <a:off x="0" y="4889049"/>
            <a:ext cx="1252548" cy="2613719"/>
          </a:xfrm>
          <a:prstGeom prst="rect">
            <a:avLst/>
          </a:prstGeom>
        </p:spPr>
      </p:pic>
      <p:pic>
        <p:nvPicPr>
          <p:cNvPr id="11" name="图形 10">
            <a:extLst>
              <a:ext uri="{FF2B5EF4-FFF2-40B4-BE49-F238E27FC236}">
                <a16:creationId xmlns:a16="http://schemas.microsoft.com/office/drawing/2014/main" id="{A4BE88C1-ADA3-4A05-9F5E-E140A857D6F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p:blipFill>
        <p:spPr>
          <a:xfrm>
            <a:off x="0" y="-1"/>
            <a:ext cx="12192000" cy="6858001"/>
          </a:xfrm>
          <a:prstGeom prst="rect">
            <a:avLst/>
          </a:pr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1598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44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63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5FF671B4-69EF-46A8-AA4D-1DB8D520E4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a:extLst>
              <a:ext uri="{FF2B5EF4-FFF2-40B4-BE49-F238E27FC236}">
                <a16:creationId xmlns:a16="http://schemas.microsoft.com/office/drawing/2014/main" id="{661E660C-CF9C-43C4-BA5F-63FE4059E4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a:extLst>
              <a:ext uri="{FF2B5EF4-FFF2-40B4-BE49-F238E27FC236}">
                <a16:creationId xmlns:a16="http://schemas.microsoft.com/office/drawing/2014/main" id="{120FB746-6790-4BE4-91F5-B633BA8FDA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flipV="1">
            <a:off x="0" y="5597874"/>
            <a:ext cx="1981199" cy="1260126"/>
          </a:xfrm>
          <a:prstGeom prst="rect">
            <a:avLst/>
          </a:prstGeom>
        </p:spPr>
      </p:pic>
      <p:pic>
        <p:nvPicPr>
          <p:cNvPr id="10" name="图形 9">
            <a:extLst>
              <a:ext uri="{FF2B5EF4-FFF2-40B4-BE49-F238E27FC236}">
                <a16:creationId xmlns:a16="http://schemas.microsoft.com/office/drawing/2014/main" id="{52E20B1E-C314-4E88-B9AE-CD5F10BE8F7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11" name="图形 10">
            <a:extLst>
              <a:ext uri="{FF2B5EF4-FFF2-40B4-BE49-F238E27FC236}">
                <a16:creationId xmlns:a16="http://schemas.microsoft.com/office/drawing/2014/main" id="{9288FC45-837D-48BC-BDC9-3CD533C1EC3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6282E280-B99C-4EDB-9B3D-E0D560AE7E1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a:off x="10210801" y="1219"/>
            <a:ext cx="1981199" cy="1260126"/>
          </a:xfrm>
          <a:prstGeom prst="rect">
            <a:avLst/>
          </a:prstGeom>
        </p:spPr>
      </p:pic>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E1C8710A-6895-427A-9044-A17382BCEE4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p:blipFill>
        <p:spPr>
          <a:xfrm>
            <a:off x="0" y="-1"/>
            <a:ext cx="3268584" cy="1617786"/>
          </a:xfrm>
          <a:prstGeom prst="rect">
            <a:avLst/>
          </a:prstGeom>
        </p:spPr>
      </p:pic>
      <p:pic>
        <p:nvPicPr>
          <p:cNvPr id="7" name="图形 6">
            <a:extLst>
              <a:ext uri="{FF2B5EF4-FFF2-40B4-BE49-F238E27FC236}">
                <a16:creationId xmlns:a16="http://schemas.microsoft.com/office/drawing/2014/main" id="{56F5A750-6CF6-4662-93D5-746C3C54783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p:blipFill>
        <p:spPr>
          <a:xfrm>
            <a:off x="6565767" y="0"/>
            <a:ext cx="5626234" cy="6858000"/>
          </a:xfrm>
          <a:prstGeom prst="rect">
            <a:avLst/>
          </a:prstGeom>
        </p:spPr>
      </p:pic>
      <p:pic>
        <p:nvPicPr>
          <p:cNvPr id="10" name="图形 9">
            <a:extLst>
              <a:ext uri="{FF2B5EF4-FFF2-40B4-BE49-F238E27FC236}">
                <a16:creationId xmlns:a16="http://schemas.microsoft.com/office/drawing/2014/main" id="{63CDA7F3-A6F9-4F2B-AAB7-F659EFA1F07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p:blipFill>
        <p:spPr>
          <a:xfrm>
            <a:off x="7793442" y="-1"/>
            <a:ext cx="4398558" cy="4318316"/>
          </a:xfrm>
          <a:prstGeom prst="rect">
            <a:avLst/>
          </a:prstGeom>
        </p:spPr>
      </p:pic>
      <p:pic>
        <p:nvPicPr>
          <p:cNvPr id="11" name="图形 10">
            <a:extLst>
              <a:ext uri="{FF2B5EF4-FFF2-40B4-BE49-F238E27FC236}">
                <a16:creationId xmlns:a16="http://schemas.microsoft.com/office/drawing/2014/main" id="{92EA1398-ED99-401F-B813-6303D52E288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p:blipFill>
        <p:spPr>
          <a:xfrm>
            <a:off x="-1" y="1"/>
            <a:ext cx="12192001" cy="6858000"/>
          </a:xfrm>
          <a:prstGeom prst="rect">
            <a:avLst/>
          </a:prstGeom>
        </p:spPr>
      </p:pic>
      <p:pic>
        <p:nvPicPr>
          <p:cNvPr id="9" name="图形 8">
            <a:extLst>
              <a:ext uri="{FF2B5EF4-FFF2-40B4-BE49-F238E27FC236}">
                <a16:creationId xmlns:a16="http://schemas.microsoft.com/office/drawing/2014/main" id="{B5C6DDD2-9D92-429A-8147-20B650405733}"/>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p:blipFill>
        <p:spPr>
          <a:xfrm>
            <a:off x="0" y="6260123"/>
            <a:ext cx="2419684" cy="597878"/>
          </a:xfrm>
          <a:prstGeom prst="rect">
            <a:avLst/>
          </a:prstGeom>
        </p:spPr>
      </p:pic>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3E83A048-910D-4508-BAC9-48FD133773F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2" name="图形 11">
            <a:extLst>
              <a:ext uri="{FF2B5EF4-FFF2-40B4-BE49-F238E27FC236}">
                <a16:creationId xmlns:a16="http://schemas.microsoft.com/office/drawing/2014/main" id="{16BF96F3-AA64-4EC2-AF2E-F399E198B2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p:blipFill>
        <p:spPr>
          <a:xfrm flipH="1">
            <a:off x="0" y="0"/>
            <a:ext cx="2264250" cy="1097280"/>
          </a:xfrm>
          <a:prstGeom prst="rect">
            <a:avLst/>
          </a:prstGeom>
        </p:spPr>
      </p:pic>
      <p:pic>
        <p:nvPicPr>
          <p:cNvPr id="8" name="图形 7">
            <a:extLst>
              <a:ext uri="{FF2B5EF4-FFF2-40B4-BE49-F238E27FC236}">
                <a16:creationId xmlns:a16="http://schemas.microsoft.com/office/drawing/2014/main" id="{DB083549-C44D-4E9B-8FDA-822856827A4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9" name="图形 8">
            <a:extLst>
              <a:ext uri="{FF2B5EF4-FFF2-40B4-BE49-F238E27FC236}">
                <a16:creationId xmlns:a16="http://schemas.microsoft.com/office/drawing/2014/main" id="{9B1678A8-AC47-4A01-9C12-0C5AE37CE8F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0" name="图形 9">
            <a:extLst>
              <a:ext uri="{FF2B5EF4-FFF2-40B4-BE49-F238E27FC236}">
                <a16:creationId xmlns:a16="http://schemas.microsoft.com/office/drawing/2014/main" id="{9FAD0AF5-84CD-4EBB-AB6E-13229D157E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a:off x="-1" y="6211146"/>
            <a:ext cx="2910841" cy="646854"/>
          </a:xfrm>
          <a:prstGeom prst="rect">
            <a:avLst/>
          </a:prstGeom>
        </p:spPr>
      </p:pic>
      <p:pic>
        <p:nvPicPr>
          <p:cNvPr id="11" name="图形 10">
            <a:extLst>
              <a:ext uri="{FF2B5EF4-FFF2-40B4-BE49-F238E27FC236}">
                <a16:creationId xmlns:a16="http://schemas.microsoft.com/office/drawing/2014/main" id="{ACD991FB-BEF0-4E36-8819-B104477B915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flipH="1" flipV="1">
            <a:off x="9281159" y="0"/>
            <a:ext cx="2910841" cy="646854"/>
          </a:xfrm>
          <a:prstGeom prst="rect">
            <a:avLst/>
          </a:prstGeom>
        </p:spPr>
      </p:pic>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a:extLst>
              <a:ext uri="{FF2B5EF4-FFF2-40B4-BE49-F238E27FC236}">
                <a16:creationId xmlns:a16="http://schemas.microsoft.com/office/drawing/2014/main" id="{B774A3AC-1F35-41BC-B3CF-D3F3B378602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45385" r="50000"/>
          <a:stretch/>
        </p:blipFill>
        <p:spPr>
          <a:xfrm flipH="1">
            <a:off x="0" y="0"/>
            <a:ext cx="2264250" cy="1097280"/>
          </a:xfrm>
          <a:prstGeom prst="rect">
            <a:avLst/>
          </a:prstGeom>
        </p:spPr>
      </p:pic>
      <p:pic>
        <p:nvPicPr>
          <p:cNvPr id="9" name="图形 8">
            <a:extLst>
              <a:ext uri="{FF2B5EF4-FFF2-40B4-BE49-F238E27FC236}">
                <a16:creationId xmlns:a16="http://schemas.microsoft.com/office/drawing/2014/main" id="{545C809C-F42D-45F7-941B-7AEB9E791E9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54F1EA52-6B53-4932-B52C-753B03F11A0C}"/>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19667" t="79832" r="58888" b="9883"/>
          <a:stretch/>
        </p:blipFill>
        <p:spPr>
          <a:xfrm flipH="1" flipV="1">
            <a:off x="9281159" y="0"/>
            <a:ext cx="2910841" cy="646854"/>
          </a:xfrm>
          <a:prstGeom prst="rect">
            <a:avLst/>
          </a:prstGeom>
        </p:spPr>
      </p:pic>
    </p:spTree>
    <p:extLst>
      <p:ext uri="{BB962C8B-B14F-4D97-AF65-F5344CB8AC3E}">
        <p14:creationId xmlns:p14="http://schemas.microsoft.com/office/powerpoint/2010/main" val="147017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pic>
        <p:nvPicPr>
          <p:cNvPr id="14" name="图形 13">
            <a:extLst>
              <a:ext uri="{FF2B5EF4-FFF2-40B4-BE49-F238E27FC236}">
                <a16:creationId xmlns:a16="http://schemas.microsoft.com/office/drawing/2014/main" id="{FAE1EADA-2089-41BE-B4B5-23681AD8540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5" name="图形 14">
            <a:extLst>
              <a:ext uri="{FF2B5EF4-FFF2-40B4-BE49-F238E27FC236}">
                <a16:creationId xmlns:a16="http://schemas.microsoft.com/office/drawing/2014/main" id="{93F6FE74-C7EE-4D89-8187-2F15ECEB859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p:blipFill>
        <p:spPr>
          <a:xfrm flipV="1">
            <a:off x="10210801" y="5597874"/>
            <a:ext cx="1981199" cy="1260126"/>
          </a:xfrm>
          <a:prstGeom prst="rect">
            <a:avLst/>
          </a:prstGeom>
        </p:spPr>
      </p:pic>
      <p:pic>
        <p:nvPicPr>
          <p:cNvPr id="16" name="图形 15">
            <a:extLst>
              <a:ext uri="{FF2B5EF4-FFF2-40B4-BE49-F238E27FC236}">
                <a16:creationId xmlns:a16="http://schemas.microsoft.com/office/drawing/2014/main" id="{AA8F1C1B-EA36-4DE4-A9E1-77874B0D3D03}"/>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p:blipFill>
        <p:spPr>
          <a:xfrm>
            <a:off x="-1" y="6211146"/>
            <a:ext cx="2910841" cy="646854"/>
          </a:xfrm>
          <a:prstGeom prst="rect">
            <a:avLst/>
          </a:prstGeom>
        </p:spPr>
      </p:pic>
    </p:spTree>
    <p:extLst>
      <p:ext uri="{BB962C8B-B14F-4D97-AF65-F5344CB8AC3E}">
        <p14:creationId xmlns:p14="http://schemas.microsoft.com/office/powerpoint/2010/main" val="27143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7835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pPr/>
              <a:t>2023/4/22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53" r:id="rId7"/>
    <p:sldLayoutId id="2147483662"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443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chart" Target="../charts/chart11.xml"/><Relationship Id="rId7" Type="http://schemas.openxmlformats.org/officeDocument/2006/relationships/chart" Target="../charts/chart15.xml"/><Relationship Id="rId2" Type="http://schemas.openxmlformats.org/officeDocument/2006/relationships/chart" Target="../charts/chart10.xml"/><Relationship Id="rId1" Type="http://schemas.openxmlformats.org/officeDocument/2006/relationships/slideLayout" Target="../slideLayouts/slideLayout4.xml"/><Relationship Id="rId6" Type="http://schemas.openxmlformats.org/officeDocument/2006/relationships/chart" Target="../charts/chart14.xml"/><Relationship Id="rId5" Type="http://schemas.openxmlformats.org/officeDocument/2006/relationships/chart" Target="../charts/chart13.xml"/><Relationship Id="rId10" Type="http://schemas.openxmlformats.org/officeDocument/2006/relationships/chart" Target="../charts/chart18.xml"/><Relationship Id="rId4" Type="http://schemas.openxmlformats.org/officeDocument/2006/relationships/chart" Target="../charts/chart12.xml"/><Relationship Id="rId9" Type="http://schemas.openxmlformats.org/officeDocument/2006/relationships/chart" Target="../charts/char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2928308" y="2756776"/>
            <a:ext cx="6335389" cy="923330"/>
          </a:xfrm>
          <a:prstGeom prst="rect">
            <a:avLst/>
          </a:prstGeom>
          <a:noFill/>
        </p:spPr>
        <p:txBody>
          <a:bodyPr wrap="none" rtlCol="0">
            <a:spAutoFit/>
          </a:bodyPr>
          <a:lstStyle/>
          <a:p>
            <a:pPr algn="ctr"/>
            <a:r>
              <a:rPr lang="en-US" altLang="zh-CN" sz="5400" dirty="0">
                <a:solidFill>
                  <a:srgbClr val="4A5A69"/>
                </a:solidFill>
                <a:cs typeface="+mn-ea"/>
                <a:sym typeface="+mn-lt"/>
              </a:rPr>
              <a:t>Bots With Feelings</a:t>
            </a:r>
            <a:endParaRPr lang="zh-CN" altLang="en-US" sz="5400" dirty="0">
              <a:solidFill>
                <a:srgbClr val="4A5A69"/>
              </a:solidFill>
              <a:cs typeface="+mn-ea"/>
              <a:sym typeface="+mn-lt"/>
            </a:endParaRPr>
          </a:p>
        </p:txBody>
      </p:sp>
      <p:sp>
        <p:nvSpPr>
          <p:cNvPr id="3" name="文本框 2">
            <a:extLst>
              <a:ext uri="{FF2B5EF4-FFF2-40B4-BE49-F238E27FC236}">
                <a16:creationId xmlns:a16="http://schemas.microsoft.com/office/drawing/2014/main" id="{8C005801-86F4-4334-970E-1301BE18E335}"/>
              </a:ext>
            </a:extLst>
          </p:cNvPr>
          <p:cNvSpPr txBox="1"/>
          <p:nvPr/>
        </p:nvSpPr>
        <p:spPr>
          <a:xfrm>
            <a:off x="4080066" y="3645381"/>
            <a:ext cx="4031868" cy="369332"/>
          </a:xfrm>
          <a:prstGeom prst="rect">
            <a:avLst/>
          </a:prstGeom>
          <a:noFill/>
        </p:spPr>
        <p:txBody>
          <a:bodyPr wrap="square" rtlCol="0">
            <a:spAutoFit/>
          </a:bodyPr>
          <a:lstStyle/>
          <a:p>
            <a:pPr algn="dist"/>
            <a:r>
              <a:rPr lang="en-US" altLang="zh-CN" dirty="0">
                <a:solidFill>
                  <a:srgbClr val="92A3B8"/>
                </a:solidFill>
                <a:cs typeface="+mn-ea"/>
                <a:sym typeface="+mn-lt"/>
              </a:rPr>
              <a:t>By Nancy / Maaz / Samson</a:t>
            </a:r>
            <a:endParaRPr lang="zh-CN" altLang="en-US" dirty="0">
              <a:solidFill>
                <a:srgbClr val="92A3B8"/>
              </a:solidFill>
              <a:cs typeface="+mn-ea"/>
              <a:sym typeface="+mn-lt"/>
            </a:endParaRPr>
          </a:p>
        </p:txBody>
      </p:sp>
      <p:sp>
        <p:nvSpPr>
          <p:cNvPr id="4" name="文本框 3">
            <a:extLst>
              <a:ext uri="{FF2B5EF4-FFF2-40B4-BE49-F238E27FC236}">
                <a16:creationId xmlns:a16="http://schemas.microsoft.com/office/drawing/2014/main" id="{4D08CD19-BC77-489A-8FF2-FFC6B178C382}"/>
              </a:ext>
            </a:extLst>
          </p:cNvPr>
          <p:cNvSpPr txBox="1"/>
          <p:nvPr/>
        </p:nvSpPr>
        <p:spPr>
          <a:xfrm>
            <a:off x="2541180" y="4049438"/>
            <a:ext cx="7109640" cy="307777"/>
          </a:xfrm>
          <a:prstGeom prst="rect">
            <a:avLst/>
          </a:prstGeom>
          <a:noFill/>
        </p:spPr>
        <p:txBody>
          <a:bodyPr wrap="square" rtlCol="0">
            <a:spAutoFit/>
          </a:bodyPr>
          <a:lstStyle/>
          <a:p>
            <a:pPr algn="ctr"/>
            <a:r>
              <a:rPr lang="en-US" altLang="zh-CN" sz="1400" dirty="0"/>
              <a:t>Should AI Agents Express Positive Emotion in Customer Service?</a:t>
            </a:r>
            <a:endParaRPr lang="en-US" altLang="zh-CN" sz="1400" dirty="0">
              <a:solidFill>
                <a:schemeClr val="tx1">
                  <a:lumMod val="95000"/>
                  <a:lumOff val="5000"/>
                </a:schemeClr>
              </a:solidFill>
              <a:cs typeface="+mn-ea"/>
              <a:sym typeface="+mn-lt"/>
            </a:endParaRP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358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408953" y="602680"/>
            <a:ext cx="1374094" cy="523220"/>
          </a:xfrm>
          <a:prstGeom prst="rect">
            <a:avLst/>
          </a:prstGeom>
          <a:noFill/>
        </p:spPr>
        <p:txBody>
          <a:bodyPr wrap="none" rtlCol="0">
            <a:spAutoFit/>
          </a:bodyPr>
          <a:lstStyle/>
          <a:p>
            <a:pPr algn="ctr"/>
            <a:r>
              <a:rPr lang="en-US" altLang="zh-CN" sz="2800" dirty="0">
                <a:solidFill>
                  <a:srgbClr val="4A5A69"/>
                </a:solidFill>
                <a:cs typeface="+mn-ea"/>
                <a:sym typeface="+mn-lt"/>
              </a:rPr>
              <a:t>Pretest</a:t>
            </a:r>
            <a:endParaRPr lang="zh-CN" altLang="en-US" sz="2800" dirty="0">
              <a:solidFill>
                <a:srgbClr val="4A5A69"/>
              </a:solidFill>
              <a:cs typeface="+mn-ea"/>
              <a:sym typeface="+mn-lt"/>
            </a:endParaRPr>
          </a:p>
        </p:txBody>
      </p:sp>
      <p:graphicFrame>
        <p:nvGraphicFramePr>
          <p:cNvPr id="4" name="Chart 7">
            <a:extLst>
              <a:ext uri="{FF2B5EF4-FFF2-40B4-BE49-F238E27FC236}">
                <a16:creationId xmlns:a16="http://schemas.microsoft.com/office/drawing/2014/main" id="{7755146E-F9CC-455E-8D15-7831BA90F778}"/>
              </a:ext>
            </a:extLst>
          </p:cNvPr>
          <p:cNvGraphicFramePr/>
          <p:nvPr/>
        </p:nvGraphicFramePr>
        <p:xfrm>
          <a:off x="6344575" y="4402900"/>
          <a:ext cx="1660648" cy="1721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5">
            <a:extLst>
              <a:ext uri="{FF2B5EF4-FFF2-40B4-BE49-F238E27FC236}">
                <a16:creationId xmlns:a16="http://schemas.microsoft.com/office/drawing/2014/main" id="{82722159-8C7C-4959-9BDA-5F8C0373ACE3}"/>
              </a:ext>
            </a:extLst>
          </p:cNvPr>
          <p:cNvGraphicFramePr/>
          <p:nvPr/>
        </p:nvGraphicFramePr>
        <p:xfrm>
          <a:off x="921607" y="1951062"/>
          <a:ext cx="1660648" cy="172116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4">
            <a:extLst>
              <a:ext uri="{FF2B5EF4-FFF2-40B4-BE49-F238E27FC236}">
                <a16:creationId xmlns:a16="http://schemas.microsoft.com/office/drawing/2014/main" id="{CE5E239E-24BF-49B8-BE14-2D565358B4A5}"/>
              </a:ext>
            </a:extLst>
          </p:cNvPr>
          <p:cNvSpPr txBox="1"/>
          <p:nvPr/>
        </p:nvSpPr>
        <p:spPr>
          <a:xfrm>
            <a:off x="8164060" y="4106604"/>
            <a:ext cx="1843540" cy="461665"/>
          </a:xfrm>
          <a:prstGeom prst="rect">
            <a:avLst/>
          </a:prstGeom>
          <a:noFill/>
        </p:spPr>
        <p:txBody>
          <a:bodyPr wrap="square" rtlCol="0" anchor="ctr">
            <a:spAutoFit/>
          </a:bodyPr>
          <a:lstStyle/>
          <a:p>
            <a:pPr algn="ctr"/>
            <a:r>
              <a:rPr lang="en-US" altLang="zh-CN" sz="2400" b="1" dirty="0">
                <a:solidFill>
                  <a:srgbClr val="4A5A69"/>
                </a:solidFill>
                <a:cs typeface="+mn-ea"/>
              </a:rPr>
              <a:t>Discussion</a:t>
            </a:r>
            <a:endParaRPr lang="ko-KR" altLang="en-US" sz="2400" b="1" dirty="0">
              <a:solidFill>
                <a:srgbClr val="4A5A69"/>
              </a:solidFill>
              <a:cs typeface="+mn-ea"/>
              <a:sym typeface="+mn-lt"/>
            </a:endParaRPr>
          </a:p>
        </p:txBody>
      </p:sp>
      <p:sp>
        <p:nvSpPr>
          <p:cNvPr id="9" name="TextBox 5">
            <a:extLst>
              <a:ext uri="{FF2B5EF4-FFF2-40B4-BE49-F238E27FC236}">
                <a16:creationId xmlns:a16="http://schemas.microsoft.com/office/drawing/2014/main" id="{B945C0C7-3988-4EA5-A35C-A800706C3D6A}"/>
              </a:ext>
            </a:extLst>
          </p:cNvPr>
          <p:cNvSpPr txBox="1"/>
          <p:nvPr/>
        </p:nvSpPr>
        <p:spPr>
          <a:xfrm>
            <a:off x="2830829" y="4106604"/>
            <a:ext cx="1342028" cy="461665"/>
          </a:xfrm>
          <a:prstGeom prst="rect">
            <a:avLst/>
          </a:prstGeom>
          <a:noFill/>
        </p:spPr>
        <p:txBody>
          <a:bodyPr wrap="square" rtlCol="0" anchor="ctr">
            <a:spAutoFit/>
          </a:bodyPr>
          <a:lstStyle/>
          <a:p>
            <a:pPr algn="ctr"/>
            <a:r>
              <a:rPr lang="en-US" altLang="zh-CN" sz="2400" b="1" dirty="0">
                <a:solidFill>
                  <a:srgbClr val="4A5A69"/>
                </a:solidFill>
                <a:cs typeface="+mn-ea"/>
              </a:rPr>
              <a:t>Results</a:t>
            </a:r>
            <a:endParaRPr lang="ko-KR" altLang="en-US" sz="2400" b="1" dirty="0">
              <a:solidFill>
                <a:srgbClr val="4A5A69"/>
              </a:solidFill>
              <a:cs typeface="+mn-ea"/>
              <a:sym typeface="+mn-lt"/>
            </a:endParaRPr>
          </a:p>
        </p:txBody>
      </p:sp>
      <p:sp>
        <p:nvSpPr>
          <p:cNvPr id="11" name="TextBox 7">
            <a:extLst>
              <a:ext uri="{FF2B5EF4-FFF2-40B4-BE49-F238E27FC236}">
                <a16:creationId xmlns:a16="http://schemas.microsoft.com/office/drawing/2014/main" id="{E68EEA79-7247-4E6E-94AC-AC0FEBCCC4C3}"/>
              </a:ext>
            </a:extLst>
          </p:cNvPr>
          <p:cNvSpPr txBox="1"/>
          <p:nvPr/>
        </p:nvSpPr>
        <p:spPr>
          <a:xfrm>
            <a:off x="8164059" y="1748249"/>
            <a:ext cx="1770969" cy="461665"/>
          </a:xfrm>
          <a:prstGeom prst="rect">
            <a:avLst/>
          </a:prstGeom>
          <a:noFill/>
        </p:spPr>
        <p:txBody>
          <a:bodyPr wrap="square" rtlCol="0" anchor="ctr">
            <a:spAutoFit/>
          </a:bodyPr>
          <a:lstStyle/>
          <a:p>
            <a:pPr algn="ctr"/>
            <a:r>
              <a:rPr lang="en-US" altLang="zh-CN" sz="2400" b="1" dirty="0">
                <a:solidFill>
                  <a:srgbClr val="4A5A69"/>
                </a:solidFill>
                <a:cs typeface="+mn-ea"/>
              </a:rPr>
              <a:t>Procedure</a:t>
            </a:r>
            <a:endParaRPr lang="ko-KR" altLang="en-US" sz="2400" b="1" dirty="0">
              <a:solidFill>
                <a:srgbClr val="4A5A69"/>
              </a:solidFill>
              <a:cs typeface="+mn-ea"/>
              <a:sym typeface="+mn-lt"/>
            </a:endParaRPr>
          </a:p>
        </p:txBody>
      </p:sp>
      <p:graphicFrame>
        <p:nvGraphicFramePr>
          <p:cNvPr id="12" name="Chart 10">
            <a:extLst>
              <a:ext uri="{FF2B5EF4-FFF2-40B4-BE49-F238E27FC236}">
                <a16:creationId xmlns:a16="http://schemas.microsoft.com/office/drawing/2014/main" id="{D02D01D3-7C0B-4A84-B967-C699D3AA8E1D}"/>
              </a:ext>
            </a:extLst>
          </p:cNvPr>
          <p:cNvGraphicFramePr/>
          <p:nvPr/>
        </p:nvGraphicFramePr>
        <p:xfrm>
          <a:off x="1133070" y="2152624"/>
          <a:ext cx="1243450"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1">
            <a:extLst>
              <a:ext uri="{FF2B5EF4-FFF2-40B4-BE49-F238E27FC236}">
                <a16:creationId xmlns:a16="http://schemas.microsoft.com/office/drawing/2014/main" id="{E55B4028-9A61-4ABB-99D7-BC8E70BA985C}"/>
              </a:ext>
            </a:extLst>
          </p:cNvPr>
          <p:cNvSpPr txBox="1"/>
          <p:nvPr/>
        </p:nvSpPr>
        <p:spPr>
          <a:xfrm>
            <a:off x="2830830" y="2266227"/>
            <a:ext cx="3265170" cy="1569660"/>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cs typeface="+mn-ea"/>
              </a:rPr>
              <a:t>A pre-made script with 4 messages was used with varied use of emotional adjectives and exclamation marks (Low Emotion, Intermediate Emotion, High Emotion).</a:t>
            </a:r>
          </a:p>
          <a:p>
            <a:pPr marL="171450" indent="-171450">
              <a:buFont typeface="Arial" panose="020B0604020202020204" pitchFamily="34" charset="0"/>
              <a:buChar char="•"/>
            </a:pPr>
            <a:r>
              <a:rPr lang="en-US" altLang="zh-CN" sz="1200" dirty="0">
                <a:solidFill>
                  <a:schemeClr val="tx1">
                    <a:lumMod val="75000"/>
                    <a:lumOff val="25000"/>
                  </a:schemeClr>
                </a:solidFill>
                <a:cs typeface="+mn-ea"/>
              </a:rPr>
              <a:t>Introduction message &amp; a robot icon made it clear that the interaction was with an AI agent.</a:t>
            </a:r>
            <a:endParaRPr lang="ko-KR" altLang="en-US" sz="1200" dirty="0">
              <a:solidFill>
                <a:schemeClr val="tx1">
                  <a:lumMod val="75000"/>
                  <a:lumOff val="25000"/>
                </a:schemeClr>
              </a:solidFill>
              <a:cs typeface="+mn-ea"/>
              <a:sym typeface="+mn-lt"/>
            </a:endParaRPr>
          </a:p>
        </p:txBody>
      </p:sp>
      <p:sp>
        <p:nvSpPr>
          <p:cNvPr id="18" name="TextBox 14">
            <a:extLst>
              <a:ext uri="{FF2B5EF4-FFF2-40B4-BE49-F238E27FC236}">
                <a16:creationId xmlns:a16="http://schemas.microsoft.com/office/drawing/2014/main" id="{D3112617-98FD-43AE-B622-C96E14FE4191}"/>
              </a:ext>
            </a:extLst>
          </p:cNvPr>
          <p:cNvSpPr txBox="1"/>
          <p:nvPr/>
        </p:nvSpPr>
        <p:spPr>
          <a:xfrm>
            <a:off x="8164060" y="2266227"/>
            <a:ext cx="3265170" cy="1754326"/>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cs typeface="+mn-ea"/>
              </a:rPr>
              <a:t>105 people were randomly assigned to one of three groups and had to chat with an AI service agent.</a:t>
            </a:r>
          </a:p>
          <a:p>
            <a:pPr marL="171450" indent="-171450">
              <a:buFont typeface="Arial" panose="020B0604020202020204" pitchFamily="34" charset="0"/>
              <a:buChar char="•"/>
            </a:pPr>
            <a:r>
              <a:rPr lang="en-US" altLang="zh-CN" sz="1200" dirty="0">
                <a:solidFill>
                  <a:schemeClr val="tx1">
                    <a:lumMod val="75000"/>
                    <a:lumOff val="25000"/>
                  </a:schemeClr>
                </a:solidFill>
                <a:cs typeface="+mn-ea"/>
              </a:rPr>
              <a:t>Researchers wanted to see if the different levels of emotion affected the participants' ratings of the AI agent's emotion and whether the emotion expressed by the AI agent was appropriate.</a:t>
            </a:r>
            <a:endParaRPr lang="ko-KR" altLang="en-US" sz="1200" dirty="0">
              <a:solidFill>
                <a:schemeClr val="tx1">
                  <a:lumMod val="75000"/>
                  <a:lumOff val="25000"/>
                </a:schemeClr>
              </a:solidFill>
              <a:cs typeface="+mn-ea"/>
              <a:sym typeface="+mn-lt"/>
            </a:endParaRPr>
          </a:p>
        </p:txBody>
      </p:sp>
      <p:sp>
        <p:nvSpPr>
          <p:cNvPr id="21" name="TextBox 17">
            <a:extLst>
              <a:ext uri="{FF2B5EF4-FFF2-40B4-BE49-F238E27FC236}">
                <a16:creationId xmlns:a16="http://schemas.microsoft.com/office/drawing/2014/main" id="{F036AC5E-6EE6-468E-8585-E01CB118E979}"/>
              </a:ext>
            </a:extLst>
          </p:cNvPr>
          <p:cNvSpPr txBox="1"/>
          <p:nvPr/>
        </p:nvSpPr>
        <p:spPr>
          <a:xfrm>
            <a:off x="2830830" y="4620014"/>
            <a:ext cx="3265170" cy="1754326"/>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cs typeface="+mn-ea"/>
              </a:rPr>
              <a:t>Participants perceived the low emotion agent as less emotionally intense than the intermediate emotion agent or high emotion agent, but no difference was established between the intermediate and high emotion agent.</a:t>
            </a:r>
          </a:p>
          <a:p>
            <a:pPr marL="171450" indent="-171450">
              <a:buFont typeface="Arial" panose="020B0604020202020204" pitchFamily="34" charset="0"/>
              <a:buChar char="•"/>
            </a:pPr>
            <a:r>
              <a:rPr lang="en-US" altLang="zh-CN" sz="1200" dirty="0">
                <a:solidFill>
                  <a:schemeClr val="tx1">
                    <a:lumMod val="75000"/>
                    <a:lumOff val="25000"/>
                  </a:schemeClr>
                </a:solidFill>
                <a:cs typeface="+mn-ea"/>
              </a:rPr>
              <a:t>Participants did NOT evaluate the appropriateness differently across the 3 conditions. </a:t>
            </a:r>
            <a:endParaRPr lang="ko-KR" altLang="en-US" sz="1200" dirty="0">
              <a:solidFill>
                <a:schemeClr val="tx1">
                  <a:lumMod val="75000"/>
                  <a:lumOff val="25000"/>
                </a:schemeClr>
              </a:solidFill>
              <a:cs typeface="+mn-ea"/>
              <a:sym typeface="+mn-lt"/>
            </a:endParaRPr>
          </a:p>
        </p:txBody>
      </p:sp>
      <p:sp>
        <p:nvSpPr>
          <p:cNvPr id="24" name="TextBox 20">
            <a:extLst>
              <a:ext uri="{FF2B5EF4-FFF2-40B4-BE49-F238E27FC236}">
                <a16:creationId xmlns:a16="http://schemas.microsoft.com/office/drawing/2014/main" id="{DFDFE13C-EF83-44DA-BB9E-1CF0795B07D4}"/>
              </a:ext>
            </a:extLst>
          </p:cNvPr>
          <p:cNvSpPr txBox="1"/>
          <p:nvPr/>
        </p:nvSpPr>
        <p:spPr>
          <a:xfrm>
            <a:off x="8164060" y="4620014"/>
            <a:ext cx="3265170" cy="1200329"/>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cs typeface="+mn-ea"/>
              </a:rPr>
              <a:t>The authors picked the low and high levels for use in the  studies and ignored the intermediate level.</a:t>
            </a:r>
          </a:p>
          <a:p>
            <a:pPr marL="171450" indent="-171450">
              <a:buFont typeface="Arial" panose="020B0604020202020204" pitchFamily="34" charset="0"/>
              <a:buChar char="•"/>
            </a:pPr>
            <a:r>
              <a:rPr lang="en-US" altLang="zh-CN" sz="1200" dirty="0">
                <a:solidFill>
                  <a:schemeClr val="tx1">
                    <a:lumMod val="75000"/>
                    <a:lumOff val="25000"/>
                  </a:schemeClr>
                </a:solidFill>
                <a:cs typeface="+mn-ea"/>
              </a:rPr>
              <a:t>The low and high levels are henceforth referred to as “emotion-absent” &amp; “emotion-present”.</a:t>
            </a:r>
            <a:endParaRPr lang="ko-KR" altLang="en-US" sz="1200" dirty="0">
              <a:solidFill>
                <a:schemeClr val="tx1">
                  <a:lumMod val="75000"/>
                  <a:lumOff val="25000"/>
                </a:schemeClr>
              </a:solidFill>
              <a:cs typeface="+mn-ea"/>
              <a:sym typeface="+mn-lt"/>
            </a:endParaRPr>
          </a:p>
        </p:txBody>
      </p:sp>
      <p:graphicFrame>
        <p:nvGraphicFramePr>
          <p:cNvPr id="25" name="Chart 5">
            <a:extLst>
              <a:ext uri="{FF2B5EF4-FFF2-40B4-BE49-F238E27FC236}">
                <a16:creationId xmlns:a16="http://schemas.microsoft.com/office/drawing/2014/main" id="{628E9A96-2604-43FF-9ECD-B36782F3E5C6}"/>
              </a:ext>
            </a:extLst>
          </p:cNvPr>
          <p:cNvGraphicFramePr/>
          <p:nvPr/>
        </p:nvGraphicFramePr>
        <p:xfrm>
          <a:off x="6344575" y="4443550"/>
          <a:ext cx="1660648" cy="17211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10">
            <a:extLst>
              <a:ext uri="{FF2B5EF4-FFF2-40B4-BE49-F238E27FC236}">
                <a16:creationId xmlns:a16="http://schemas.microsoft.com/office/drawing/2014/main" id="{44327F33-7405-4A94-93B9-FA88FB68C0BE}"/>
              </a:ext>
            </a:extLst>
          </p:cNvPr>
          <p:cNvGraphicFramePr/>
          <p:nvPr/>
        </p:nvGraphicFramePr>
        <p:xfrm>
          <a:off x="6560599" y="4645112"/>
          <a:ext cx="1243450" cy="122413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5">
            <a:extLst>
              <a:ext uri="{FF2B5EF4-FFF2-40B4-BE49-F238E27FC236}">
                <a16:creationId xmlns:a16="http://schemas.microsoft.com/office/drawing/2014/main" id="{2841B9E4-F35B-41CC-A455-5999E2110FDC}"/>
              </a:ext>
            </a:extLst>
          </p:cNvPr>
          <p:cNvGraphicFramePr/>
          <p:nvPr/>
        </p:nvGraphicFramePr>
        <p:xfrm>
          <a:off x="6297677" y="1969408"/>
          <a:ext cx="1660648" cy="17211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10">
            <a:extLst>
              <a:ext uri="{FF2B5EF4-FFF2-40B4-BE49-F238E27FC236}">
                <a16:creationId xmlns:a16="http://schemas.microsoft.com/office/drawing/2014/main" id="{6C0D8967-AB98-4076-BBA6-7328178C828A}"/>
              </a:ext>
            </a:extLst>
          </p:cNvPr>
          <p:cNvGraphicFramePr/>
          <p:nvPr/>
        </p:nvGraphicFramePr>
        <p:xfrm>
          <a:off x="6513701" y="2170970"/>
          <a:ext cx="1243450" cy="122413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5">
            <a:extLst>
              <a:ext uri="{FF2B5EF4-FFF2-40B4-BE49-F238E27FC236}">
                <a16:creationId xmlns:a16="http://schemas.microsoft.com/office/drawing/2014/main" id="{2D295E3B-A74C-4C67-B063-9D9E4D209F29}"/>
              </a:ext>
            </a:extLst>
          </p:cNvPr>
          <p:cNvGraphicFramePr/>
          <p:nvPr/>
        </p:nvGraphicFramePr>
        <p:xfrm>
          <a:off x="921607" y="4402900"/>
          <a:ext cx="1660648" cy="17211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10">
            <a:extLst>
              <a:ext uri="{FF2B5EF4-FFF2-40B4-BE49-F238E27FC236}">
                <a16:creationId xmlns:a16="http://schemas.microsoft.com/office/drawing/2014/main" id="{F3280699-AECE-417A-BBA4-0DE28D7CBC5A}"/>
              </a:ext>
            </a:extLst>
          </p:cNvPr>
          <p:cNvGraphicFramePr/>
          <p:nvPr/>
        </p:nvGraphicFramePr>
        <p:xfrm>
          <a:off x="1137631" y="4604462"/>
          <a:ext cx="1243450" cy="1224136"/>
        </p:xfrm>
        <a:graphic>
          <a:graphicData uri="http://schemas.openxmlformats.org/drawingml/2006/chart">
            <c:chart xmlns:c="http://schemas.openxmlformats.org/drawingml/2006/chart" xmlns:r="http://schemas.openxmlformats.org/officeDocument/2006/relationships" r:id="rId10"/>
          </a:graphicData>
        </a:graphic>
      </p:graphicFrame>
      <p:sp>
        <p:nvSpPr>
          <p:cNvPr id="2" name="TextBox 5">
            <a:extLst>
              <a:ext uri="{FF2B5EF4-FFF2-40B4-BE49-F238E27FC236}">
                <a16:creationId xmlns:a16="http://schemas.microsoft.com/office/drawing/2014/main" id="{A604D6A1-BF67-2D47-DE24-6A4F3CA92FA8}"/>
              </a:ext>
            </a:extLst>
          </p:cNvPr>
          <p:cNvSpPr txBox="1"/>
          <p:nvPr/>
        </p:nvSpPr>
        <p:spPr>
          <a:xfrm>
            <a:off x="2793718" y="1748248"/>
            <a:ext cx="3100606" cy="461665"/>
          </a:xfrm>
          <a:prstGeom prst="rect">
            <a:avLst/>
          </a:prstGeom>
          <a:noFill/>
        </p:spPr>
        <p:txBody>
          <a:bodyPr wrap="square" rtlCol="0" anchor="ctr">
            <a:spAutoFit/>
          </a:bodyPr>
          <a:lstStyle/>
          <a:p>
            <a:pPr algn="ctr"/>
            <a:r>
              <a:rPr lang="en-US" altLang="zh-CN" sz="2400" b="1" dirty="0">
                <a:solidFill>
                  <a:srgbClr val="4A5A69"/>
                </a:solidFill>
                <a:cs typeface="+mn-ea"/>
              </a:rPr>
              <a:t>Stimulus Materials</a:t>
            </a:r>
            <a:endParaRPr lang="ko-KR" altLang="en-US" sz="2400" b="1" dirty="0">
              <a:solidFill>
                <a:srgbClr val="4A5A69"/>
              </a:solidFill>
              <a:cs typeface="+mn-ea"/>
              <a:sym typeface="+mn-lt"/>
            </a:endParaRPr>
          </a:p>
        </p:txBody>
      </p:sp>
    </p:spTree>
    <p:extLst>
      <p:ext uri="{BB962C8B-B14F-4D97-AF65-F5344CB8AC3E}">
        <p14:creationId xmlns:p14="http://schemas.microsoft.com/office/powerpoint/2010/main" val="2699486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107396" y="602680"/>
            <a:ext cx="1977209" cy="523220"/>
          </a:xfrm>
          <a:prstGeom prst="rect">
            <a:avLst/>
          </a:prstGeom>
          <a:noFill/>
        </p:spPr>
        <p:txBody>
          <a:bodyPr wrap="none" rtlCol="0">
            <a:spAutoFit/>
          </a:bodyPr>
          <a:lstStyle/>
          <a:p>
            <a:pPr algn="ctr"/>
            <a:r>
              <a:rPr lang="en-US" altLang="zh-CN" sz="2800" dirty="0">
                <a:solidFill>
                  <a:srgbClr val="4A5A69"/>
                </a:solidFill>
                <a:cs typeface="+mn-ea"/>
                <a:sym typeface="+mn-lt"/>
              </a:rPr>
              <a:t>Study One</a:t>
            </a:r>
            <a:endParaRPr lang="zh-CN" altLang="en-US" sz="2800" dirty="0">
              <a:solidFill>
                <a:srgbClr val="4A5A69"/>
              </a:solidFill>
              <a:cs typeface="+mn-ea"/>
              <a:sym typeface="+mn-lt"/>
            </a:endParaRPr>
          </a:p>
        </p:txBody>
      </p:sp>
      <p:grpSp>
        <p:nvGrpSpPr>
          <p:cNvPr id="27" name="Group 32">
            <a:extLst>
              <a:ext uri="{FF2B5EF4-FFF2-40B4-BE49-F238E27FC236}">
                <a16:creationId xmlns:a16="http://schemas.microsoft.com/office/drawing/2014/main" id="{AB22909A-5FC8-407E-903C-95A6EE04983E}"/>
              </a:ext>
            </a:extLst>
          </p:cNvPr>
          <p:cNvGrpSpPr/>
          <p:nvPr/>
        </p:nvGrpSpPr>
        <p:grpSpPr>
          <a:xfrm>
            <a:off x="1934892" y="4679252"/>
            <a:ext cx="3539044" cy="1261884"/>
            <a:chOff x="3017859" y="4283314"/>
            <a:chExt cx="1249476" cy="1261884"/>
          </a:xfrm>
        </p:grpSpPr>
        <p:sp>
          <p:nvSpPr>
            <p:cNvPr id="28" name="TextBox 81">
              <a:extLst>
                <a:ext uri="{FF2B5EF4-FFF2-40B4-BE49-F238E27FC236}">
                  <a16:creationId xmlns:a16="http://schemas.microsoft.com/office/drawing/2014/main" id="{A1189890-91B4-419F-9550-13BBF9B2E373}"/>
                </a:ext>
              </a:extLst>
            </p:cNvPr>
            <p:cNvSpPr txBox="1"/>
            <p:nvPr/>
          </p:nvSpPr>
          <p:spPr>
            <a:xfrm>
              <a:off x="3017859" y="4560313"/>
              <a:ext cx="1245478" cy="984885"/>
            </a:xfrm>
            <a:prstGeom prst="rect">
              <a:avLst/>
            </a:prstGeom>
            <a:noFill/>
          </p:spPr>
          <p:txBody>
            <a:bodyPr wrap="square" rtlCol="0">
              <a:spAutoFit/>
            </a:bodyPr>
            <a:lstStyle/>
            <a:p>
              <a:pPr marL="171450" indent="-171450" rtl="0">
                <a:spcBef>
                  <a:spcPts val="0"/>
                </a:spcBef>
                <a:spcAft>
                  <a:spcPts val="1200"/>
                </a:spcAft>
                <a:buFont typeface="Arial" panose="020B0604020202020204" pitchFamily="34" charset="0"/>
                <a:buChar char="•"/>
              </a:pPr>
              <a:r>
                <a:rPr lang="en-US" altLang="zh-CN" sz="1600" b="1" dirty="0">
                  <a:solidFill>
                    <a:schemeClr val="tx1">
                      <a:lumMod val="75000"/>
                      <a:lumOff val="25000"/>
                    </a:schemeClr>
                  </a:solidFill>
                  <a:cs typeface="+mn-ea"/>
                </a:rPr>
                <a:t>presence of the expressed positive emotion</a:t>
              </a:r>
            </a:p>
            <a:p>
              <a:pPr marL="171450" indent="-171450" rtl="0">
                <a:spcBef>
                  <a:spcPts val="0"/>
                </a:spcBef>
                <a:spcAft>
                  <a:spcPts val="1200"/>
                </a:spcAft>
                <a:buFont typeface="Arial" panose="020B0604020202020204" pitchFamily="34" charset="0"/>
                <a:buChar char="•"/>
              </a:pPr>
              <a:r>
                <a:rPr lang="en-US" altLang="zh-CN" sz="1600" b="1" dirty="0">
                  <a:solidFill>
                    <a:schemeClr val="tx1">
                      <a:lumMod val="75000"/>
                      <a:lumOff val="25000"/>
                    </a:schemeClr>
                  </a:solidFill>
                  <a:cs typeface="+mn-ea"/>
                </a:rPr>
                <a:t>agents</a:t>
              </a:r>
            </a:p>
          </p:txBody>
        </p:sp>
        <p:sp>
          <p:nvSpPr>
            <p:cNvPr id="29" name="TextBox 82">
              <a:extLst>
                <a:ext uri="{FF2B5EF4-FFF2-40B4-BE49-F238E27FC236}">
                  <a16:creationId xmlns:a16="http://schemas.microsoft.com/office/drawing/2014/main" id="{2BD325AA-7DF7-4122-BFDD-6B7FB740148B}"/>
                </a:ext>
              </a:extLst>
            </p:cNvPr>
            <p:cNvSpPr txBox="1"/>
            <p:nvPr/>
          </p:nvSpPr>
          <p:spPr>
            <a:xfrm>
              <a:off x="3017859" y="4283314"/>
              <a:ext cx="1249476" cy="338554"/>
            </a:xfrm>
            <a:prstGeom prst="rect">
              <a:avLst/>
            </a:prstGeom>
            <a:noFill/>
          </p:spPr>
          <p:txBody>
            <a:bodyPr wrap="square" rtlCol="0">
              <a:spAutoFit/>
            </a:bodyPr>
            <a:lstStyle/>
            <a:p>
              <a:r>
                <a:rPr lang="en-US" altLang="ko-KR" sz="1600" b="1" dirty="0">
                  <a:solidFill>
                    <a:schemeClr val="tx1">
                      <a:lumMod val="75000"/>
                      <a:lumOff val="25000"/>
                    </a:schemeClr>
                  </a:solidFill>
                  <a:cs typeface="+mn-ea"/>
                  <a:sym typeface="+mn-lt"/>
                </a:rPr>
                <a:t>Independent Variables:</a:t>
              </a:r>
              <a:endParaRPr lang="ko-KR" altLang="en-US" sz="1600" b="1" dirty="0">
                <a:solidFill>
                  <a:schemeClr val="tx1">
                    <a:lumMod val="75000"/>
                    <a:lumOff val="25000"/>
                  </a:schemeClr>
                </a:solidFill>
                <a:cs typeface="+mn-ea"/>
                <a:sym typeface="+mn-lt"/>
              </a:endParaRPr>
            </a:p>
          </p:txBody>
        </p:sp>
      </p:grpSp>
      <p:grpSp>
        <p:nvGrpSpPr>
          <p:cNvPr id="30" name="Group 37">
            <a:extLst>
              <a:ext uri="{FF2B5EF4-FFF2-40B4-BE49-F238E27FC236}">
                <a16:creationId xmlns:a16="http://schemas.microsoft.com/office/drawing/2014/main" id="{53FBE275-7939-4DB3-A97D-3A5ADF38C2A8}"/>
              </a:ext>
            </a:extLst>
          </p:cNvPr>
          <p:cNvGrpSpPr/>
          <p:nvPr/>
        </p:nvGrpSpPr>
        <p:grpSpPr>
          <a:xfrm>
            <a:off x="7648191" y="2176287"/>
            <a:ext cx="4386001" cy="2001929"/>
            <a:chOff x="3122317" y="4283314"/>
            <a:chExt cx="1145017" cy="1991994"/>
          </a:xfrm>
        </p:grpSpPr>
        <p:sp>
          <p:nvSpPr>
            <p:cNvPr id="31" name="TextBox 84">
              <a:extLst>
                <a:ext uri="{FF2B5EF4-FFF2-40B4-BE49-F238E27FC236}">
                  <a16:creationId xmlns:a16="http://schemas.microsoft.com/office/drawing/2014/main" id="{639BAE4A-43EA-4CDE-8008-80CBB2AEB0AA}"/>
                </a:ext>
              </a:extLst>
            </p:cNvPr>
            <p:cNvSpPr txBox="1"/>
            <p:nvPr/>
          </p:nvSpPr>
          <p:spPr>
            <a:xfrm>
              <a:off x="3122317" y="4560313"/>
              <a:ext cx="1145017" cy="1714995"/>
            </a:xfrm>
            <a:prstGeom prst="rect">
              <a:avLst/>
            </a:prstGeom>
            <a:noFill/>
          </p:spPr>
          <p:txBody>
            <a:bodyPr wrap="square" rtlCol="0">
              <a:spAutoFit/>
            </a:bodyPr>
            <a:lstStyle/>
            <a:p>
              <a:pPr rtl="0" fontAlgn="base">
                <a:spcBef>
                  <a:spcPts val="1200"/>
                </a:spcBef>
                <a:spcAft>
                  <a:spcPts val="1200"/>
                </a:spcAft>
                <a:buFont typeface="Arial" panose="020B0604020202020204" pitchFamily="34" charset="0"/>
                <a:buChar char="•"/>
              </a:pPr>
              <a:r>
                <a:rPr lang="en-US" altLang="zh-CN" sz="1600" dirty="0">
                  <a:solidFill>
                    <a:schemeClr val="tx1">
                      <a:lumMod val="75000"/>
                      <a:lumOff val="25000"/>
                    </a:schemeClr>
                  </a:solidFill>
                  <a:cs typeface="+mn-ea"/>
                </a:rPr>
                <a:t>Positive emotion from a human agent significantly increased perceived service quality and satisfaction </a:t>
              </a:r>
            </a:p>
            <a:p>
              <a:pPr rtl="0" fontAlgn="base">
                <a:spcBef>
                  <a:spcPts val="0"/>
                </a:spcBef>
                <a:spcAft>
                  <a:spcPts val="0"/>
                </a:spcAft>
                <a:buFont typeface="Arial" panose="020B0604020202020204" pitchFamily="34" charset="0"/>
                <a:buChar char="•"/>
              </a:pPr>
              <a:r>
                <a:rPr lang="en-US" altLang="zh-CN" sz="1600" dirty="0">
                  <a:solidFill>
                    <a:schemeClr val="tx1">
                      <a:lumMod val="75000"/>
                      <a:lumOff val="25000"/>
                    </a:schemeClr>
                  </a:solidFill>
                  <a:cs typeface="+mn-ea"/>
                </a:rPr>
                <a:t>Positive emotion from an AI agent does not have significant effects on perceived service quality and satisfaction</a:t>
              </a:r>
            </a:p>
          </p:txBody>
        </p:sp>
        <p:sp>
          <p:nvSpPr>
            <p:cNvPr id="32" name="TextBox 85">
              <a:extLst>
                <a:ext uri="{FF2B5EF4-FFF2-40B4-BE49-F238E27FC236}">
                  <a16:creationId xmlns:a16="http://schemas.microsoft.com/office/drawing/2014/main" id="{B68217A9-2240-4A6E-9F7B-AA42E52BAE1E}"/>
                </a:ext>
              </a:extLst>
            </p:cNvPr>
            <p:cNvSpPr txBox="1"/>
            <p:nvPr/>
          </p:nvSpPr>
          <p:spPr>
            <a:xfrm>
              <a:off x="3122317" y="4283314"/>
              <a:ext cx="1145017" cy="338554"/>
            </a:xfrm>
            <a:prstGeom prst="rect">
              <a:avLst/>
            </a:prstGeom>
            <a:noFill/>
          </p:spPr>
          <p:txBody>
            <a:bodyPr wrap="square" rtlCol="0">
              <a:spAutoFit/>
            </a:bodyPr>
            <a:lstStyle/>
            <a:p>
              <a:r>
                <a:rPr lang="en-US" altLang="ko-KR" sz="1600" b="1" dirty="0">
                  <a:solidFill>
                    <a:schemeClr val="tx1">
                      <a:lumMod val="75000"/>
                      <a:lumOff val="25000"/>
                    </a:schemeClr>
                  </a:solidFill>
                  <a:cs typeface="+mn-ea"/>
                  <a:sym typeface="+mn-lt"/>
                </a:rPr>
                <a:t>Results:</a:t>
              </a:r>
              <a:endParaRPr lang="ko-KR" altLang="en-US" sz="1600" b="1" dirty="0">
                <a:solidFill>
                  <a:schemeClr val="tx1">
                    <a:lumMod val="75000"/>
                    <a:lumOff val="25000"/>
                  </a:schemeClr>
                </a:solidFill>
                <a:cs typeface="+mn-ea"/>
                <a:sym typeface="+mn-lt"/>
              </a:endParaRPr>
            </a:p>
          </p:txBody>
        </p:sp>
      </p:grpSp>
      <p:sp>
        <p:nvSpPr>
          <p:cNvPr id="33" name="Rectangle 16">
            <a:extLst>
              <a:ext uri="{FF2B5EF4-FFF2-40B4-BE49-F238E27FC236}">
                <a16:creationId xmlns:a16="http://schemas.microsoft.com/office/drawing/2014/main" id="{689FAA60-7CAA-4BAD-B8FD-67ACB406FF81}"/>
              </a:ext>
            </a:extLst>
          </p:cNvPr>
          <p:cNvSpPr/>
          <p:nvPr/>
        </p:nvSpPr>
        <p:spPr>
          <a:xfrm rot="2700000">
            <a:off x="5405633" y="3062131"/>
            <a:ext cx="338011" cy="60599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4" name="Rectangle 9">
            <a:extLst>
              <a:ext uri="{FF2B5EF4-FFF2-40B4-BE49-F238E27FC236}">
                <a16:creationId xmlns:a16="http://schemas.microsoft.com/office/drawing/2014/main" id="{6F6980E6-0EF1-4621-91D4-0EDCE9A5E1E9}"/>
              </a:ext>
            </a:extLst>
          </p:cNvPr>
          <p:cNvSpPr/>
          <p:nvPr/>
        </p:nvSpPr>
        <p:spPr>
          <a:xfrm>
            <a:off x="6458338" y="4284971"/>
            <a:ext cx="418780" cy="3920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grpSp>
        <p:nvGrpSpPr>
          <p:cNvPr id="35" name="Group 55">
            <a:extLst>
              <a:ext uri="{FF2B5EF4-FFF2-40B4-BE49-F238E27FC236}">
                <a16:creationId xmlns:a16="http://schemas.microsoft.com/office/drawing/2014/main" id="{1D33A9D3-81E5-4DBB-A61F-F5433108771E}"/>
              </a:ext>
            </a:extLst>
          </p:cNvPr>
          <p:cNvGrpSpPr/>
          <p:nvPr/>
        </p:nvGrpSpPr>
        <p:grpSpPr>
          <a:xfrm>
            <a:off x="4770820" y="1145899"/>
            <a:ext cx="2403306" cy="3045201"/>
            <a:chOff x="3204849" y="1054371"/>
            <a:chExt cx="2511078" cy="3181758"/>
          </a:xfrm>
          <a:solidFill>
            <a:srgbClr val="C1CBD7"/>
          </a:solidFill>
        </p:grpSpPr>
        <p:grpSp>
          <p:nvGrpSpPr>
            <p:cNvPr id="36" name="Group 33">
              <a:extLst>
                <a:ext uri="{FF2B5EF4-FFF2-40B4-BE49-F238E27FC236}">
                  <a16:creationId xmlns:a16="http://schemas.microsoft.com/office/drawing/2014/main" id="{BAE512A8-320A-46AA-89D5-B7F29A78D7B5}"/>
                </a:ext>
              </a:extLst>
            </p:cNvPr>
            <p:cNvGrpSpPr/>
            <p:nvPr/>
          </p:nvGrpSpPr>
          <p:grpSpPr>
            <a:xfrm rot="17100000">
              <a:off x="3204847" y="2532274"/>
              <a:ext cx="1703857" cy="1703854"/>
              <a:chOff x="1626727" y="2060848"/>
              <a:chExt cx="1483889" cy="1483887"/>
            </a:xfrm>
            <a:grpFill/>
          </p:grpSpPr>
          <p:sp>
            <p:nvSpPr>
              <p:cNvPr id="41" name="Block Arc 42">
                <a:extLst>
                  <a:ext uri="{FF2B5EF4-FFF2-40B4-BE49-F238E27FC236}">
                    <a16:creationId xmlns:a16="http://schemas.microsoft.com/office/drawing/2014/main" id="{6F09634F-9B1C-4631-989C-0D118E4C3F81}"/>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2" name="Block Arc 43">
                <a:extLst>
                  <a:ext uri="{FF2B5EF4-FFF2-40B4-BE49-F238E27FC236}">
                    <a16:creationId xmlns:a16="http://schemas.microsoft.com/office/drawing/2014/main" id="{9AA99262-44B6-48F0-86A1-6308BE3E2C17}"/>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3" name="Block Arc 44">
                <a:extLst>
                  <a:ext uri="{FF2B5EF4-FFF2-40B4-BE49-F238E27FC236}">
                    <a16:creationId xmlns:a16="http://schemas.microsoft.com/office/drawing/2014/main" id="{F11214FB-EECB-4276-8AA3-8ECD2B4EC0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4" name="Block Arc 45">
                <a:extLst>
                  <a:ext uri="{FF2B5EF4-FFF2-40B4-BE49-F238E27FC236}">
                    <a16:creationId xmlns:a16="http://schemas.microsoft.com/office/drawing/2014/main" id="{105C035A-5594-4A16-ADBC-E16665426254}"/>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37" name="Group 34">
              <a:extLst>
                <a:ext uri="{FF2B5EF4-FFF2-40B4-BE49-F238E27FC236}">
                  <a16:creationId xmlns:a16="http://schemas.microsoft.com/office/drawing/2014/main" id="{B73E1AF9-F6B3-4758-84F0-FD6B713C1285}"/>
                </a:ext>
              </a:extLst>
            </p:cNvPr>
            <p:cNvGrpSpPr/>
            <p:nvPr/>
          </p:nvGrpSpPr>
          <p:grpSpPr>
            <a:xfrm>
              <a:off x="3634774" y="1054371"/>
              <a:ext cx="2081153" cy="1703854"/>
              <a:chOff x="3809021" y="802105"/>
              <a:chExt cx="1812481" cy="1483887"/>
            </a:xfrm>
            <a:grpFill/>
          </p:grpSpPr>
          <p:sp>
            <p:nvSpPr>
              <p:cNvPr id="38" name="Block Arc 39">
                <a:extLst>
                  <a:ext uri="{FF2B5EF4-FFF2-40B4-BE49-F238E27FC236}">
                    <a16:creationId xmlns:a16="http://schemas.microsoft.com/office/drawing/2014/main" id="{5E997BB7-FA22-4CC6-B29A-460EA3EACCD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39" name="Rectangle 40">
                <a:extLst>
                  <a:ext uri="{FF2B5EF4-FFF2-40B4-BE49-F238E27FC236}">
                    <a16:creationId xmlns:a16="http://schemas.microsoft.com/office/drawing/2014/main" id="{74D5D444-D1AD-4CBC-BD9C-D9A5D89E0FD5}"/>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40" name="Isosceles Triangle 41">
                <a:extLst>
                  <a:ext uri="{FF2B5EF4-FFF2-40B4-BE49-F238E27FC236}">
                    <a16:creationId xmlns:a16="http://schemas.microsoft.com/office/drawing/2014/main" id="{85D5AF94-22BF-4D6D-8548-38D8AE729408}"/>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grpSp>
        <p:nvGrpSpPr>
          <p:cNvPr id="45" name="Group 56">
            <a:extLst>
              <a:ext uri="{FF2B5EF4-FFF2-40B4-BE49-F238E27FC236}">
                <a16:creationId xmlns:a16="http://schemas.microsoft.com/office/drawing/2014/main" id="{47929C62-66C9-4C0B-853D-941D476A5A44}"/>
              </a:ext>
            </a:extLst>
          </p:cNvPr>
          <p:cNvGrpSpPr/>
          <p:nvPr/>
        </p:nvGrpSpPr>
        <p:grpSpPr>
          <a:xfrm rot="10800000">
            <a:off x="5017874" y="3667951"/>
            <a:ext cx="2403306" cy="3045201"/>
            <a:chOff x="3204849" y="1054371"/>
            <a:chExt cx="2511078" cy="3181758"/>
          </a:xfrm>
          <a:solidFill>
            <a:srgbClr val="4A5A69"/>
          </a:solidFill>
        </p:grpSpPr>
        <p:grpSp>
          <p:nvGrpSpPr>
            <p:cNvPr id="46" name="Group 57">
              <a:extLst>
                <a:ext uri="{FF2B5EF4-FFF2-40B4-BE49-F238E27FC236}">
                  <a16:creationId xmlns:a16="http://schemas.microsoft.com/office/drawing/2014/main" id="{A50B48E1-6B94-4846-B3A5-1AD88F7881C8}"/>
                </a:ext>
              </a:extLst>
            </p:cNvPr>
            <p:cNvGrpSpPr/>
            <p:nvPr/>
          </p:nvGrpSpPr>
          <p:grpSpPr>
            <a:xfrm rot="17100000">
              <a:off x="3204847" y="2532274"/>
              <a:ext cx="1703857" cy="1703854"/>
              <a:chOff x="1626727" y="2060848"/>
              <a:chExt cx="1483889" cy="1483887"/>
            </a:xfrm>
            <a:grpFill/>
          </p:grpSpPr>
          <p:sp>
            <p:nvSpPr>
              <p:cNvPr id="51" name="Block Arc 62">
                <a:extLst>
                  <a:ext uri="{FF2B5EF4-FFF2-40B4-BE49-F238E27FC236}">
                    <a16:creationId xmlns:a16="http://schemas.microsoft.com/office/drawing/2014/main" id="{27444F17-023C-443F-BAAF-044DB36531A6}"/>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2" name="Block Arc 63">
                <a:extLst>
                  <a:ext uri="{FF2B5EF4-FFF2-40B4-BE49-F238E27FC236}">
                    <a16:creationId xmlns:a16="http://schemas.microsoft.com/office/drawing/2014/main" id="{F8FA01F5-1DFA-4B7A-9F90-2C1E128A24A1}"/>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3" name="Block Arc 64">
                <a:extLst>
                  <a:ext uri="{FF2B5EF4-FFF2-40B4-BE49-F238E27FC236}">
                    <a16:creationId xmlns:a16="http://schemas.microsoft.com/office/drawing/2014/main" id="{75A7E78B-9889-481C-87F0-A22F2E4E73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4" name="Block Arc 65">
                <a:extLst>
                  <a:ext uri="{FF2B5EF4-FFF2-40B4-BE49-F238E27FC236}">
                    <a16:creationId xmlns:a16="http://schemas.microsoft.com/office/drawing/2014/main" id="{C5AE94E5-7A44-4D61-B7C3-48435DC02BD6}"/>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47" name="Group 58">
              <a:extLst>
                <a:ext uri="{FF2B5EF4-FFF2-40B4-BE49-F238E27FC236}">
                  <a16:creationId xmlns:a16="http://schemas.microsoft.com/office/drawing/2014/main" id="{9DFBC2A8-030D-4647-B49C-C30A49ECDF6A}"/>
                </a:ext>
              </a:extLst>
            </p:cNvPr>
            <p:cNvGrpSpPr/>
            <p:nvPr/>
          </p:nvGrpSpPr>
          <p:grpSpPr>
            <a:xfrm>
              <a:off x="3634774" y="1054371"/>
              <a:ext cx="2081153" cy="1703854"/>
              <a:chOff x="3809021" y="802105"/>
              <a:chExt cx="1812481" cy="1483887"/>
            </a:xfrm>
            <a:grpFill/>
          </p:grpSpPr>
          <p:sp>
            <p:nvSpPr>
              <p:cNvPr id="48" name="Block Arc 59">
                <a:extLst>
                  <a:ext uri="{FF2B5EF4-FFF2-40B4-BE49-F238E27FC236}">
                    <a16:creationId xmlns:a16="http://schemas.microsoft.com/office/drawing/2014/main" id="{25C7F779-CBE1-4F75-AC88-72920CB4D8A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9" name="Rectangle 60">
                <a:extLst>
                  <a:ext uri="{FF2B5EF4-FFF2-40B4-BE49-F238E27FC236}">
                    <a16:creationId xmlns:a16="http://schemas.microsoft.com/office/drawing/2014/main" id="{7B9C9CCD-F873-49F9-B0CC-60719EF532E1}"/>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50" name="Isosceles Triangle 61">
                <a:extLst>
                  <a:ext uri="{FF2B5EF4-FFF2-40B4-BE49-F238E27FC236}">
                    <a16:creationId xmlns:a16="http://schemas.microsoft.com/office/drawing/2014/main" id="{5C69677C-B667-4BE5-A8DD-215A90265A8A}"/>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sp>
        <p:nvSpPr>
          <p:cNvPr id="55" name="TextBox 109">
            <a:extLst>
              <a:ext uri="{FF2B5EF4-FFF2-40B4-BE49-F238E27FC236}">
                <a16:creationId xmlns:a16="http://schemas.microsoft.com/office/drawing/2014/main" id="{D6041869-E318-4743-B6E2-908197F2A670}"/>
              </a:ext>
            </a:extLst>
          </p:cNvPr>
          <p:cNvSpPr txBox="1"/>
          <p:nvPr/>
        </p:nvSpPr>
        <p:spPr>
          <a:xfrm>
            <a:off x="1037983" y="2074484"/>
            <a:ext cx="3574061" cy="1077218"/>
          </a:xfrm>
          <a:prstGeom prst="rect">
            <a:avLst/>
          </a:prstGeom>
          <a:noFill/>
        </p:spPr>
        <p:txBody>
          <a:bodyPr wrap="square" rtlCol="0">
            <a:spAutoFit/>
          </a:bodyPr>
          <a:lstStyle/>
          <a:p>
            <a:r>
              <a:rPr lang="en-US" altLang="zh-CN" sz="1600" b="1" dirty="0">
                <a:solidFill>
                  <a:srgbClr val="4A5A69"/>
                </a:solidFill>
                <a:cs typeface="+mn-ea"/>
              </a:rPr>
              <a:t>Aim: investigate whether the effect of expressed positive emotion depends on the service agent’s identity (H1)</a:t>
            </a:r>
            <a:endParaRPr lang="en-US" altLang="ko-KR" sz="1600" b="1" dirty="0">
              <a:solidFill>
                <a:srgbClr val="4A5A69"/>
              </a:solidFill>
              <a:cs typeface="+mn-ea"/>
              <a:sym typeface="+mn-lt"/>
            </a:endParaRPr>
          </a:p>
        </p:txBody>
      </p:sp>
    </p:spTree>
    <p:extLst>
      <p:ext uri="{BB962C8B-B14F-4D97-AF65-F5344CB8AC3E}">
        <p14:creationId xmlns:p14="http://schemas.microsoft.com/office/powerpoint/2010/main" val="8360702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119419" y="602680"/>
            <a:ext cx="1953163" cy="523220"/>
          </a:xfrm>
          <a:prstGeom prst="rect">
            <a:avLst/>
          </a:prstGeom>
          <a:noFill/>
        </p:spPr>
        <p:txBody>
          <a:bodyPr wrap="none" rtlCol="0">
            <a:spAutoFit/>
          </a:bodyPr>
          <a:lstStyle/>
          <a:p>
            <a:pPr algn="ctr"/>
            <a:r>
              <a:rPr lang="en-US" altLang="zh-CN" sz="2800" dirty="0">
                <a:solidFill>
                  <a:srgbClr val="4A5A69"/>
                </a:solidFill>
                <a:cs typeface="+mn-ea"/>
                <a:sym typeface="+mn-lt"/>
              </a:rPr>
              <a:t>Study Two</a:t>
            </a:r>
            <a:endParaRPr lang="zh-CN" altLang="en-US" sz="2800" dirty="0">
              <a:solidFill>
                <a:srgbClr val="4A5A69"/>
              </a:solidFill>
              <a:cs typeface="+mn-ea"/>
              <a:sym typeface="+mn-lt"/>
            </a:endParaRPr>
          </a:p>
        </p:txBody>
      </p:sp>
      <p:grpSp>
        <p:nvGrpSpPr>
          <p:cNvPr id="27" name="Group 32">
            <a:extLst>
              <a:ext uri="{FF2B5EF4-FFF2-40B4-BE49-F238E27FC236}">
                <a16:creationId xmlns:a16="http://schemas.microsoft.com/office/drawing/2014/main" id="{AB22909A-5FC8-407E-903C-95A6EE04983E}"/>
              </a:ext>
            </a:extLst>
          </p:cNvPr>
          <p:cNvGrpSpPr/>
          <p:nvPr/>
        </p:nvGrpSpPr>
        <p:grpSpPr>
          <a:xfrm>
            <a:off x="1862426" y="4800504"/>
            <a:ext cx="3539044" cy="861774"/>
            <a:chOff x="3017859" y="4283314"/>
            <a:chExt cx="1249476" cy="861774"/>
          </a:xfrm>
        </p:grpSpPr>
        <p:sp>
          <p:nvSpPr>
            <p:cNvPr id="28" name="TextBox 81">
              <a:extLst>
                <a:ext uri="{FF2B5EF4-FFF2-40B4-BE49-F238E27FC236}">
                  <a16:creationId xmlns:a16="http://schemas.microsoft.com/office/drawing/2014/main" id="{A1189890-91B4-419F-9550-13BBF9B2E373}"/>
                </a:ext>
              </a:extLst>
            </p:cNvPr>
            <p:cNvSpPr txBox="1"/>
            <p:nvPr/>
          </p:nvSpPr>
          <p:spPr>
            <a:xfrm>
              <a:off x="3017859" y="4560313"/>
              <a:ext cx="1245478" cy="584775"/>
            </a:xfrm>
            <a:prstGeom prst="rect">
              <a:avLst/>
            </a:prstGeom>
            <a:noFill/>
          </p:spPr>
          <p:txBody>
            <a:bodyPr wrap="square" rtlCol="0">
              <a:spAutoFit/>
            </a:bodyPr>
            <a:lstStyle/>
            <a:p>
              <a:pPr marL="171450" indent="-171450" rtl="0">
                <a:spcBef>
                  <a:spcPts val="0"/>
                </a:spcBef>
                <a:spcAft>
                  <a:spcPts val="1200"/>
                </a:spcAft>
                <a:buFont typeface="Arial" panose="020B0604020202020204" pitchFamily="34" charset="0"/>
                <a:buChar char="•"/>
              </a:pPr>
              <a:r>
                <a:rPr lang="en-US" altLang="zh-CN" sz="1600" b="1" dirty="0">
                  <a:solidFill>
                    <a:schemeClr val="tx1">
                      <a:lumMod val="75000"/>
                      <a:lumOff val="25000"/>
                    </a:schemeClr>
                  </a:solidFill>
                  <a:cs typeface="+mn-ea"/>
                </a:rPr>
                <a:t>presence of the expressed positive emotion</a:t>
              </a:r>
            </a:p>
          </p:txBody>
        </p:sp>
        <p:sp>
          <p:nvSpPr>
            <p:cNvPr id="29" name="TextBox 82">
              <a:extLst>
                <a:ext uri="{FF2B5EF4-FFF2-40B4-BE49-F238E27FC236}">
                  <a16:creationId xmlns:a16="http://schemas.microsoft.com/office/drawing/2014/main" id="{2BD325AA-7DF7-4122-BFDD-6B7FB740148B}"/>
                </a:ext>
              </a:extLst>
            </p:cNvPr>
            <p:cNvSpPr txBox="1"/>
            <p:nvPr/>
          </p:nvSpPr>
          <p:spPr>
            <a:xfrm>
              <a:off x="3017859" y="4283314"/>
              <a:ext cx="1249476" cy="338554"/>
            </a:xfrm>
            <a:prstGeom prst="rect">
              <a:avLst/>
            </a:prstGeom>
            <a:noFill/>
          </p:spPr>
          <p:txBody>
            <a:bodyPr wrap="square" rtlCol="0">
              <a:spAutoFit/>
            </a:bodyPr>
            <a:lstStyle/>
            <a:p>
              <a:r>
                <a:rPr lang="en-US" altLang="ko-KR" sz="1600" b="1" dirty="0">
                  <a:solidFill>
                    <a:schemeClr val="tx1">
                      <a:lumMod val="75000"/>
                      <a:lumOff val="25000"/>
                    </a:schemeClr>
                  </a:solidFill>
                  <a:cs typeface="+mn-ea"/>
                  <a:sym typeface="+mn-lt"/>
                </a:rPr>
                <a:t>Independent Variables:</a:t>
              </a:r>
              <a:endParaRPr lang="ko-KR" altLang="en-US" sz="1600" b="1" dirty="0">
                <a:solidFill>
                  <a:schemeClr val="tx1">
                    <a:lumMod val="75000"/>
                    <a:lumOff val="25000"/>
                  </a:schemeClr>
                </a:solidFill>
                <a:cs typeface="+mn-ea"/>
                <a:sym typeface="+mn-lt"/>
              </a:endParaRPr>
            </a:p>
          </p:txBody>
        </p:sp>
      </p:grpSp>
      <p:grpSp>
        <p:nvGrpSpPr>
          <p:cNvPr id="30" name="Group 37">
            <a:extLst>
              <a:ext uri="{FF2B5EF4-FFF2-40B4-BE49-F238E27FC236}">
                <a16:creationId xmlns:a16="http://schemas.microsoft.com/office/drawing/2014/main" id="{53FBE275-7939-4DB3-A97D-3A5ADF38C2A8}"/>
              </a:ext>
            </a:extLst>
          </p:cNvPr>
          <p:cNvGrpSpPr/>
          <p:nvPr/>
        </p:nvGrpSpPr>
        <p:grpSpPr>
          <a:xfrm>
            <a:off x="7648191" y="2033864"/>
            <a:ext cx="3939942" cy="3233035"/>
            <a:chOff x="3122317" y="4283314"/>
            <a:chExt cx="1145017" cy="3216991"/>
          </a:xfrm>
        </p:grpSpPr>
        <p:sp>
          <p:nvSpPr>
            <p:cNvPr id="31" name="TextBox 84">
              <a:extLst>
                <a:ext uri="{FF2B5EF4-FFF2-40B4-BE49-F238E27FC236}">
                  <a16:creationId xmlns:a16="http://schemas.microsoft.com/office/drawing/2014/main" id="{639BAE4A-43EA-4CDE-8008-80CBB2AEB0AA}"/>
                </a:ext>
              </a:extLst>
            </p:cNvPr>
            <p:cNvSpPr txBox="1"/>
            <p:nvPr/>
          </p:nvSpPr>
          <p:spPr>
            <a:xfrm>
              <a:off x="3122317" y="4560313"/>
              <a:ext cx="1145017" cy="2939992"/>
            </a:xfrm>
            <a:prstGeom prst="rect">
              <a:avLst/>
            </a:prstGeom>
            <a:noFill/>
          </p:spPr>
          <p:txBody>
            <a:bodyPr wrap="square" rtlCol="0">
              <a:spAutoFit/>
            </a:bodyPr>
            <a:lstStyle/>
            <a:p>
              <a:pPr rtl="0" fontAlgn="base">
                <a:spcBef>
                  <a:spcPts val="1200"/>
                </a:spcBef>
                <a:spcAft>
                  <a:spcPts val="0"/>
                </a:spcAft>
                <a:buFont typeface="Arial" panose="020B0604020202020204" pitchFamily="34" charset="0"/>
                <a:buChar char="•"/>
              </a:pPr>
              <a:r>
                <a:rPr lang="en-US" altLang="zh-CN" sz="1600" dirty="0">
                  <a:solidFill>
                    <a:schemeClr val="tx1">
                      <a:lumMod val="75000"/>
                      <a:lumOff val="25000"/>
                    </a:schemeClr>
                  </a:solidFill>
                  <a:cs typeface="+mn-ea"/>
                </a:rPr>
                <a:t>For exchange-oriented individuals, AI-expressed positive emotion has a significant, negative effect on perceived service quality and satisfaction </a:t>
              </a:r>
            </a:p>
            <a:p>
              <a:pPr rtl="0" fontAlgn="base">
                <a:spcBef>
                  <a:spcPts val="1200"/>
                </a:spcBef>
                <a:spcAft>
                  <a:spcPts val="0"/>
                </a:spcAft>
              </a:pPr>
              <a:endParaRPr lang="en-US" altLang="zh-CN" sz="1600" dirty="0">
                <a:solidFill>
                  <a:schemeClr val="tx1">
                    <a:lumMod val="75000"/>
                    <a:lumOff val="25000"/>
                  </a:schemeClr>
                </a:solidFill>
                <a:cs typeface="+mn-ea"/>
              </a:endParaRPr>
            </a:p>
            <a:p>
              <a:pPr rtl="0" fontAlgn="base">
                <a:spcBef>
                  <a:spcPts val="0"/>
                </a:spcBef>
                <a:spcAft>
                  <a:spcPts val="1200"/>
                </a:spcAft>
                <a:buFont typeface="Arial" panose="020B0604020202020204" pitchFamily="34" charset="0"/>
                <a:buChar char="•"/>
              </a:pPr>
              <a:r>
                <a:rPr lang="en-US" altLang="zh-CN" sz="1600" dirty="0">
                  <a:solidFill>
                    <a:schemeClr val="tx1">
                      <a:lumMod val="75000"/>
                      <a:lumOff val="25000"/>
                    </a:schemeClr>
                  </a:solidFill>
                  <a:cs typeface="+mn-ea"/>
                </a:rPr>
                <a:t>For communal-oriented individuals, AI- expressed positive emotion had a significant, positive effect on perceived service quality and satisfaction </a:t>
              </a:r>
            </a:p>
          </p:txBody>
        </p:sp>
        <p:sp>
          <p:nvSpPr>
            <p:cNvPr id="32" name="TextBox 85">
              <a:extLst>
                <a:ext uri="{FF2B5EF4-FFF2-40B4-BE49-F238E27FC236}">
                  <a16:creationId xmlns:a16="http://schemas.microsoft.com/office/drawing/2014/main" id="{B68217A9-2240-4A6E-9F7B-AA42E52BAE1E}"/>
                </a:ext>
              </a:extLst>
            </p:cNvPr>
            <p:cNvSpPr txBox="1"/>
            <p:nvPr/>
          </p:nvSpPr>
          <p:spPr>
            <a:xfrm>
              <a:off x="3122317" y="4283314"/>
              <a:ext cx="1145017" cy="338554"/>
            </a:xfrm>
            <a:prstGeom prst="rect">
              <a:avLst/>
            </a:prstGeom>
            <a:noFill/>
          </p:spPr>
          <p:txBody>
            <a:bodyPr wrap="square" rtlCol="0">
              <a:spAutoFit/>
            </a:bodyPr>
            <a:lstStyle/>
            <a:p>
              <a:r>
                <a:rPr lang="en-US" altLang="ko-KR" sz="1600" b="1" dirty="0">
                  <a:solidFill>
                    <a:schemeClr val="tx1">
                      <a:lumMod val="75000"/>
                      <a:lumOff val="25000"/>
                    </a:schemeClr>
                  </a:solidFill>
                  <a:cs typeface="+mn-ea"/>
                  <a:sym typeface="+mn-lt"/>
                </a:rPr>
                <a:t>Results:</a:t>
              </a:r>
              <a:endParaRPr lang="ko-KR" altLang="en-US" sz="1600" b="1" dirty="0">
                <a:solidFill>
                  <a:schemeClr val="tx1">
                    <a:lumMod val="75000"/>
                    <a:lumOff val="25000"/>
                  </a:schemeClr>
                </a:solidFill>
                <a:cs typeface="+mn-ea"/>
                <a:sym typeface="+mn-lt"/>
              </a:endParaRPr>
            </a:p>
          </p:txBody>
        </p:sp>
      </p:grpSp>
      <p:sp>
        <p:nvSpPr>
          <p:cNvPr id="33" name="Rectangle 16">
            <a:extLst>
              <a:ext uri="{FF2B5EF4-FFF2-40B4-BE49-F238E27FC236}">
                <a16:creationId xmlns:a16="http://schemas.microsoft.com/office/drawing/2014/main" id="{689FAA60-7CAA-4BAD-B8FD-67ACB406FF81}"/>
              </a:ext>
            </a:extLst>
          </p:cNvPr>
          <p:cNvSpPr/>
          <p:nvPr/>
        </p:nvSpPr>
        <p:spPr>
          <a:xfrm rot="2700000">
            <a:off x="5405633" y="3062131"/>
            <a:ext cx="338011" cy="60599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4" name="Rectangle 9">
            <a:extLst>
              <a:ext uri="{FF2B5EF4-FFF2-40B4-BE49-F238E27FC236}">
                <a16:creationId xmlns:a16="http://schemas.microsoft.com/office/drawing/2014/main" id="{6F6980E6-0EF1-4621-91D4-0EDCE9A5E1E9}"/>
              </a:ext>
            </a:extLst>
          </p:cNvPr>
          <p:cNvSpPr/>
          <p:nvPr/>
        </p:nvSpPr>
        <p:spPr>
          <a:xfrm>
            <a:off x="6458338" y="4284971"/>
            <a:ext cx="418780" cy="3920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grpSp>
        <p:nvGrpSpPr>
          <p:cNvPr id="35" name="Group 55">
            <a:extLst>
              <a:ext uri="{FF2B5EF4-FFF2-40B4-BE49-F238E27FC236}">
                <a16:creationId xmlns:a16="http://schemas.microsoft.com/office/drawing/2014/main" id="{1D33A9D3-81E5-4DBB-A61F-F5433108771E}"/>
              </a:ext>
            </a:extLst>
          </p:cNvPr>
          <p:cNvGrpSpPr/>
          <p:nvPr/>
        </p:nvGrpSpPr>
        <p:grpSpPr>
          <a:xfrm>
            <a:off x="4770820" y="1145899"/>
            <a:ext cx="2403306" cy="3045201"/>
            <a:chOff x="3204849" y="1054371"/>
            <a:chExt cx="2511078" cy="3181758"/>
          </a:xfrm>
          <a:solidFill>
            <a:srgbClr val="C1CBD7"/>
          </a:solidFill>
        </p:grpSpPr>
        <p:grpSp>
          <p:nvGrpSpPr>
            <p:cNvPr id="36" name="Group 33">
              <a:extLst>
                <a:ext uri="{FF2B5EF4-FFF2-40B4-BE49-F238E27FC236}">
                  <a16:creationId xmlns:a16="http://schemas.microsoft.com/office/drawing/2014/main" id="{BAE512A8-320A-46AA-89D5-B7F29A78D7B5}"/>
                </a:ext>
              </a:extLst>
            </p:cNvPr>
            <p:cNvGrpSpPr/>
            <p:nvPr/>
          </p:nvGrpSpPr>
          <p:grpSpPr>
            <a:xfrm rot="17100000">
              <a:off x="3204847" y="2532274"/>
              <a:ext cx="1703857" cy="1703854"/>
              <a:chOff x="1626727" y="2060848"/>
              <a:chExt cx="1483889" cy="1483887"/>
            </a:xfrm>
            <a:grpFill/>
          </p:grpSpPr>
          <p:sp>
            <p:nvSpPr>
              <p:cNvPr id="41" name="Block Arc 42">
                <a:extLst>
                  <a:ext uri="{FF2B5EF4-FFF2-40B4-BE49-F238E27FC236}">
                    <a16:creationId xmlns:a16="http://schemas.microsoft.com/office/drawing/2014/main" id="{6F09634F-9B1C-4631-989C-0D118E4C3F81}"/>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2" name="Block Arc 43">
                <a:extLst>
                  <a:ext uri="{FF2B5EF4-FFF2-40B4-BE49-F238E27FC236}">
                    <a16:creationId xmlns:a16="http://schemas.microsoft.com/office/drawing/2014/main" id="{9AA99262-44B6-48F0-86A1-6308BE3E2C17}"/>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3" name="Block Arc 44">
                <a:extLst>
                  <a:ext uri="{FF2B5EF4-FFF2-40B4-BE49-F238E27FC236}">
                    <a16:creationId xmlns:a16="http://schemas.microsoft.com/office/drawing/2014/main" id="{F11214FB-EECB-4276-8AA3-8ECD2B4EC0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4" name="Block Arc 45">
                <a:extLst>
                  <a:ext uri="{FF2B5EF4-FFF2-40B4-BE49-F238E27FC236}">
                    <a16:creationId xmlns:a16="http://schemas.microsoft.com/office/drawing/2014/main" id="{105C035A-5594-4A16-ADBC-E16665426254}"/>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37" name="Group 34">
              <a:extLst>
                <a:ext uri="{FF2B5EF4-FFF2-40B4-BE49-F238E27FC236}">
                  <a16:creationId xmlns:a16="http://schemas.microsoft.com/office/drawing/2014/main" id="{B73E1AF9-F6B3-4758-84F0-FD6B713C1285}"/>
                </a:ext>
              </a:extLst>
            </p:cNvPr>
            <p:cNvGrpSpPr/>
            <p:nvPr/>
          </p:nvGrpSpPr>
          <p:grpSpPr>
            <a:xfrm>
              <a:off x="3634774" y="1054371"/>
              <a:ext cx="2081153" cy="1703854"/>
              <a:chOff x="3809021" y="802105"/>
              <a:chExt cx="1812481" cy="1483887"/>
            </a:xfrm>
            <a:grpFill/>
          </p:grpSpPr>
          <p:sp>
            <p:nvSpPr>
              <p:cNvPr id="38" name="Block Arc 39">
                <a:extLst>
                  <a:ext uri="{FF2B5EF4-FFF2-40B4-BE49-F238E27FC236}">
                    <a16:creationId xmlns:a16="http://schemas.microsoft.com/office/drawing/2014/main" id="{5E997BB7-FA22-4CC6-B29A-460EA3EACCD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39" name="Rectangle 40">
                <a:extLst>
                  <a:ext uri="{FF2B5EF4-FFF2-40B4-BE49-F238E27FC236}">
                    <a16:creationId xmlns:a16="http://schemas.microsoft.com/office/drawing/2014/main" id="{74D5D444-D1AD-4CBC-BD9C-D9A5D89E0FD5}"/>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40" name="Isosceles Triangle 41">
                <a:extLst>
                  <a:ext uri="{FF2B5EF4-FFF2-40B4-BE49-F238E27FC236}">
                    <a16:creationId xmlns:a16="http://schemas.microsoft.com/office/drawing/2014/main" id="{85D5AF94-22BF-4D6D-8548-38D8AE729408}"/>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grpSp>
        <p:nvGrpSpPr>
          <p:cNvPr id="45" name="Group 56">
            <a:extLst>
              <a:ext uri="{FF2B5EF4-FFF2-40B4-BE49-F238E27FC236}">
                <a16:creationId xmlns:a16="http://schemas.microsoft.com/office/drawing/2014/main" id="{47929C62-66C9-4C0B-853D-941D476A5A44}"/>
              </a:ext>
            </a:extLst>
          </p:cNvPr>
          <p:cNvGrpSpPr/>
          <p:nvPr/>
        </p:nvGrpSpPr>
        <p:grpSpPr>
          <a:xfrm rot="10800000">
            <a:off x="5017874" y="3667951"/>
            <a:ext cx="2403306" cy="3045201"/>
            <a:chOff x="3204849" y="1054371"/>
            <a:chExt cx="2511078" cy="3181758"/>
          </a:xfrm>
          <a:solidFill>
            <a:srgbClr val="4A5A69"/>
          </a:solidFill>
        </p:grpSpPr>
        <p:grpSp>
          <p:nvGrpSpPr>
            <p:cNvPr id="46" name="Group 57">
              <a:extLst>
                <a:ext uri="{FF2B5EF4-FFF2-40B4-BE49-F238E27FC236}">
                  <a16:creationId xmlns:a16="http://schemas.microsoft.com/office/drawing/2014/main" id="{A50B48E1-6B94-4846-B3A5-1AD88F7881C8}"/>
                </a:ext>
              </a:extLst>
            </p:cNvPr>
            <p:cNvGrpSpPr/>
            <p:nvPr/>
          </p:nvGrpSpPr>
          <p:grpSpPr>
            <a:xfrm rot="17100000">
              <a:off x="3204847" y="2532274"/>
              <a:ext cx="1703857" cy="1703854"/>
              <a:chOff x="1626727" y="2060848"/>
              <a:chExt cx="1483889" cy="1483887"/>
            </a:xfrm>
            <a:grpFill/>
          </p:grpSpPr>
          <p:sp>
            <p:nvSpPr>
              <p:cNvPr id="51" name="Block Arc 62">
                <a:extLst>
                  <a:ext uri="{FF2B5EF4-FFF2-40B4-BE49-F238E27FC236}">
                    <a16:creationId xmlns:a16="http://schemas.microsoft.com/office/drawing/2014/main" id="{27444F17-023C-443F-BAAF-044DB36531A6}"/>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2" name="Block Arc 63">
                <a:extLst>
                  <a:ext uri="{FF2B5EF4-FFF2-40B4-BE49-F238E27FC236}">
                    <a16:creationId xmlns:a16="http://schemas.microsoft.com/office/drawing/2014/main" id="{F8FA01F5-1DFA-4B7A-9F90-2C1E128A24A1}"/>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3" name="Block Arc 64">
                <a:extLst>
                  <a:ext uri="{FF2B5EF4-FFF2-40B4-BE49-F238E27FC236}">
                    <a16:creationId xmlns:a16="http://schemas.microsoft.com/office/drawing/2014/main" id="{75A7E78B-9889-481C-87F0-A22F2E4E73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4" name="Block Arc 65">
                <a:extLst>
                  <a:ext uri="{FF2B5EF4-FFF2-40B4-BE49-F238E27FC236}">
                    <a16:creationId xmlns:a16="http://schemas.microsoft.com/office/drawing/2014/main" id="{C5AE94E5-7A44-4D61-B7C3-48435DC02BD6}"/>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47" name="Group 58">
              <a:extLst>
                <a:ext uri="{FF2B5EF4-FFF2-40B4-BE49-F238E27FC236}">
                  <a16:creationId xmlns:a16="http://schemas.microsoft.com/office/drawing/2014/main" id="{9DFBC2A8-030D-4647-B49C-C30A49ECDF6A}"/>
                </a:ext>
              </a:extLst>
            </p:cNvPr>
            <p:cNvGrpSpPr/>
            <p:nvPr/>
          </p:nvGrpSpPr>
          <p:grpSpPr>
            <a:xfrm>
              <a:off x="3634774" y="1054371"/>
              <a:ext cx="2081153" cy="1703854"/>
              <a:chOff x="3809021" y="802105"/>
              <a:chExt cx="1812481" cy="1483887"/>
            </a:xfrm>
            <a:grpFill/>
          </p:grpSpPr>
          <p:sp>
            <p:nvSpPr>
              <p:cNvPr id="48" name="Block Arc 59">
                <a:extLst>
                  <a:ext uri="{FF2B5EF4-FFF2-40B4-BE49-F238E27FC236}">
                    <a16:creationId xmlns:a16="http://schemas.microsoft.com/office/drawing/2014/main" id="{25C7F779-CBE1-4F75-AC88-72920CB4D8A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9" name="Rectangle 60">
                <a:extLst>
                  <a:ext uri="{FF2B5EF4-FFF2-40B4-BE49-F238E27FC236}">
                    <a16:creationId xmlns:a16="http://schemas.microsoft.com/office/drawing/2014/main" id="{7B9C9CCD-F873-49F9-B0CC-60719EF532E1}"/>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50" name="Isosceles Triangle 61">
                <a:extLst>
                  <a:ext uri="{FF2B5EF4-FFF2-40B4-BE49-F238E27FC236}">
                    <a16:creationId xmlns:a16="http://schemas.microsoft.com/office/drawing/2014/main" id="{5C69677C-B667-4BE5-A8DD-215A90265A8A}"/>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sp>
        <p:nvSpPr>
          <p:cNvPr id="55" name="TextBox 109">
            <a:extLst>
              <a:ext uri="{FF2B5EF4-FFF2-40B4-BE49-F238E27FC236}">
                <a16:creationId xmlns:a16="http://schemas.microsoft.com/office/drawing/2014/main" id="{D6041869-E318-4743-B6E2-908197F2A670}"/>
              </a:ext>
            </a:extLst>
          </p:cNvPr>
          <p:cNvSpPr txBox="1"/>
          <p:nvPr/>
        </p:nvSpPr>
        <p:spPr>
          <a:xfrm>
            <a:off x="543197" y="2074484"/>
            <a:ext cx="4068847" cy="1323439"/>
          </a:xfrm>
          <a:prstGeom prst="rect">
            <a:avLst/>
          </a:prstGeom>
          <a:noFill/>
        </p:spPr>
        <p:txBody>
          <a:bodyPr wrap="square" rtlCol="0">
            <a:spAutoFit/>
          </a:bodyPr>
          <a:lstStyle/>
          <a:p>
            <a:r>
              <a:rPr lang="en-US" altLang="zh-CN" sz="1600" b="1" dirty="0">
                <a:solidFill>
                  <a:srgbClr val="4A5A69"/>
                </a:solidFill>
                <a:cs typeface="+mn-ea"/>
              </a:rPr>
              <a:t>Aim: investigate whether the effect of AI-expressed positive emotion is dependent on customers’ individual differences in their relationship norm orientation (H3)</a:t>
            </a:r>
            <a:endParaRPr lang="en-US" altLang="ko-KR" sz="1600" b="1" dirty="0">
              <a:solidFill>
                <a:srgbClr val="4A5A69"/>
              </a:solidFill>
              <a:cs typeface="+mn-ea"/>
              <a:sym typeface="+mn-lt"/>
            </a:endParaRPr>
          </a:p>
        </p:txBody>
      </p:sp>
    </p:spTree>
    <p:extLst>
      <p:ext uri="{BB962C8B-B14F-4D97-AF65-F5344CB8AC3E}">
        <p14:creationId xmlns:p14="http://schemas.microsoft.com/office/powerpoint/2010/main" val="236375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55">
            <a:extLst>
              <a:ext uri="{FF2B5EF4-FFF2-40B4-BE49-F238E27FC236}">
                <a16:creationId xmlns:a16="http://schemas.microsoft.com/office/drawing/2014/main" id="{1D33A9D3-81E5-4DBB-A61F-F5433108771E}"/>
              </a:ext>
            </a:extLst>
          </p:cNvPr>
          <p:cNvGrpSpPr/>
          <p:nvPr/>
        </p:nvGrpSpPr>
        <p:grpSpPr>
          <a:xfrm>
            <a:off x="4770820" y="1145899"/>
            <a:ext cx="2403306" cy="3045201"/>
            <a:chOff x="3204849" y="1054371"/>
            <a:chExt cx="2511078" cy="3181758"/>
          </a:xfrm>
          <a:solidFill>
            <a:srgbClr val="C1CBD7"/>
          </a:solidFill>
        </p:grpSpPr>
        <p:grpSp>
          <p:nvGrpSpPr>
            <p:cNvPr id="36" name="Group 33">
              <a:extLst>
                <a:ext uri="{FF2B5EF4-FFF2-40B4-BE49-F238E27FC236}">
                  <a16:creationId xmlns:a16="http://schemas.microsoft.com/office/drawing/2014/main" id="{BAE512A8-320A-46AA-89D5-B7F29A78D7B5}"/>
                </a:ext>
              </a:extLst>
            </p:cNvPr>
            <p:cNvGrpSpPr/>
            <p:nvPr/>
          </p:nvGrpSpPr>
          <p:grpSpPr>
            <a:xfrm rot="17100000">
              <a:off x="3204847" y="2532274"/>
              <a:ext cx="1703857" cy="1703854"/>
              <a:chOff x="1626727" y="2060848"/>
              <a:chExt cx="1483889" cy="1483887"/>
            </a:xfrm>
            <a:grpFill/>
          </p:grpSpPr>
          <p:sp>
            <p:nvSpPr>
              <p:cNvPr id="41" name="Block Arc 42">
                <a:extLst>
                  <a:ext uri="{FF2B5EF4-FFF2-40B4-BE49-F238E27FC236}">
                    <a16:creationId xmlns:a16="http://schemas.microsoft.com/office/drawing/2014/main" id="{6F09634F-9B1C-4631-989C-0D118E4C3F81}"/>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2" name="Block Arc 43">
                <a:extLst>
                  <a:ext uri="{FF2B5EF4-FFF2-40B4-BE49-F238E27FC236}">
                    <a16:creationId xmlns:a16="http://schemas.microsoft.com/office/drawing/2014/main" id="{9AA99262-44B6-48F0-86A1-6308BE3E2C17}"/>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3" name="Block Arc 44">
                <a:extLst>
                  <a:ext uri="{FF2B5EF4-FFF2-40B4-BE49-F238E27FC236}">
                    <a16:creationId xmlns:a16="http://schemas.microsoft.com/office/drawing/2014/main" id="{F11214FB-EECB-4276-8AA3-8ECD2B4EC0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4" name="Block Arc 45">
                <a:extLst>
                  <a:ext uri="{FF2B5EF4-FFF2-40B4-BE49-F238E27FC236}">
                    <a16:creationId xmlns:a16="http://schemas.microsoft.com/office/drawing/2014/main" id="{105C035A-5594-4A16-ADBC-E16665426254}"/>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37" name="Group 34">
              <a:extLst>
                <a:ext uri="{FF2B5EF4-FFF2-40B4-BE49-F238E27FC236}">
                  <a16:creationId xmlns:a16="http://schemas.microsoft.com/office/drawing/2014/main" id="{B73E1AF9-F6B3-4758-84F0-FD6B713C1285}"/>
                </a:ext>
              </a:extLst>
            </p:cNvPr>
            <p:cNvGrpSpPr/>
            <p:nvPr/>
          </p:nvGrpSpPr>
          <p:grpSpPr>
            <a:xfrm>
              <a:off x="3634774" y="1054371"/>
              <a:ext cx="2081153" cy="1703854"/>
              <a:chOff x="3809021" y="802105"/>
              <a:chExt cx="1812481" cy="1483887"/>
            </a:xfrm>
            <a:grpFill/>
          </p:grpSpPr>
          <p:sp>
            <p:nvSpPr>
              <p:cNvPr id="38" name="Block Arc 39">
                <a:extLst>
                  <a:ext uri="{FF2B5EF4-FFF2-40B4-BE49-F238E27FC236}">
                    <a16:creationId xmlns:a16="http://schemas.microsoft.com/office/drawing/2014/main" id="{5E997BB7-FA22-4CC6-B29A-460EA3EACCD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39" name="Rectangle 40">
                <a:extLst>
                  <a:ext uri="{FF2B5EF4-FFF2-40B4-BE49-F238E27FC236}">
                    <a16:creationId xmlns:a16="http://schemas.microsoft.com/office/drawing/2014/main" id="{74D5D444-D1AD-4CBC-BD9C-D9A5D89E0FD5}"/>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40" name="Isosceles Triangle 41">
                <a:extLst>
                  <a:ext uri="{FF2B5EF4-FFF2-40B4-BE49-F238E27FC236}">
                    <a16:creationId xmlns:a16="http://schemas.microsoft.com/office/drawing/2014/main" id="{85D5AF94-22BF-4D6D-8548-38D8AE729408}"/>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sp>
        <p:nvSpPr>
          <p:cNvPr id="5" name="文本框 4">
            <a:extLst>
              <a:ext uri="{FF2B5EF4-FFF2-40B4-BE49-F238E27FC236}">
                <a16:creationId xmlns:a16="http://schemas.microsoft.com/office/drawing/2014/main" id="{CBBB3735-229C-4456-BAC9-9A134FD34622}"/>
              </a:ext>
            </a:extLst>
          </p:cNvPr>
          <p:cNvSpPr txBox="1"/>
          <p:nvPr/>
        </p:nvSpPr>
        <p:spPr>
          <a:xfrm>
            <a:off x="4983292" y="602680"/>
            <a:ext cx="2225417" cy="523220"/>
          </a:xfrm>
          <a:prstGeom prst="rect">
            <a:avLst/>
          </a:prstGeom>
          <a:noFill/>
        </p:spPr>
        <p:txBody>
          <a:bodyPr wrap="none" rtlCol="0">
            <a:spAutoFit/>
          </a:bodyPr>
          <a:lstStyle/>
          <a:p>
            <a:pPr algn="ctr"/>
            <a:r>
              <a:rPr lang="en-US" altLang="zh-CN" sz="2800" dirty="0">
                <a:solidFill>
                  <a:srgbClr val="4A5A69"/>
                </a:solidFill>
                <a:cs typeface="+mn-ea"/>
                <a:sym typeface="+mn-lt"/>
              </a:rPr>
              <a:t>Study Three</a:t>
            </a:r>
            <a:endParaRPr lang="zh-CN" altLang="en-US" sz="2800" dirty="0">
              <a:solidFill>
                <a:srgbClr val="4A5A69"/>
              </a:solidFill>
              <a:cs typeface="+mn-ea"/>
              <a:sym typeface="+mn-lt"/>
            </a:endParaRPr>
          </a:p>
        </p:txBody>
      </p:sp>
      <p:grpSp>
        <p:nvGrpSpPr>
          <p:cNvPr id="27" name="Group 32">
            <a:extLst>
              <a:ext uri="{FF2B5EF4-FFF2-40B4-BE49-F238E27FC236}">
                <a16:creationId xmlns:a16="http://schemas.microsoft.com/office/drawing/2014/main" id="{AB22909A-5FC8-407E-903C-95A6EE04983E}"/>
              </a:ext>
            </a:extLst>
          </p:cNvPr>
          <p:cNvGrpSpPr/>
          <p:nvPr/>
        </p:nvGrpSpPr>
        <p:grpSpPr>
          <a:xfrm>
            <a:off x="1769143" y="4820269"/>
            <a:ext cx="3539044" cy="861774"/>
            <a:chOff x="3017859" y="4283314"/>
            <a:chExt cx="1249476" cy="861774"/>
          </a:xfrm>
        </p:grpSpPr>
        <p:sp>
          <p:nvSpPr>
            <p:cNvPr id="28" name="TextBox 81">
              <a:extLst>
                <a:ext uri="{FF2B5EF4-FFF2-40B4-BE49-F238E27FC236}">
                  <a16:creationId xmlns:a16="http://schemas.microsoft.com/office/drawing/2014/main" id="{A1189890-91B4-419F-9550-13BBF9B2E373}"/>
                </a:ext>
              </a:extLst>
            </p:cNvPr>
            <p:cNvSpPr txBox="1"/>
            <p:nvPr/>
          </p:nvSpPr>
          <p:spPr>
            <a:xfrm>
              <a:off x="3017859" y="4560313"/>
              <a:ext cx="1245478" cy="584775"/>
            </a:xfrm>
            <a:prstGeom prst="rect">
              <a:avLst/>
            </a:prstGeom>
            <a:noFill/>
          </p:spPr>
          <p:txBody>
            <a:bodyPr wrap="square" rtlCol="0">
              <a:spAutoFit/>
            </a:bodyPr>
            <a:lstStyle/>
            <a:p>
              <a:pPr marL="171450" indent="-171450" rtl="0">
                <a:spcBef>
                  <a:spcPts val="0"/>
                </a:spcBef>
                <a:spcAft>
                  <a:spcPts val="1200"/>
                </a:spcAft>
                <a:buFont typeface="Arial" panose="020B0604020202020204" pitchFamily="34" charset="0"/>
                <a:buChar char="•"/>
              </a:pPr>
              <a:r>
                <a:rPr lang="en-US" altLang="zh-CN" sz="1600" b="1" dirty="0">
                  <a:solidFill>
                    <a:schemeClr val="tx1">
                      <a:lumMod val="75000"/>
                      <a:lumOff val="25000"/>
                    </a:schemeClr>
                  </a:solidFill>
                  <a:cs typeface="+mn-ea"/>
                </a:rPr>
                <a:t>presence of the expressed positive emotion</a:t>
              </a:r>
            </a:p>
          </p:txBody>
        </p:sp>
        <p:sp>
          <p:nvSpPr>
            <p:cNvPr id="29" name="TextBox 82">
              <a:extLst>
                <a:ext uri="{FF2B5EF4-FFF2-40B4-BE49-F238E27FC236}">
                  <a16:creationId xmlns:a16="http://schemas.microsoft.com/office/drawing/2014/main" id="{2BD325AA-7DF7-4122-BFDD-6B7FB740148B}"/>
                </a:ext>
              </a:extLst>
            </p:cNvPr>
            <p:cNvSpPr txBox="1"/>
            <p:nvPr/>
          </p:nvSpPr>
          <p:spPr>
            <a:xfrm>
              <a:off x="3017859" y="4283314"/>
              <a:ext cx="1249476" cy="338554"/>
            </a:xfrm>
            <a:prstGeom prst="rect">
              <a:avLst/>
            </a:prstGeom>
            <a:noFill/>
          </p:spPr>
          <p:txBody>
            <a:bodyPr wrap="square" rtlCol="0">
              <a:spAutoFit/>
            </a:bodyPr>
            <a:lstStyle/>
            <a:p>
              <a:r>
                <a:rPr lang="en-US" altLang="ko-KR" sz="1600" b="1" dirty="0">
                  <a:solidFill>
                    <a:schemeClr val="tx1">
                      <a:lumMod val="75000"/>
                      <a:lumOff val="25000"/>
                    </a:schemeClr>
                  </a:solidFill>
                  <a:cs typeface="+mn-ea"/>
                  <a:sym typeface="+mn-lt"/>
                </a:rPr>
                <a:t>Independent Variables:</a:t>
              </a:r>
              <a:endParaRPr lang="ko-KR" altLang="en-US" sz="1600" b="1" dirty="0">
                <a:solidFill>
                  <a:schemeClr val="tx1">
                    <a:lumMod val="75000"/>
                    <a:lumOff val="25000"/>
                  </a:schemeClr>
                </a:solidFill>
                <a:cs typeface="+mn-ea"/>
                <a:sym typeface="+mn-lt"/>
              </a:endParaRPr>
            </a:p>
          </p:txBody>
        </p:sp>
      </p:grpSp>
      <p:grpSp>
        <p:nvGrpSpPr>
          <p:cNvPr id="30" name="Group 37">
            <a:extLst>
              <a:ext uri="{FF2B5EF4-FFF2-40B4-BE49-F238E27FC236}">
                <a16:creationId xmlns:a16="http://schemas.microsoft.com/office/drawing/2014/main" id="{53FBE275-7939-4DB3-A97D-3A5ADF38C2A8}"/>
              </a:ext>
            </a:extLst>
          </p:cNvPr>
          <p:cNvGrpSpPr/>
          <p:nvPr/>
        </p:nvGrpSpPr>
        <p:grpSpPr>
          <a:xfrm>
            <a:off x="7648191" y="1633754"/>
            <a:ext cx="3832793" cy="4371809"/>
            <a:chOff x="3122317" y="4283314"/>
            <a:chExt cx="1145017" cy="4350111"/>
          </a:xfrm>
        </p:grpSpPr>
        <p:sp>
          <p:nvSpPr>
            <p:cNvPr id="32" name="TextBox 85">
              <a:extLst>
                <a:ext uri="{FF2B5EF4-FFF2-40B4-BE49-F238E27FC236}">
                  <a16:creationId xmlns:a16="http://schemas.microsoft.com/office/drawing/2014/main" id="{B68217A9-2240-4A6E-9F7B-AA42E52BAE1E}"/>
                </a:ext>
              </a:extLst>
            </p:cNvPr>
            <p:cNvSpPr txBox="1"/>
            <p:nvPr/>
          </p:nvSpPr>
          <p:spPr>
            <a:xfrm>
              <a:off x="3122317" y="4283314"/>
              <a:ext cx="1145017"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mn-ea"/>
                  <a:sym typeface="+mn-lt"/>
                </a:rPr>
                <a:t>Results:</a:t>
              </a:r>
              <a:endParaRPr lang="ko-KR" altLang="en-US" sz="1600" b="1" dirty="0">
                <a:solidFill>
                  <a:schemeClr val="tx1">
                    <a:lumMod val="75000"/>
                    <a:lumOff val="25000"/>
                  </a:schemeClr>
                </a:solidFill>
                <a:cs typeface="+mn-ea"/>
                <a:sym typeface="+mn-lt"/>
              </a:endParaRPr>
            </a:p>
          </p:txBody>
        </p:sp>
        <p:sp>
          <p:nvSpPr>
            <p:cNvPr id="31" name="TextBox 84">
              <a:extLst>
                <a:ext uri="{FF2B5EF4-FFF2-40B4-BE49-F238E27FC236}">
                  <a16:creationId xmlns:a16="http://schemas.microsoft.com/office/drawing/2014/main" id="{639BAE4A-43EA-4CDE-8008-80CBB2AEB0AA}"/>
                </a:ext>
              </a:extLst>
            </p:cNvPr>
            <p:cNvSpPr txBox="1"/>
            <p:nvPr/>
          </p:nvSpPr>
          <p:spPr>
            <a:xfrm>
              <a:off x="3122317" y="4560313"/>
              <a:ext cx="1145017" cy="4073112"/>
            </a:xfrm>
            <a:prstGeom prst="rect">
              <a:avLst/>
            </a:prstGeom>
            <a:noFill/>
          </p:spPr>
          <p:txBody>
            <a:bodyPr wrap="square" rtlCol="0">
              <a:spAutoFit/>
            </a:bodyPr>
            <a:lstStyle/>
            <a:p>
              <a:pPr rtl="0" fontAlgn="base">
                <a:spcBef>
                  <a:spcPts val="1200"/>
                </a:spcBef>
                <a:spcAft>
                  <a:spcPts val="0"/>
                </a:spcAft>
                <a:buFont typeface="Arial" panose="020B0604020202020204" pitchFamily="34" charset="0"/>
                <a:buChar char="•"/>
              </a:pPr>
              <a:r>
                <a:rPr lang="en-US" altLang="zh-CN" sz="1600" dirty="0">
                  <a:solidFill>
                    <a:schemeClr val="tx1">
                      <a:lumMod val="75000"/>
                      <a:lumOff val="25000"/>
                    </a:schemeClr>
                  </a:solidFill>
                  <a:cs typeface="+mn-ea"/>
                </a:rPr>
                <a:t>AI-expressed positive emotion increased customers’ positive emotions, implying emotional contagion. which led to greater perceived service quality and satisfaction </a:t>
              </a:r>
            </a:p>
            <a:p>
              <a:pPr rtl="0" fontAlgn="base">
                <a:spcBef>
                  <a:spcPts val="1200"/>
                </a:spcBef>
                <a:spcAft>
                  <a:spcPts val="0"/>
                </a:spcAft>
              </a:pPr>
              <a:endParaRPr lang="en-US" altLang="zh-CN" sz="1600" dirty="0">
                <a:solidFill>
                  <a:schemeClr val="tx1">
                    <a:lumMod val="75000"/>
                    <a:lumOff val="25000"/>
                  </a:schemeClr>
                </a:solidFill>
                <a:cs typeface="+mn-ea"/>
              </a:endParaRPr>
            </a:p>
            <a:p>
              <a:pPr rtl="0" fontAlgn="base">
                <a:spcBef>
                  <a:spcPts val="0"/>
                </a:spcBef>
                <a:spcAft>
                  <a:spcPts val="1200"/>
                </a:spcAft>
                <a:buFont typeface="Arial" panose="020B0604020202020204" pitchFamily="34" charset="0"/>
                <a:buChar char="•"/>
              </a:pPr>
              <a:r>
                <a:rPr lang="en-US" altLang="zh-CN" sz="1600" dirty="0">
                  <a:solidFill>
                    <a:schemeClr val="tx1">
                      <a:lumMod val="75000"/>
                      <a:lumOff val="25000"/>
                    </a:schemeClr>
                  </a:solidFill>
                  <a:cs typeface="+mn-ea"/>
                </a:rPr>
                <a:t>AI-expressed positive emotion increased customers’ expectation-disconfirmation, which led to reduced perceived service quality and satisfaction </a:t>
              </a:r>
            </a:p>
            <a:p>
              <a:pPr rtl="0" fontAlgn="base">
                <a:spcBef>
                  <a:spcPts val="0"/>
                </a:spcBef>
                <a:spcAft>
                  <a:spcPts val="1200"/>
                </a:spcAft>
                <a:buFont typeface="Arial" panose="020B0604020202020204" pitchFamily="34" charset="0"/>
                <a:buChar char="•"/>
              </a:pPr>
              <a:r>
                <a:rPr lang="en-US" altLang="zh-CN" sz="1600" dirty="0">
                  <a:solidFill>
                    <a:schemeClr val="tx1">
                      <a:lumMod val="75000"/>
                      <a:lumOff val="25000"/>
                    </a:schemeClr>
                  </a:solidFill>
                  <a:cs typeface="+mn-ea"/>
                </a:rPr>
                <a:t>Lack of total effects of AI-expressed positive emotion on service evaluations </a:t>
              </a:r>
            </a:p>
          </p:txBody>
        </p:sp>
      </p:grpSp>
      <p:sp>
        <p:nvSpPr>
          <p:cNvPr id="33" name="Rectangle 16">
            <a:extLst>
              <a:ext uri="{FF2B5EF4-FFF2-40B4-BE49-F238E27FC236}">
                <a16:creationId xmlns:a16="http://schemas.microsoft.com/office/drawing/2014/main" id="{689FAA60-7CAA-4BAD-B8FD-67ACB406FF81}"/>
              </a:ext>
            </a:extLst>
          </p:cNvPr>
          <p:cNvSpPr/>
          <p:nvPr/>
        </p:nvSpPr>
        <p:spPr>
          <a:xfrm rot="2700000">
            <a:off x="5405633" y="3062131"/>
            <a:ext cx="338011" cy="60599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4" name="Rectangle 9">
            <a:extLst>
              <a:ext uri="{FF2B5EF4-FFF2-40B4-BE49-F238E27FC236}">
                <a16:creationId xmlns:a16="http://schemas.microsoft.com/office/drawing/2014/main" id="{6F6980E6-0EF1-4621-91D4-0EDCE9A5E1E9}"/>
              </a:ext>
            </a:extLst>
          </p:cNvPr>
          <p:cNvSpPr/>
          <p:nvPr/>
        </p:nvSpPr>
        <p:spPr>
          <a:xfrm>
            <a:off x="6458338" y="4284971"/>
            <a:ext cx="418780" cy="3920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grpSp>
        <p:nvGrpSpPr>
          <p:cNvPr id="45" name="Group 56">
            <a:extLst>
              <a:ext uri="{FF2B5EF4-FFF2-40B4-BE49-F238E27FC236}">
                <a16:creationId xmlns:a16="http://schemas.microsoft.com/office/drawing/2014/main" id="{47929C62-66C9-4C0B-853D-941D476A5A44}"/>
              </a:ext>
            </a:extLst>
          </p:cNvPr>
          <p:cNvGrpSpPr/>
          <p:nvPr/>
        </p:nvGrpSpPr>
        <p:grpSpPr>
          <a:xfrm rot="10800000">
            <a:off x="5017874" y="3667951"/>
            <a:ext cx="2403306" cy="3045201"/>
            <a:chOff x="3204849" y="1054371"/>
            <a:chExt cx="2511078" cy="3181758"/>
          </a:xfrm>
          <a:solidFill>
            <a:srgbClr val="4A5A69"/>
          </a:solidFill>
        </p:grpSpPr>
        <p:grpSp>
          <p:nvGrpSpPr>
            <p:cNvPr id="46" name="Group 57">
              <a:extLst>
                <a:ext uri="{FF2B5EF4-FFF2-40B4-BE49-F238E27FC236}">
                  <a16:creationId xmlns:a16="http://schemas.microsoft.com/office/drawing/2014/main" id="{A50B48E1-6B94-4846-B3A5-1AD88F7881C8}"/>
                </a:ext>
              </a:extLst>
            </p:cNvPr>
            <p:cNvGrpSpPr/>
            <p:nvPr/>
          </p:nvGrpSpPr>
          <p:grpSpPr>
            <a:xfrm rot="17100000">
              <a:off x="3204847" y="2532274"/>
              <a:ext cx="1703857" cy="1703854"/>
              <a:chOff x="1626727" y="2060848"/>
              <a:chExt cx="1483889" cy="1483887"/>
            </a:xfrm>
            <a:grpFill/>
          </p:grpSpPr>
          <p:sp>
            <p:nvSpPr>
              <p:cNvPr id="51" name="Block Arc 62">
                <a:extLst>
                  <a:ext uri="{FF2B5EF4-FFF2-40B4-BE49-F238E27FC236}">
                    <a16:creationId xmlns:a16="http://schemas.microsoft.com/office/drawing/2014/main" id="{27444F17-023C-443F-BAAF-044DB36531A6}"/>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2" name="Block Arc 63">
                <a:extLst>
                  <a:ext uri="{FF2B5EF4-FFF2-40B4-BE49-F238E27FC236}">
                    <a16:creationId xmlns:a16="http://schemas.microsoft.com/office/drawing/2014/main" id="{F8FA01F5-1DFA-4B7A-9F90-2C1E128A24A1}"/>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3" name="Block Arc 64">
                <a:extLst>
                  <a:ext uri="{FF2B5EF4-FFF2-40B4-BE49-F238E27FC236}">
                    <a16:creationId xmlns:a16="http://schemas.microsoft.com/office/drawing/2014/main" id="{75A7E78B-9889-481C-87F0-A22F2E4E73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4" name="Block Arc 65">
                <a:extLst>
                  <a:ext uri="{FF2B5EF4-FFF2-40B4-BE49-F238E27FC236}">
                    <a16:creationId xmlns:a16="http://schemas.microsoft.com/office/drawing/2014/main" id="{C5AE94E5-7A44-4D61-B7C3-48435DC02BD6}"/>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47" name="Group 58">
              <a:extLst>
                <a:ext uri="{FF2B5EF4-FFF2-40B4-BE49-F238E27FC236}">
                  <a16:creationId xmlns:a16="http://schemas.microsoft.com/office/drawing/2014/main" id="{9DFBC2A8-030D-4647-B49C-C30A49ECDF6A}"/>
                </a:ext>
              </a:extLst>
            </p:cNvPr>
            <p:cNvGrpSpPr/>
            <p:nvPr/>
          </p:nvGrpSpPr>
          <p:grpSpPr>
            <a:xfrm>
              <a:off x="3634774" y="1054371"/>
              <a:ext cx="2081153" cy="1703854"/>
              <a:chOff x="3809021" y="802105"/>
              <a:chExt cx="1812481" cy="1483887"/>
            </a:xfrm>
            <a:grpFill/>
          </p:grpSpPr>
          <p:sp>
            <p:nvSpPr>
              <p:cNvPr id="48" name="Block Arc 59">
                <a:extLst>
                  <a:ext uri="{FF2B5EF4-FFF2-40B4-BE49-F238E27FC236}">
                    <a16:creationId xmlns:a16="http://schemas.microsoft.com/office/drawing/2014/main" id="{25C7F779-CBE1-4F75-AC88-72920CB4D8A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9" name="Rectangle 60">
                <a:extLst>
                  <a:ext uri="{FF2B5EF4-FFF2-40B4-BE49-F238E27FC236}">
                    <a16:creationId xmlns:a16="http://schemas.microsoft.com/office/drawing/2014/main" id="{7B9C9CCD-F873-49F9-B0CC-60719EF532E1}"/>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50" name="Isosceles Triangle 61">
                <a:extLst>
                  <a:ext uri="{FF2B5EF4-FFF2-40B4-BE49-F238E27FC236}">
                    <a16:creationId xmlns:a16="http://schemas.microsoft.com/office/drawing/2014/main" id="{5C69677C-B667-4BE5-A8DD-215A90265A8A}"/>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sp>
        <p:nvSpPr>
          <p:cNvPr id="55" name="TextBox 109">
            <a:extLst>
              <a:ext uri="{FF2B5EF4-FFF2-40B4-BE49-F238E27FC236}">
                <a16:creationId xmlns:a16="http://schemas.microsoft.com/office/drawing/2014/main" id="{D6041869-E318-4743-B6E2-908197F2A670}"/>
              </a:ext>
            </a:extLst>
          </p:cNvPr>
          <p:cNvSpPr txBox="1"/>
          <p:nvPr/>
        </p:nvSpPr>
        <p:spPr>
          <a:xfrm>
            <a:off x="786205" y="1469178"/>
            <a:ext cx="4068847" cy="1815882"/>
          </a:xfrm>
          <a:prstGeom prst="rect">
            <a:avLst/>
          </a:prstGeom>
          <a:noFill/>
        </p:spPr>
        <p:txBody>
          <a:bodyPr wrap="square" rtlCol="0">
            <a:spAutoFit/>
          </a:bodyPr>
          <a:lstStyle/>
          <a:p>
            <a:pPr rtl="0">
              <a:spcBef>
                <a:spcPts val="0"/>
              </a:spcBef>
              <a:spcAft>
                <a:spcPts val="1200"/>
              </a:spcAft>
            </a:pPr>
            <a:r>
              <a:rPr lang="en-US" altLang="zh-CN" sz="1600" b="1" dirty="0">
                <a:solidFill>
                  <a:srgbClr val="4A5A69"/>
                </a:solidFill>
                <a:cs typeface="+mn-ea"/>
              </a:rPr>
              <a:t>Aim: investigate whether an AI agent’s expressed positive emotion increases a customer’s positive emotion (emotional contagion) (H2a) and expectation-disconfirmation (H2b), and how the two affect service evaluations</a:t>
            </a:r>
            <a:endParaRPr lang="en-US" altLang="ko-KR" sz="1600" b="1" dirty="0">
              <a:solidFill>
                <a:srgbClr val="4A5A69"/>
              </a:solidFill>
              <a:cs typeface="+mn-ea"/>
              <a:sym typeface="+mn-lt"/>
            </a:endParaRPr>
          </a:p>
        </p:txBody>
      </p:sp>
    </p:spTree>
    <p:extLst>
      <p:ext uri="{BB962C8B-B14F-4D97-AF65-F5344CB8AC3E}">
        <p14:creationId xmlns:p14="http://schemas.microsoft.com/office/powerpoint/2010/main" val="3108428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3958366" y="602680"/>
            <a:ext cx="4275273" cy="523220"/>
          </a:xfrm>
          <a:prstGeom prst="rect">
            <a:avLst/>
          </a:prstGeom>
          <a:noFill/>
        </p:spPr>
        <p:txBody>
          <a:bodyPr wrap="none" rtlCol="0">
            <a:spAutoFit/>
          </a:bodyPr>
          <a:lstStyle/>
          <a:p>
            <a:pPr algn="ctr"/>
            <a:r>
              <a:rPr lang="en-US" altLang="zh-CN" sz="2800" dirty="0">
                <a:solidFill>
                  <a:srgbClr val="4A5A69"/>
                </a:solidFill>
                <a:cs typeface="+mn-ea"/>
                <a:sym typeface="+mn-lt"/>
              </a:rPr>
              <a:t>Theoretical Implications</a:t>
            </a:r>
            <a:endParaRPr lang="zh-CN" altLang="en-US" sz="2800" dirty="0">
              <a:solidFill>
                <a:srgbClr val="4A5A69"/>
              </a:solidFill>
              <a:cs typeface="+mn-ea"/>
              <a:sym typeface="+mn-lt"/>
            </a:endParaRPr>
          </a:p>
        </p:txBody>
      </p:sp>
      <p:sp>
        <p:nvSpPr>
          <p:cNvPr id="39" name="TextBox 37">
            <a:extLst>
              <a:ext uri="{FF2B5EF4-FFF2-40B4-BE49-F238E27FC236}">
                <a16:creationId xmlns:a16="http://schemas.microsoft.com/office/drawing/2014/main" id="{8C530EC8-B01F-4B65-83DA-DE71E5A84F54}"/>
              </a:ext>
            </a:extLst>
          </p:cNvPr>
          <p:cNvSpPr txBox="1"/>
          <p:nvPr/>
        </p:nvSpPr>
        <p:spPr>
          <a:xfrm>
            <a:off x="1201351" y="2878379"/>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3</a:t>
            </a:r>
            <a:endParaRPr lang="ko-KR" altLang="en-US" sz="2400" b="1" dirty="0">
              <a:solidFill>
                <a:srgbClr val="4A5A69"/>
              </a:solidFill>
              <a:cs typeface="+mn-ea"/>
              <a:sym typeface="+mn-lt"/>
            </a:endParaRPr>
          </a:p>
        </p:txBody>
      </p:sp>
      <p:sp>
        <p:nvSpPr>
          <p:cNvPr id="40" name="TextBox 38">
            <a:extLst>
              <a:ext uri="{FF2B5EF4-FFF2-40B4-BE49-F238E27FC236}">
                <a16:creationId xmlns:a16="http://schemas.microsoft.com/office/drawing/2014/main" id="{DDAE0949-2680-4EF8-AB0F-1FBB50DB91DF}"/>
              </a:ext>
            </a:extLst>
          </p:cNvPr>
          <p:cNvSpPr txBox="1"/>
          <p:nvPr/>
        </p:nvSpPr>
        <p:spPr>
          <a:xfrm>
            <a:off x="1201350" y="1686109"/>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1</a:t>
            </a:r>
            <a:endParaRPr lang="ko-KR" altLang="en-US" sz="2400" b="1" dirty="0">
              <a:solidFill>
                <a:srgbClr val="4A5A69"/>
              </a:solidFill>
              <a:cs typeface="+mn-ea"/>
              <a:sym typeface="+mn-lt"/>
            </a:endParaRPr>
          </a:p>
        </p:txBody>
      </p:sp>
      <p:sp>
        <p:nvSpPr>
          <p:cNvPr id="41" name="TextBox 39">
            <a:extLst>
              <a:ext uri="{FF2B5EF4-FFF2-40B4-BE49-F238E27FC236}">
                <a16:creationId xmlns:a16="http://schemas.microsoft.com/office/drawing/2014/main" id="{9928FA89-6988-4E83-9997-A1D2374A5B17}"/>
              </a:ext>
            </a:extLst>
          </p:cNvPr>
          <p:cNvSpPr txBox="1"/>
          <p:nvPr/>
        </p:nvSpPr>
        <p:spPr>
          <a:xfrm>
            <a:off x="1201351" y="2320142"/>
            <a:ext cx="984558" cy="461665"/>
          </a:xfrm>
          <a:prstGeom prst="rect">
            <a:avLst/>
          </a:prstGeom>
          <a:noFill/>
        </p:spPr>
        <p:txBody>
          <a:bodyPr wrap="square" rtlCol="0" anchor="ctr">
            <a:spAutoFit/>
          </a:bodyPr>
          <a:lstStyle/>
          <a:p>
            <a:pPr algn="ctr"/>
            <a:r>
              <a:rPr lang="en-US" altLang="ko-KR" sz="2400" b="1" dirty="0">
                <a:solidFill>
                  <a:srgbClr val="C1CBD7"/>
                </a:solidFill>
                <a:cs typeface="+mn-ea"/>
                <a:sym typeface="+mn-lt"/>
              </a:rPr>
              <a:t>2</a:t>
            </a:r>
            <a:endParaRPr lang="ko-KR" altLang="en-US" sz="2400" b="1" dirty="0">
              <a:solidFill>
                <a:srgbClr val="C1CBD7"/>
              </a:solidFill>
              <a:cs typeface="+mn-ea"/>
              <a:sym typeface="+mn-lt"/>
            </a:endParaRPr>
          </a:p>
        </p:txBody>
      </p:sp>
      <p:sp>
        <p:nvSpPr>
          <p:cNvPr id="44" name="TextBox 42">
            <a:extLst>
              <a:ext uri="{FF2B5EF4-FFF2-40B4-BE49-F238E27FC236}">
                <a16:creationId xmlns:a16="http://schemas.microsoft.com/office/drawing/2014/main" id="{9B7DF5E6-7984-488B-91CB-0740C2157C0B}"/>
              </a:ext>
            </a:extLst>
          </p:cNvPr>
          <p:cNvSpPr txBox="1"/>
          <p:nvPr/>
        </p:nvSpPr>
        <p:spPr>
          <a:xfrm>
            <a:off x="2185908" y="1710738"/>
            <a:ext cx="8543259" cy="584775"/>
          </a:xfrm>
          <a:prstGeom prst="rect">
            <a:avLst/>
          </a:prstGeom>
          <a:noFill/>
        </p:spPr>
        <p:txBody>
          <a:bodyPr wrap="square" rtlCol="0">
            <a:spAutoFit/>
          </a:bodyPr>
          <a:lstStyle/>
          <a:p>
            <a:r>
              <a:rPr lang="en-US" altLang="zh-CN" sz="1600" b="1" dirty="0">
                <a:solidFill>
                  <a:schemeClr val="tx1">
                    <a:lumMod val="75000"/>
                    <a:lumOff val="25000"/>
                  </a:schemeClr>
                </a:solidFill>
                <a:cs typeface="+mn-ea"/>
              </a:rPr>
              <a:t>Extending the study of emotions to AI service agents: positive effect of positive emotion from human is not directly applicable to AI</a:t>
            </a:r>
            <a:endParaRPr lang="ko-KR" altLang="en-US" sz="1600" b="1" dirty="0">
              <a:solidFill>
                <a:schemeClr val="tx1">
                  <a:lumMod val="75000"/>
                  <a:lumOff val="25000"/>
                </a:schemeClr>
              </a:solidFill>
              <a:cs typeface="+mn-ea"/>
              <a:sym typeface="+mn-lt"/>
            </a:endParaRPr>
          </a:p>
        </p:txBody>
      </p:sp>
      <p:sp>
        <p:nvSpPr>
          <p:cNvPr id="47" name="TextBox 45">
            <a:extLst>
              <a:ext uri="{FF2B5EF4-FFF2-40B4-BE49-F238E27FC236}">
                <a16:creationId xmlns:a16="http://schemas.microsoft.com/office/drawing/2014/main" id="{B923EF53-216A-4849-849C-E914250D5978}"/>
              </a:ext>
            </a:extLst>
          </p:cNvPr>
          <p:cNvSpPr txBox="1"/>
          <p:nvPr/>
        </p:nvSpPr>
        <p:spPr>
          <a:xfrm>
            <a:off x="2185909" y="2395937"/>
            <a:ext cx="7429806" cy="338554"/>
          </a:xfrm>
          <a:prstGeom prst="rect">
            <a:avLst/>
          </a:prstGeom>
          <a:noFill/>
        </p:spPr>
        <p:txBody>
          <a:bodyPr wrap="square" rtlCol="0">
            <a:spAutoFit/>
          </a:bodyPr>
          <a:lstStyle/>
          <a:p>
            <a:r>
              <a:rPr lang="en-US" altLang="zh-CN" sz="1600" b="1" dirty="0">
                <a:solidFill>
                  <a:schemeClr val="tx1">
                    <a:lumMod val="75000"/>
                    <a:lumOff val="25000"/>
                  </a:schemeClr>
                </a:solidFill>
                <a:cs typeface="+mn-ea"/>
              </a:rPr>
              <a:t>Incorporating emotional factors in human-AI interactions </a:t>
            </a:r>
            <a:endParaRPr lang="ko-KR" altLang="en-US" sz="1600" b="1" dirty="0">
              <a:solidFill>
                <a:schemeClr val="tx1">
                  <a:lumMod val="75000"/>
                  <a:lumOff val="25000"/>
                </a:schemeClr>
              </a:solidFill>
              <a:cs typeface="+mn-ea"/>
              <a:sym typeface="+mn-lt"/>
            </a:endParaRPr>
          </a:p>
        </p:txBody>
      </p:sp>
      <p:sp>
        <p:nvSpPr>
          <p:cNvPr id="50" name="TextBox 48">
            <a:extLst>
              <a:ext uri="{FF2B5EF4-FFF2-40B4-BE49-F238E27FC236}">
                <a16:creationId xmlns:a16="http://schemas.microsoft.com/office/drawing/2014/main" id="{D6DC9073-124A-45EF-9718-394131B3BC2D}"/>
              </a:ext>
            </a:extLst>
          </p:cNvPr>
          <p:cNvSpPr txBox="1"/>
          <p:nvPr/>
        </p:nvSpPr>
        <p:spPr>
          <a:xfrm>
            <a:off x="2185908" y="2954175"/>
            <a:ext cx="8543259" cy="584775"/>
          </a:xfrm>
          <a:prstGeom prst="rect">
            <a:avLst/>
          </a:prstGeom>
          <a:noFill/>
        </p:spPr>
        <p:txBody>
          <a:bodyPr wrap="square" rtlCol="0">
            <a:spAutoFit/>
          </a:bodyPr>
          <a:lstStyle/>
          <a:p>
            <a:pPr rtl="0" fontAlgn="base">
              <a:spcBef>
                <a:spcPts val="0"/>
              </a:spcBef>
              <a:spcAft>
                <a:spcPts val="1200"/>
              </a:spcAft>
            </a:pPr>
            <a:r>
              <a:rPr lang="en-US" altLang="zh-CN" sz="1600" b="1" dirty="0">
                <a:solidFill>
                  <a:schemeClr val="tx1">
                    <a:lumMod val="75000"/>
                    <a:lumOff val="25000"/>
                  </a:schemeClr>
                </a:solidFill>
                <a:cs typeface="+mn-ea"/>
              </a:rPr>
              <a:t>Raising the need to study emotions in human-AI relationships: distinct role of emotion expressed by human vs. non-human agents </a:t>
            </a:r>
            <a:endParaRPr lang="ko-KR" altLang="en-US" sz="1600" b="1" dirty="0">
              <a:solidFill>
                <a:schemeClr val="tx1">
                  <a:lumMod val="75000"/>
                  <a:lumOff val="25000"/>
                </a:schemeClr>
              </a:solidFill>
              <a:cs typeface="+mn-ea"/>
              <a:sym typeface="+mn-lt"/>
            </a:endParaRPr>
          </a:p>
        </p:txBody>
      </p:sp>
      <p:sp>
        <p:nvSpPr>
          <p:cNvPr id="2" name="TextBox 37">
            <a:extLst>
              <a:ext uri="{FF2B5EF4-FFF2-40B4-BE49-F238E27FC236}">
                <a16:creationId xmlns:a16="http://schemas.microsoft.com/office/drawing/2014/main" id="{50C62CD6-CE3A-8D5B-C4F1-40DA67C80729}"/>
              </a:ext>
            </a:extLst>
          </p:cNvPr>
          <p:cNvSpPr txBox="1"/>
          <p:nvPr/>
        </p:nvSpPr>
        <p:spPr>
          <a:xfrm>
            <a:off x="1201351" y="4494999"/>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5</a:t>
            </a:r>
            <a:endParaRPr lang="ko-KR" altLang="en-US" sz="2400" b="1" dirty="0">
              <a:solidFill>
                <a:srgbClr val="4A5A69"/>
              </a:solidFill>
              <a:cs typeface="+mn-ea"/>
              <a:sym typeface="+mn-lt"/>
            </a:endParaRPr>
          </a:p>
        </p:txBody>
      </p:sp>
      <p:sp>
        <p:nvSpPr>
          <p:cNvPr id="3" name="TextBox 39">
            <a:extLst>
              <a:ext uri="{FF2B5EF4-FFF2-40B4-BE49-F238E27FC236}">
                <a16:creationId xmlns:a16="http://schemas.microsoft.com/office/drawing/2014/main" id="{D645F1A9-932C-BBB5-10BD-1F401365AEDE}"/>
              </a:ext>
            </a:extLst>
          </p:cNvPr>
          <p:cNvSpPr txBox="1"/>
          <p:nvPr/>
        </p:nvSpPr>
        <p:spPr>
          <a:xfrm>
            <a:off x="1201350" y="3563579"/>
            <a:ext cx="984558" cy="461665"/>
          </a:xfrm>
          <a:prstGeom prst="rect">
            <a:avLst/>
          </a:prstGeom>
          <a:noFill/>
        </p:spPr>
        <p:txBody>
          <a:bodyPr wrap="square" rtlCol="0" anchor="ctr">
            <a:spAutoFit/>
          </a:bodyPr>
          <a:lstStyle/>
          <a:p>
            <a:pPr algn="ctr"/>
            <a:r>
              <a:rPr lang="en-US" altLang="ko-KR" sz="2400" b="1" dirty="0">
                <a:solidFill>
                  <a:srgbClr val="C1CBD7"/>
                </a:solidFill>
                <a:cs typeface="+mn-ea"/>
                <a:sym typeface="+mn-lt"/>
              </a:rPr>
              <a:t>4</a:t>
            </a:r>
            <a:endParaRPr lang="ko-KR" altLang="en-US" sz="2400" b="1" dirty="0">
              <a:solidFill>
                <a:srgbClr val="C1CBD7"/>
              </a:solidFill>
              <a:cs typeface="+mn-ea"/>
              <a:sym typeface="+mn-lt"/>
            </a:endParaRPr>
          </a:p>
        </p:txBody>
      </p:sp>
      <p:sp>
        <p:nvSpPr>
          <p:cNvPr id="4" name="TextBox 45">
            <a:extLst>
              <a:ext uri="{FF2B5EF4-FFF2-40B4-BE49-F238E27FC236}">
                <a16:creationId xmlns:a16="http://schemas.microsoft.com/office/drawing/2014/main" id="{6B251FC2-0628-84E5-78A8-8EE947E41E1A}"/>
              </a:ext>
            </a:extLst>
          </p:cNvPr>
          <p:cNvSpPr txBox="1"/>
          <p:nvPr/>
        </p:nvSpPr>
        <p:spPr>
          <a:xfrm>
            <a:off x="2185908" y="3639374"/>
            <a:ext cx="8543258" cy="830997"/>
          </a:xfrm>
          <a:prstGeom prst="rect">
            <a:avLst/>
          </a:prstGeom>
          <a:noFill/>
        </p:spPr>
        <p:txBody>
          <a:bodyPr wrap="square" rtlCol="0">
            <a:spAutoFit/>
          </a:bodyPr>
          <a:lstStyle/>
          <a:p>
            <a:r>
              <a:rPr lang="en-US" altLang="zh-CN" sz="1600" b="1" dirty="0">
                <a:solidFill>
                  <a:schemeClr val="tx1">
                    <a:lumMod val="75000"/>
                    <a:lumOff val="25000"/>
                  </a:schemeClr>
                </a:solidFill>
                <a:cs typeface="+mn-ea"/>
              </a:rPr>
              <a:t>Extending the phenomenon of emotional contagion beyond interpersonal relationships: existence of emotional contagion even when the expresser is an AI agent </a:t>
            </a:r>
            <a:endParaRPr lang="ko-KR" altLang="en-US" sz="1600" b="1" dirty="0">
              <a:solidFill>
                <a:schemeClr val="tx1">
                  <a:lumMod val="75000"/>
                  <a:lumOff val="25000"/>
                </a:schemeClr>
              </a:solidFill>
              <a:cs typeface="+mn-ea"/>
              <a:sym typeface="+mn-lt"/>
            </a:endParaRPr>
          </a:p>
        </p:txBody>
      </p:sp>
      <p:sp>
        <p:nvSpPr>
          <p:cNvPr id="7" name="TextBox 48">
            <a:extLst>
              <a:ext uri="{FF2B5EF4-FFF2-40B4-BE49-F238E27FC236}">
                <a16:creationId xmlns:a16="http://schemas.microsoft.com/office/drawing/2014/main" id="{589DFD9D-0062-B0A8-D2E2-325F31005D55}"/>
              </a:ext>
            </a:extLst>
          </p:cNvPr>
          <p:cNvSpPr txBox="1"/>
          <p:nvPr/>
        </p:nvSpPr>
        <p:spPr>
          <a:xfrm>
            <a:off x="2185908" y="4570795"/>
            <a:ext cx="8543259" cy="830997"/>
          </a:xfrm>
          <a:prstGeom prst="rect">
            <a:avLst/>
          </a:prstGeom>
          <a:noFill/>
        </p:spPr>
        <p:txBody>
          <a:bodyPr wrap="square" rtlCol="0">
            <a:spAutoFit/>
          </a:bodyPr>
          <a:lstStyle/>
          <a:p>
            <a:pPr rtl="0" fontAlgn="base">
              <a:spcBef>
                <a:spcPts val="0"/>
              </a:spcBef>
              <a:spcAft>
                <a:spcPts val="1200"/>
              </a:spcAft>
            </a:pPr>
            <a:r>
              <a:rPr lang="en-US" altLang="zh-CN" sz="1600" b="1" dirty="0">
                <a:solidFill>
                  <a:schemeClr val="tx1">
                    <a:lumMod val="75000"/>
                    <a:lumOff val="25000"/>
                  </a:schemeClr>
                </a:solidFill>
                <a:cs typeface="+mn-ea"/>
              </a:rPr>
              <a:t>Unraveling expectation-disconfirmation as the underlying mechanism and relationship norm orientation as a boundary condition for the impact of AI-expressed positive emotion in customer service </a:t>
            </a:r>
          </a:p>
        </p:txBody>
      </p:sp>
    </p:spTree>
    <p:extLst>
      <p:ext uri="{BB962C8B-B14F-4D97-AF65-F5344CB8AC3E}">
        <p14:creationId xmlns:p14="http://schemas.microsoft.com/office/powerpoint/2010/main" val="352805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187466" y="602680"/>
            <a:ext cx="3817072" cy="523220"/>
          </a:xfrm>
          <a:prstGeom prst="rect">
            <a:avLst/>
          </a:prstGeom>
          <a:noFill/>
        </p:spPr>
        <p:txBody>
          <a:bodyPr wrap="none" rtlCol="0">
            <a:spAutoFit/>
          </a:bodyPr>
          <a:lstStyle/>
          <a:p>
            <a:pPr algn="ctr"/>
            <a:r>
              <a:rPr lang="en-US" altLang="zh-CN" sz="2800" dirty="0">
                <a:solidFill>
                  <a:srgbClr val="4A5A69"/>
                </a:solidFill>
                <a:cs typeface="+mn-ea"/>
                <a:sym typeface="+mn-lt"/>
              </a:rPr>
              <a:t>Practical Implications</a:t>
            </a:r>
            <a:endParaRPr lang="zh-CN" altLang="en-US" sz="2800" dirty="0">
              <a:solidFill>
                <a:srgbClr val="4A5A69"/>
              </a:solidFill>
              <a:cs typeface="+mn-ea"/>
              <a:sym typeface="+mn-lt"/>
            </a:endParaRPr>
          </a:p>
        </p:txBody>
      </p:sp>
      <p:sp>
        <p:nvSpPr>
          <p:cNvPr id="40" name="TextBox 38">
            <a:extLst>
              <a:ext uri="{FF2B5EF4-FFF2-40B4-BE49-F238E27FC236}">
                <a16:creationId xmlns:a16="http://schemas.microsoft.com/office/drawing/2014/main" id="{DDAE0949-2680-4EF8-AB0F-1FBB50DB91DF}"/>
              </a:ext>
            </a:extLst>
          </p:cNvPr>
          <p:cNvSpPr txBox="1"/>
          <p:nvPr/>
        </p:nvSpPr>
        <p:spPr>
          <a:xfrm>
            <a:off x="1207174" y="1866659"/>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1</a:t>
            </a:r>
            <a:endParaRPr lang="ko-KR" altLang="en-US" sz="2400" b="1" dirty="0">
              <a:solidFill>
                <a:srgbClr val="4A5A69"/>
              </a:solidFill>
              <a:cs typeface="+mn-ea"/>
              <a:sym typeface="+mn-lt"/>
            </a:endParaRPr>
          </a:p>
        </p:txBody>
      </p:sp>
      <p:sp>
        <p:nvSpPr>
          <p:cNvPr id="41" name="TextBox 39">
            <a:extLst>
              <a:ext uri="{FF2B5EF4-FFF2-40B4-BE49-F238E27FC236}">
                <a16:creationId xmlns:a16="http://schemas.microsoft.com/office/drawing/2014/main" id="{9928FA89-6988-4E83-9997-A1D2374A5B17}"/>
              </a:ext>
            </a:extLst>
          </p:cNvPr>
          <p:cNvSpPr txBox="1"/>
          <p:nvPr/>
        </p:nvSpPr>
        <p:spPr>
          <a:xfrm>
            <a:off x="1207174" y="2843271"/>
            <a:ext cx="984558" cy="461665"/>
          </a:xfrm>
          <a:prstGeom prst="rect">
            <a:avLst/>
          </a:prstGeom>
          <a:noFill/>
        </p:spPr>
        <p:txBody>
          <a:bodyPr wrap="square" rtlCol="0" anchor="ctr">
            <a:spAutoFit/>
          </a:bodyPr>
          <a:lstStyle/>
          <a:p>
            <a:pPr algn="ctr"/>
            <a:r>
              <a:rPr lang="en-US" altLang="ko-KR" sz="2400" b="1" dirty="0">
                <a:solidFill>
                  <a:srgbClr val="C1CBD7"/>
                </a:solidFill>
                <a:cs typeface="+mn-ea"/>
                <a:sym typeface="+mn-lt"/>
              </a:rPr>
              <a:t>2</a:t>
            </a:r>
            <a:endParaRPr lang="ko-KR" altLang="en-US" sz="2400" b="1" dirty="0">
              <a:solidFill>
                <a:srgbClr val="C1CBD7"/>
              </a:solidFill>
              <a:cs typeface="+mn-ea"/>
              <a:sym typeface="+mn-lt"/>
            </a:endParaRPr>
          </a:p>
        </p:txBody>
      </p:sp>
      <p:sp>
        <p:nvSpPr>
          <p:cNvPr id="44" name="TextBox 42">
            <a:extLst>
              <a:ext uri="{FF2B5EF4-FFF2-40B4-BE49-F238E27FC236}">
                <a16:creationId xmlns:a16="http://schemas.microsoft.com/office/drawing/2014/main" id="{9B7DF5E6-7984-488B-91CB-0740C2157C0B}"/>
              </a:ext>
            </a:extLst>
          </p:cNvPr>
          <p:cNvSpPr txBox="1"/>
          <p:nvPr/>
        </p:nvSpPr>
        <p:spPr>
          <a:xfrm>
            <a:off x="2191732" y="1891288"/>
            <a:ext cx="8543259" cy="584775"/>
          </a:xfrm>
          <a:prstGeom prst="rect">
            <a:avLst/>
          </a:prstGeom>
          <a:noFill/>
        </p:spPr>
        <p:txBody>
          <a:bodyPr wrap="square" rtlCol="0">
            <a:spAutoFit/>
          </a:bodyPr>
          <a:lstStyle/>
          <a:p>
            <a:r>
              <a:rPr lang="en-US" altLang="zh-CN" sz="1600" b="1" dirty="0">
                <a:solidFill>
                  <a:schemeClr val="tx1">
                    <a:lumMod val="75000"/>
                    <a:lumOff val="25000"/>
                  </a:schemeClr>
                </a:solidFill>
                <a:cs typeface="+mn-ea"/>
              </a:rPr>
              <a:t>Should be cautious about the unique impact of equipping AI agents with emotion-expressing capabilities </a:t>
            </a:r>
            <a:endParaRPr lang="ko-KR" altLang="en-US" sz="1600" b="1" dirty="0">
              <a:solidFill>
                <a:schemeClr val="tx1">
                  <a:lumMod val="75000"/>
                  <a:lumOff val="25000"/>
                </a:schemeClr>
              </a:solidFill>
              <a:cs typeface="+mn-ea"/>
              <a:sym typeface="+mn-lt"/>
            </a:endParaRPr>
          </a:p>
        </p:txBody>
      </p:sp>
      <p:sp>
        <p:nvSpPr>
          <p:cNvPr id="47" name="TextBox 45">
            <a:extLst>
              <a:ext uri="{FF2B5EF4-FFF2-40B4-BE49-F238E27FC236}">
                <a16:creationId xmlns:a16="http://schemas.microsoft.com/office/drawing/2014/main" id="{B923EF53-216A-4849-849C-E914250D5978}"/>
              </a:ext>
            </a:extLst>
          </p:cNvPr>
          <p:cNvSpPr txBox="1"/>
          <p:nvPr/>
        </p:nvSpPr>
        <p:spPr>
          <a:xfrm>
            <a:off x="2191732" y="2919066"/>
            <a:ext cx="7429806" cy="338554"/>
          </a:xfrm>
          <a:prstGeom prst="rect">
            <a:avLst/>
          </a:prstGeom>
          <a:noFill/>
        </p:spPr>
        <p:txBody>
          <a:bodyPr wrap="square" rtlCol="0">
            <a:spAutoFit/>
          </a:bodyPr>
          <a:lstStyle/>
          <a:p>
            <a:r>
              <a:rPr lang="en-US" altLang="zh-CN" sz="1600" b="1" dirty="0">
                <a:solidFill>
                  <a:schemeClr val="tx1">
                    <a:lumMod val="75000"/>
                    <a:lumOff val="25000"/>
                  </a:schemeClr>
                </a:solidFill>
                <a:cs typeface="+mn-ea"/>
              </a:rPr>
              <a:t>Designing context-aware emotional AIs</a:t>
            </a:r>
            <a:endParaRPr lang="ko-KR" altLang="en-US" sz="1600" b="1" dirty="0">
              <a:solidFill>
                <a:schemeClr val="tx1">
                  <a:lumMod val="75000"/>
                  <a:lumOff val="25000"/>
                </a:schemeClr>
              </a:solidFill>
              <a:cs typeface="+mn-ea"/>
              <a:sym typeface="+mn-lt"/>
            </a:endParaRPr>
          </a:p>
        </p:txBody>
      </p:sp>
      <p:sp>
        <p:nvSpPr>
          <p:cNvPr id="6" name="TextBox 41">
            <a:extLst>
              <a:ext uri="{FF2B5EF4-FFF2-40B4-BE49-F238E27FC236}">
                <a16:creationId xmlns:a16="http://schemas.microsoft.com/office/drawing/2014/main" id="{6BFB4C51-DEED-2EBD-E503-C0C6D7CD8273}"/>
              </a:ext>
            </a:extLst>
          </p:cNvPr>
          <p:cNvSpPr txBox="1"/>
          <p:nvPr/>
        </p:nvSpPr>
        <p:spPr>
          <a:xfrm>
            <a:off x="2191731" y="3604265"/>
            <a:ext cx="8543259" cy="615553"/>
          </a:xfrm>
          <a:prstGeom prst="rect">
            <a:avLst/>
          </a:prstGeom>
          <a:noFill/>
        </p:spPr>
        <p:txBody>
          <a:bodyPr wrap="square" rtlCol="0">
            <a:spAutoFit/>
          </a:bodyPr>
          <a:lstStyle/>
          <a:p>
            <a:pPr marL="685800" indent="-228600" rtl="0" fontAlgn="base">
              <a:spcBef>
                <a:spcPts val="1200"/>
              </a:spcBef>
              <a:spcAft>
                <a:spcPts val="0"/>
              </a:spcAft>
              <a:buAutoNum type="alphaLcPeriod"/>
            </a:pPr>
            <a:r>
              <a:rPr lang="en-US" altLang="zh-CN" sz="1200" dirty="0">
                <a:solidFill>
                  <a:schemeClr val="tx1">
                    <a:lumMod val="75000"/>
                    <a:lumOff val="25000"/>
                  </a:schemeClr>
                </a:solidFill>
                <a:cs typeface="+mn-ea"/>
              </a:rPr>
              <a:t>switch on or off the emotion-expressing capabilities based on the type of customers.</a:t>
            </a:r>
          </a:p>
          <a:p>
            <a:pPr marL="685800" indent="-228600" rtl="0" fontAlgn="base">
              <a:spcBef>
                <a:spcPts val="1200"/>
              </a:spcBef>
              <a:spcAft>
                <a:spcPts val="0"/>
              </a:spcAft>
              <a:buAutoNum type="alphaLcPeriod"/>
            </a:pPr>
            <a:r>
              <a:rPr lang="en-US" altLang="zh-CN" sz="1200" dirty="0">
                <a:solidFill>
                  <a:schemeClr val="tx1">
                    <a:lumMod val="75000"/>
                    <a:lumOff val="25000"/>
                  </a:schemeClr>
                </a:solidFill>
                <a:cs typeface="+mn-ea"/>
              </a:rPr>
              <a:t>selectively deploy emotion-expressing AIs based on the nature of their tasks.</a:t>
            </a:r>
          </a:p>
        </p:txBody>
      </p:sp>
    </p:spTree>
    <p:extLst>
      <p:ext uri="{BB962C8B-B14F-4D97-AF65-F5344CB8AC3E}">
        <p14:creationId xmlns:p14="http://schemas.microsoft.com/office/powerpoint/2010/main" val="12248296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3259424" y="602680"/>
            <a:ext cx="5673156" cy="523220"/>
          </a:xfrm>
          <a:prstGeom prst="rect">
            <a:avLst/>
          </a:prstGeom>
          <a:noFill/>
        </p:spPr>
        <p:txBody>
          <a:bodyPr wrap="none" rtlCol="0">
            <a:spAutoFit/>
          </a:bodyPr>
          <a:lstStyle/>
          <a:p>
            <a:pPr algn="ctr"/>
            <a:r>
              <a:rPr lang="en-US" altLang="zh-CN" sz="2800" dirty="0">
                <a:solidFill>
                  <a:srgbClr val="4A5A69"/>
                </a:solidFill>
                <a:cs typeface="+mn-ea"/>
              </a:rPr>
              <a:t>Limitations and Future Research</a:t>
            </a:r>
            <a:endParaRPr lang="zh-CN" altLang="en-US" sz="2800" dirty="0">
              <a:solidFill>
                <a:srgbClr val="4A5A69"/>
              </a:solidFill>
              <a:cs typeface="+mn-ea"/>
              <a:sym typeface="+mn-lt"/>
            </a:endParaRPr>
          </a:p>
        </p:txBody>
      </p:sp>
      <p:sp>
        <p:nvSpPr>
          <p:cNvPr id="40" name="TextBox 38">
            <a:extLst>
              <a:ext uri="{FF2B5EF4-FFF2-40B4-BE49-F238E27FC236}">
                <a16:creationId xmlns:a16="http://schemas.microsoft.com/office/drawing/2014/main" id="{DDAE0949-2680-4EF8-AB0F-1FBB50DB91DF}"/>
              </a:ext>
            </a:extLst>
          </p:cNvPr>
          <p:cNvSpPr txBox="1"/>
          <p:nvPr/>
        </p:nvSpPr>
        <p:spPr>
          <a:xfrm>
            <a:off x="1150550" y="1613537"/>
            <a:ext cx="1919221" cy="461665"/>
          </a:xfrm>
          <a:prstGeom prst="rect">
            <a:avLst/>
          </a:prstGeom>
          <a:noFill/>
        </p:spPr>
        <p:txBody>
          <a:bodyPr wrap="square" rtlCol="0" anchor="ctr">
            <a:spAutoFit/>
          </a:bodyPr>
          <a:lstStyle/>
          <a:p>
            <a:pPr algn="ctr"/>
            <a:r>
              <a:rPr lang="en-US" altLang="zh-CN" sz="2400" b="1" dirty="0">
                <a:solidFill>
                  <a:srgbClr val="4A5A69"/>
                </a:solidFill>
                <a:cs typeface="+mn-ea"/>
              </a:rPr>
              <a:t>Limitation: </a:t>
            </a:r>
            <a:endParaRPr lang="ko-KR" altLang="en-US" sz="2400" b="1" dirty="0">
              <a:solidFill>
                <a:srgbClr val="4A5A69"/>
              </a:solidFill>
              <a:cs typeface="+mn-ea"/>
              <a:sym typeface="+mn-lt"/>
            </a:endParaRPr>
          </a:p>
        </p:txBody>
      </p:sp>
      <p:sp>
        <p:nvSpPr>
          <p:cNvPr id="41" name="TextBox 39">
            <a:extLst>
              <a:ext uri="{FF2B5EF4-FFF2-40B4-BE49-F238E27FC236}">
                <a16:creationId xmlns:a16="http://schemas.microsoft.com/office/drawing/2014/main" id="{9928FA89-6988-4E83-9997-A1D2374A5B17}"/>
              </a:ext>
            </a:extLst>
          </p:cNvPr>
          <p:cNvSpPr txBox="1"/>
          <p:nvPr/>
        </p:nvSpPr>
        <p:spPr>
          <a:xfrm>
            <a:off x="1150550" y="3694720"/>
            <a:ext cx="3849621" cy="461665"/>
          </a:xfrm>
          <a:prstGeom prst="rect">
            <a:avLst/>
          </a:prstGeom>
          <a:noFill/>
        </p:spPr>
        <p:txBody>
          <a:bodyPr wrap="square" rtlCol="0" anchor="ctr">
            <a:spAutoFit/>
          </a:bodyPr>
          <a:lstStyle/>
          <a:p>
            <a:pPr algn="ctr"/>
            <a:r>
              <a:rPr lang="en-US" altLang="zh-CN" sz="2400" b="1" dirty="0">
                <a:solidFill>
                  <a:srgbClr val="C1CBD7"/>
                </a:solidFill>
                <a:cs typeface="+mn-ea"/>
              </a:rPr>
              <a:t>Future research focuses:</a:t>
            </a:r>
            <a:endParaRPr lang="ko-KR" altLang="en-US" sz="2400" b="1" dirty="0">
              <a:solidFill>
                <a:srgbClr val="C1CBD7"/>
              </a:solidFill>
              <a:cs typeface="+mn-ea"/>
              <a:sym typeface="+mn-lt"/>
            </a:endParaRPr>
          </a:p>
        </p:txBody>
      </p:sp>
      <p:sp>
        <p:nvSpPr>
          <p:cNvPr id="44" name="TextBox 42">
            <a:extLst>
              <a:ext uri="{FF2B5EF4-FFF2-40B4-BE49-F238E27FC236}">
                <a16:creationId xmlns:a16="http://schemas.microsoft.com/office/drawing/2014/main" id="{9B7DF5E6-7984-488B-91CB-0740C2157C0B}"/>
              </a:ext>
            </a:extLst>
          </p:cNvPr>
          <p:cNvSpPr txBox="1"/>
          <p:nvPr/>
        </p:nvSpPr>
        <p:spPr>
          <a:xfrm>
            <a:off x="1824369" y="2151077"/>
            <a:ext cx="8543259" cy="584775"/>
          </a:xfrm>
          <a:prstGeom prst="rect">
            <a:avLst/>
          </a:prstGeom>
          <a:noFill/>
        </p:spPr>
        <p:txBody>
          <a:bodyPr wrap="square" rtlCol="0">
            <a:spAutoFit/>
          </a:bodyPr>
          <a:lstStyle/>
          <a:p>
            <a:pPr marL="285750" indent="-285750" rtl="0" fontAlgn="base">
              <a:spcBef>
                <a:spcPts val="1200"/>
              </a:spcBef>
              <a:spcAft>
                <a:spcPts val="1200"/>
              </a:spcAft>
              <a:buFont typeface="Arial" panose="020B0604020202020204" pitchFamily="34" charset="0"/>
              <a:buChar char="•"/>
            </a:pPr>
            <a:r>
              <a:rPr lang="en-US" altLang="zh-CN" sz="1600" b="1" dirty="0">
                <a:solidFill>
                  <a:schemeClr val="tx1">
                    <a:lumMod val="75000"/>
                    <a:lumOff val="25000"/>
                  </a:schemeClr>
                </a:solidFill>
                <a:cs typeface="+mn-ea"/>
              </a:rPr>
              <a:t>manipulation of emotional intensity is restricted to emotional phrases that are expressed normally or appropriately as a customer service agent should.</a:t>
            </a:r>
          </a:p>
        </p:txBody>
      </p:sp>
      <p:sp>
        <p:nvSpPr>
          <p:cNvPr id="6" name="TextBox 42">
            <a:extLst>
              <a:ext uri="{FF2B5EF4-FFF2-40B4-BE49-F238E27FC236}">
                <a16:creationId xmlns:a16="http://schemas.microsoft.com/office/drawing/2014/main" id="{A7C09349-8525-5D59-72AE-0CFA869C9F1E}"/>
              </a:ext>
            </a:extLst>
          </p:cNvPr>
          <p:cNvSpPr txBox="1"/>
          <p:nvPr/>
        </p:nvSpPr>
        <p:spPr>
          <a:xfrm>
            <a:off x="1824369" y="4351911"/>
            <a:ext cx="8543259" cy="892552"/>
          </a:xfrm>
          <a:prstGeom prst="rect">
            <a:avLst/>
          </a:prstGeom>
          <a:noFill/>
        </p:spPr>
        <p:txBody>
          <a:bodyPr wrap="square" rtlCol="0">
            <a:spAutoFit/>
          </a:bodyPr>
          <a:lstStyle/>
          <a:p>
            <a:pPr rtl="0" fontAlgn="base">
              <a:spcBef>
                <a:spcPts val="1200"/>
              </a:spcBef>
              <a:spcAft>
                <a:spcPts val="1200"/>
              </a:spcAft>
              <a:buFont typeface="Arial" panose="020B0604020202020204" pitchFamily="34" charset="0"/>
              <a:buChar char="•"/>
            </a:pPr>
            <a:r>
              <a:rPr lang="en-US" altLang="zh-CN" sz="1600" b="1" dirty="0">
                <a:solidFill>
                  <a:schemeClr val="tx1">
                    <a:lumMod val="75000"/>
                    <a:lumOff val="25000"/>
                  </a:schemeClr>
                </a:solidFill>
                <a:cs typeface="+mn-ea"/>
              </a:rPr>
              <a:t> impact of emotions expressed through the voice.</a:t>
            </a:r>
          </a:p>
          <a:p>
            <a:pPr rtl="0" fontAlgn="base">
              <a:spcBef>
                <a:spcPts val="1200"/>
              </a:spcBef>
              <a:spcAft>
                <a:spcPts val="0"/>
              </a:spcAft>
              <a:buFont typeface="Arial" panose="020B0604020202020204" pitchFamily="34" charset="0"/>
              <a:buChar char="•"/>
            </a:pPr>
            <a:r>
              <a:rPr lang="en-US" altLang="zh-CN" sz="1600" b="1" dirty="0">
                <a:solidFill>
                  <a:schemeClr val="tx1">
                    <a:lumMod val="75000"/>
                    <a:lumOff val="25000"/>
                  </a:schemeClr>
                </a:solidFill>
                <a:cs typeface="+mn-ea"/>
              </a:rPr>
              <a:t> whether AI showing empathy can enhance service evaluation.</a:t>
            </a:r>
          </a:p>
        </p:txBody>
      </p:sp>
    </p:spTree>
    <p:extLst>
      <p:ext uri="{BB962C8B-B14F-4D97-AF65-F5344CB8AC3E}">
        <p14:creationId xmlns:p14="http://schemas.microsoft.com/office/powerpoint/2010/main" val="4022854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4838286" y="2756776"/>
            <a:ext cx="2515433" cy="923330"/>
          </a:xfrm>
          <a:prstGeom prst="rect">
            <a:avLst/>
          </a:prstGeom>
          <a:noFill/>
        </p:spPr>
        <p:txBody>
          <a:bodyPr wrap="none" rtlCol="0">
            <a:spAutoFit/>
          </a:bodyPr>
          <a:lstStyle/>
          <a:p>
            <a:pPr algn="ctr"/>
            <a:r>
              <a:rPr lang="en-US" altLang="zh-CN" sz="5400" dirty="0">
                <a:solidFill>
                  <a:srgbClr val="4A5A69"/>
                </a:solidFill>
                <a:cs typeface="+mn-ea"/>
                <a:sym typeface="+mn-lt"/>
              </a:rPr>
              <a:t>Thanks</a:t>
            </a:r>
            <a:endParaRPr lang="zh-CN" altLang="en-US" sz="5400" dirty="0">
              <a:solidFill>
                <a:srgbClr val="4A5A69"/>
              </a:solidFill>
              <a:cs typeface="+mn-ea"/>
              <a:sym typeface="+mn-lt"/>
            </a:endParaRPr>
          </a:p>
        </p:txBody>
      </p:sp>
      <p:sp>
        <p:nvSpPr>
          <p:cNvPr id="3" name="文本框 2">
            <a:extLst>
              <a:ext uri="{FF2B5EF4-FFF2-40B4-BE49-F238E27FC236}">
                <a16:creationId xmlns:a16="http://schemas.microsoft.com/office/drawing/2014/main" id="{8C005801-86F4-4334-970E-1301BE18E335}"/>
              </a:ext>
            </a:extLst>
          </p:cNvPr>
          <p:cNvSpPr txBox="1"/>
          <p:nvPr/>
        </p:nvSpPr>
        <p:spPr>
          <a:xfrm>
            <a:off x="4080066" y="3645381"/>
            <a:ext cx="4031868" cy="369332"/>
          </a:xfrm>
          <a:prstGeom prst="rect">
            <a:avLst/>
          </a:prstGeom>
          <a:noFill/>
        </p:spPr>
        <p:txBody>
          <a:bodyPr wrap="square" rtlCol="0">
            <a:spAutoFit/>
          </a:bodyPr>
          <a:lstStyle/>
          <a:p>
            <a:pPr algn="dist"/>
            <a:r>
              <a:rPr lang="en-US" altLang="zh-CN" dirty="0">
                <a:solidFill>
                  <a:srgbClr val="92A3B8"/>
                </a:solidFill>
                <a:cs typeface="+mn-ea"/>
                <a:sym typeface="+mn-lt"/>
              </a:rPr>
              <a:t>By Nancy / Maaz / Samson</a:t>
            </a:r>
            <a:endParaRPr lang="zh-CN" altLang="en-US" dirty="0">
              <a:solidFill>
                <a:srgbClr val="92A3B8"/>
              </a:solidFill>
              <a:cs typeface="+mn-ea"/>
              <a:sym typeface="+mn-lt"/>
            </a:endParaRPr>
          </a:p>
        </p:txBody>
      </p:sp>
      <p:sp>
        <p:nvSpPr>
          <p:cNvPr id="4" name="文本框 3">
            <a:extLst>
              <a:ext uri="{FF2B5EF4-FFF2-40B4-BE49-F238E27FC236}">
                <a16:creationId xmlns:a16="http://schemas.microsoft.com/office/drawing/2014/main" id="{4D08CD19-BC77-489A-8FF2-FFC6B178C382}"/>
              </a:ext>
            </a:extLst>
          </p:cNvPr>
          <p:cNvSpPr txBox="1"/>
          <p:nvPr/>
        </p:nvSpPr>
        <p:spPr>
          <a:xfrm>
            <a:off x="2541180" y="4049438"/>
            <a:ext cx="7109640" cy="523220"/>
          </a:xfrm>
          <a:prstGeom prst="rect">
            <a:avLst/>
          </a:prstGeom>
          <a:noFill/>
        </p:spPr>
        <p:txBody>
          <a:bodyPr wrap="square" rtlCol="0">
            <a:spAutoFit/>
          </a:bodyPr>
          <a:lstStyle/>
          <a:p>
            <a:pPr algn="ctr"/>
            <a:r>
              <a:rPr lang="en-US" altLang="zh-CN" sz="1400" dirty="0"/>
              <a:t>Bots with Feelings: Should AI Agents Express Positive Emotion in Customer Service?</a:t>
            </a:r>
            <a:endParaRPr lang="en-US" altLang="zh-CN" sz="1400" dirty="0">
              <a:solidFill>
                <a:schemeClr val="tx1">
                  <a:lumMod val="95000"/>
                  <a:lumOff val="5000"/>
                </a:schemeClr>
              </a:solidFill>
              <a:cs typeface="+mn-ea"/>
              <a:sym typeface="+mn-lt"/>
            </a:endParaRP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60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939179" y="2336393"/>
            <a:ext cx="5189131" cy="2431435"/>
          </a:xfrm>
          <a:prstGeom prst="rect">
            <a:avLst/>
          </a:prstGeom>
          <a:noFill/>
        </p:spPr>
        <p:txBody>
          <a:bodyPr wrap="square" rtlCol="0">
            <a:spAutoFit/>
          </a:bodyPr>
          <a:lstStyle/>
          <a:p>
            <a:pPr marL="285750" indent="-285750" rtl="0">
              <a:spcBef>
                <a:spcPts val="0"/>
              </a:spcBef>
              <a:spcAft>
                <a:spcPts val="1200"/>
              </a:spcAft>
              <a:buFont typeface="Wingdings" panose="05000000000000000000" pitchFamily="2" charset="2"/>
              <a:buChar char="l"/>
            </a:pPr>
            <a:r>
              <a:rPr lang="en-US" altLang="zh-CN" sz="1600" dirty="0">
                <a:solidFill>
                  <a:schemeClr val="tx1">
                    <a:lumMod val="75000"/>
                    <a:lumOff val="25000"/>
                  </a:schemeClr>
                </a:solidFill>
                <a:cs typeface="+mn-ea"/>
              </a:rPr>
              <a:t>Development of AI.</a:t>
            </a:r>
          </a:p>
          <a:p>
            <a:pPr marL="285750" indent="-285750" rtl="0">
              <a:spcBef>
                <a:spcPts val="0"/>
              </a:spcBef>
              <a:spcAft>
                <a:spcPts val="1200"/>
              </a:spcAft>
              <a:buFont typeface="Wingdings" panose="05000000000000000000" pitchFamily="2" charset="2"/>
              <a:buChar char="l"/>
            </a:pPr>
            <a:r>
              <a:rPr lang="en-US" altLang="zh-CN" sz="1600" dirty="0">
                <a:solidFill>
                  <a:schemeClr val="tx1">
                    <a:lumMod val="75000"/>
                    <a:lumOff val="25000"/>
                  </a:schemeClr>
                </a:solidFill>
                <a:cs typeface="+mn-ea"/>
              </a:rPr>
              <a:t>AI agents: cost efficiency &amp; growing capabilities.</a:t>
            </a:r>
          </a:p>
          <a:p>
            <a:pPr marL="285750" indent="-285750" rtl="0">
              <a:spcBef>
                <a:spcPts val="0"/>
              </a:spcBef>
              <a:spcAft>
                <a:spcPts val="1200"/>
              </a:spcAft>
              <a:buFont typeface="Wingdings" panose="05000000000000000000" pitchFamily="2" charset="2"/>
              <a:buChar char="l"/>
            </a:pPr>
            <a:r>
              <a:rPr lang="en-US" altLang="zh-CN" sz="1600" dirty="0">
                <a:solidFill>
                  <a:schemeClr val="tx1">
                    <a:lumMod val="75000"/>
                    <a:lumOff val="25000"/>
                  </a:schemeClr>
                </a:solidFill>
                <a:cs typeface="+mn-ea"/>
              </a:rPr>
              <a:t>Emotional AI technologies can possess primary attributes.</a:t>
            </a:r>
          </a:p>
          <a:p>
            <a:pPr marL="285750" indent="-285750" rtl="0">
              <a:spcBef>
                <a:spcPts val="0"/>
              </a:spcBef>
              <a:spcAft>
                <a:spcPts val="1200"/>
              </a:spcAft>
              <a:buFont typeface="Wingdings" panose="05000000000000000000" pitchFamily="2" charset="2"/>
              <a:buChar char="l"/>
            </a:pPr>
            <a:r>
              <a:rPr lang="en-US" altLang="zh-CN" sz="1600" dirty="0">
                <a:solidFill>
                  <a:schemeClr val="tx1">
                    <a:lumMod val="75000"/>
                    <a:lumOff val="25000"/>
                  </a:schemeClr>
                </a:solidFill>
                <a:cs typeface="+mn-ea"/>
              </a:rPr>
              <a:t>HCI and psychology: conflicting evidence</a:t>
            </a:r>
          </a:p>
          <a:p>
            <a:pPr marL="285750" indent="-285750" rtl="0">
              <a:spcBef>
                <a:spcPts val="0"/>
              </a:spcBef>
              <a:spcAft>
                <a:spcPts val="1200"/>
              </a:spcAft>
              <a:buFont typeface="Wingdings" panose="05000000000000000000" pitchFamily="2" charset="2"/>
              <a:buChar char="l"/>
            </a:pPr>
            <a:r>
              <a:rPr lang="en-US" altLang="zh-CN" sz="1600" dirty="0">
                <a:solidFill>
                  <a:schemeClr val="tx1">
                    <a:lumMod val="75000"/>
                    <a:lumOff val="25000"/>
                  </a:schemeClr>
                </a:solidFill>
                <a:cs typeface="+mn-ea"/>
              </a:rPr>
              <a:t>Little research has examined the impact of AI-expressed emotion.</a:t>
            </a:r>
          </a:p>
        </p:txBody>
      </p:sp>
      <p:pic>
        <p:nvPicPr>
          <p:cNvPr id="15" name="图片占位符 14">
            <a:extLst>
              <a:ext uri="{FF2B5EF4-FFF2-40B4-BE49-F238E27FC236}">
                <a16:creationId xmlns:a16="http://schemas.microsoft.com/office/drawing/2014/main" id="{63C18ADA-BBED-47B7-8EA4-56ED40D620F0}"/>
              </a:ext>
            </a:extLst>
          </p:cNvPr>
          <p:cNvPicPr>
            <a:picLocks noGrp="1" noChangeAspect="1"/>
          </p:cNvPicPr>
          <p:nvPr>
            <p:ph type="pic" idx="12"/>
          </p:nvPr>
        </p:nvPicPr>
        <p:blipFill>
          <a:blip r:embed="rId3" cstate="print">
            <a:extLst>
              <a:ext uri="{28A0092B-C50C-407E-A947-70E740481C1C}">
                <a14:useLocalDpi xmlns:a14="http://schemas.microsoft.com/office/drawing/2010/main" val="0"/>
              </a:ext>
            </a:extLst>
          </a:blip>
          <a:srcRect/>
          <a:stretch/>
        </p:blipFill>
        <p:spPr>
          <a:xfrm>
            <a:off x="1063690" y="1955343"/>
            <a:ext cx="4416171" cy="2947314"/>
          </a:xfrm>
        </p:spPr>
      </p:pic>
      <p:sp>
        <p:nvSpPr>
          <p:cNvPr id="7" name="文本框 12">
            <a:extLst>
              <a:ext uri="{FF2B5EF4-FFF2-40B4-BE49-F238E27FC236}">
                <a16:creationId xmlns:a16="http://schemas.microsoft.com/office/drawing/2014/main" id="{8FBA41B7-8252-D7C2-D4EE-B67798FE904C}"/>
              </a:ext>
            </a:extLst>
          </p:cNvPr>
          <p:cNvSpPr txBox="1"/>
          <p:nvPr/>
        </p:nvSpPr>
        <p:spPr>
          <a:xfrm>
            <a:off x="4976913" y="602680"/>
            <a:ext cx="2238177" cy="523220"/>
          </a:xfrm>
          <a:prstGeom prst="rect">
            <a:avLst/>
          </a:prstGeom>
          <a:noFill/>
        </p:spPr>
        <p:txBody>
          <a:bodyPr wrap="none" rtlCol="0">
            <a:spAutoFit/>
          </a:bodyPr>
          <a:lstStyle/>
          <a:p>
            <a:pPr algn="ctr"/>
            <a:r>
              <a:rPr lang="en-US" altLang="zh-CN" sz="2800" dirty="0">
                <a:solidFill>
                  <a:srgbClr val="4A5A69"/>
                </a:solidFill>
                <a:cs typeface="+mn-ea"/>
                <a:sym typeface="+mn-lt"/>
              </a:rPr>
              <a:t>Background</a:t>
            </a:r>
            <a:endParaRPr lang="zh-CN" altLang="en-US" sz="2800" dirty="0">
              <a:solidFill>
                <a:srgbClr val="4A5A69"/>
              </a:solidFill>
              <a:cs typeface="+mn-ea"/>
              <a:sym typeface="+mn-lt"/>
            </a:endParaRPr>
          </a:p>
        </p:txBody>
      </p:sp>
      <p:sp>
        <p:nvSpPr>
          <p:cNvPr id="2" name="矩形 5">
            <a:extLst>
              <a:ext uri="{FF2B5EF4-FFF2-40B4-BE49-F238E27FC236}">
                <a16:creationId xmlns:a16="http://schemas.microsoft.com/office/drawing/2014/main" id="{DAB62A2C-01C6-A01C-8F26-A0EDDD21936E}"/>
              </a:ext>
            </a:extLst>
          </p:cNvPr>
          <p:cNvSpPr/>
          <p:nvPr/>
        </p:nvSpPr>
        <p:spPr>
          <a:xfrm>
            <a:off x="1178514" y="5424323"/>
            <a:ext cx="9296399" cy="307777"/>
          </a:xfrm>
          <a:prstGeom prst="rect">
            <a:avLst/>
          </a:prstGeom>
        </p:spPr>
        <p:txBody>
          <a:bodyPr wrap="square">
            <a:spAutoFit/>
          </a:bodyPr>
          <a:lstStyle/>
          <a:p>
            <a:pPr algn="ctr" rtl="0">
              <a:spcBef>
                <a:spcPts val="0"/>
              </a:spcBef>
              <a:spcAft>
                <a:spcPts val="1200"/>
              </a:spcAft>
            </a:pPr>
            <a:r>
              <a:rPr lang="en-CA" altLang="zh-CN" sz="1400" b="1" dirty="0">
                <a:solidFill>
                  <a:srgbClr val="92A3B8"/>
                </a:solidFill>
                <a:cs typeface="+mn-ea"/>
              </a:rPr>
              <a:t>should AI agents be equipped with the ability to express positive emotion in customer service?</a:t>
            </a:r>
            <a:endParaRPr lang="zh-CN" altLang="en-US" sz="1400" b="1" dirty="0">
              <a:solidFill>
                <a:srgbClr val="92A3B8"/>
              </a:solidFill>
              <a:cs typeface="+mn-ea"/>
              <a:sym typeface="+mn-lt"/>
            </a:endParaRPr>
          </a:p>
        </p:txBody>
      </p:sp>
    </p:spTree>
    <p:extLst>
      <p:ext uri="{BB962C8B-B14F-4D97-AF65-F5344CB8AC3E}">
        <p14:creationId xmlns:p14="http://schemas.microsoft.com/office/powerpoint/2010/main" val="13952448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23392" y="1710410"/>
            <a:ext cx="4674501" cy="1692771"/>
          </a:xfrm>
          <a:prstGeom prst="rect">
            <a:avLst/>
          </a:prstGeom>
          <a:noFill/>
        </p:spPr>
        <p:txBody>
          <a:bodyPr wrap="square" rtlCol="0">
            <a:spAutoFit/>
          </a:bodyPr>
          <a:lstStyle/>
          <a:p>
            <a:pPr rtl="0">
              <a:spcBef>
                <a:spcPts val="0"/>
              </a:spcBef>
              <a:spcAft>
                <a:spcPts val="1200"/>
              </a:spcAft>
            </a:pPr>
            <a:r>
              <a:rPr lang="en-US" altLang="zh-CN" sz="1400" dirty="0"/>
              <a:t>AI-expressed positive emotion can influence customers via dual pathways: </a:t>
            </a:r>
          </a:p>
          <a:p>
            <a:pPr rtl="0" fontAlgn="base">
              <a:spcBef>
                <a:spcPts val="0"/>
              </a:spcBef>
              <a:spcAft>
                <a:spcPts val="1200"/>
              </a:spcAft>
              <a:buFont typeface="+mj-lt"/>
              <a:buAutoNum type="arabicPeriod"/>
            </a:pPr>
            <a:r>
              <a:rPr lang="en-US" altLang="zh-CN" sz="1400" dirty="0"/>
              <a:t>an </a:t>
            </a:r>
            <a:r>
              <a:rPr lang="en-US" altLang="zh-CN" sz="1400" b="1" dirty="0"/>
              <a:t>affective</a:t>
            </a:r>
            <a:r>
              <a:rPr lang="en-US" altLang="zh-CN" sz="1400" dirty="0"/>
              <a:t> pathway of emotional contagion. (positive)</a:t>
            </a:r>
          </a:p>
          <a:p>
            <a:r>
              <a:rPr lang="en-US" altLang="zh-CN" sz="1400" dirty="0"/>
              <a:t>2. a </a:t>
            </a:r>
            <a:r>
              <a:rPr lang="en-US" altLang="zh-CN" sz="1400" b="1" dirty="0"/>
              <a:t>cognitive</a:t>
            </a:r>
            <a:r>
              <a:rPr lang="en-US" altLang="zh-CN" sz="1400" dirty="0"/>
              <a:t> pathway of expectation-disconfirmation. (negative)</a:t>
            </a:r>
          </a:p>
        </p:txBody>
      </p:sp>
      <p:sp>
        <p:nvSpPr>
          <p:cNvPr id="12" name="TextBox 11"/>
          <p:cNvSpPr txBox="1"/>
          <p:nvPr/>
        </p:nvSpPr>
        <p:spPr>
          <a:xfrm>
            <a:off x="815414" y="4620142"/>
            <a:ext cx="3648405" cy="1169551"/>
          </a:xfrm>
          <a:prstGeom prst="rect">
            <a:avLst/>
          </a:prstGeom>
          <a:noFill/>
        </p:spPr>
        <p:txBody>
          <a:bodyPr wrap="square" rtlCol="0">
            <a:spAutoFit/>
          </a:bodyPr>
          <a:lstStyle/>
          <a:p>
            <a:pPr rtl="0">
              <a:spcBef>
                <a:spcPts val="0"/>
              </a:spcBef>
              <a:spcAft>
                <a:spcPts val="1200"/>
              </a:spcAft>
            </a:pPr>
            <a:r>
              <a:rPr lang="en-US" altLang="zh-CN" sz="1400" dirty="0"/>
              <a:t>Conclusion: AI agent (vs. a human employee) is less effective in facilitating service evaluations because of a heightened level of expectation-disconfirmation.</a:t>
            </a:r>
          </a:p>
        </p:txBody>
      </p:sp>
      <p:sp>
        <p:nvSpPr>
          <p:cNvPr id="13" name="文本框 12">
            <a:extLst>
              <a:ext uri="{FF2B5EF4-FFF2-40B4-BE49-F238E27FC236}">
                <a16:creationId xmlns:a16="http://schemas.microsoft.com/office/drawing/2014/main" id="{59DCFB53-BB3F-428A-933E-2AC79523AF46}"/>
              </a:ext>
            </a:extLst>
          </p:cNvPr>
          <p:cNvSpPr txBox="1"/>
          <p:nvPr/>
        </p:nvSpPr>
        <p:spPr>
          <a:xfrm>
            <a:off x="4429650" y="602680"/>
            <a:ext cx="3332707" cy="523220"/>
          </a:xfrm>
          <a:prstGeom prst="rect">
            <a:avLst/>
          </a:prstGeom>
          <a:noFill/>
        </p:spPr>
        <p:txBody>
          <a:bodyPr wrap="none" rtlCol="0">
            <a:spAutoFit/>
          </a:bodyPr>
          <a:lstStyle/>
          <a:p>
            <a:pPr algn="ctr"/>
            <a:r>
              <a:rPr lang="en-US" altLang="zh-CN" sz="2800" dirty="0">
                <a:solidFill>
                  <a:srgbClr val="4A5A69"/>
                </a:solidFill>
                <a:cs typeface="+mn-ea"/>
                <a:sym typeface="+mn-lt"/>
              </a:rPr>
              <a:t>Introduction - one</a:t>
            </a:r>
            <a:endParaRPr lang="zh-CN" altLang="en-US" sz="2800" dirty="0">
              <a:solidFill>
                <a:srgbClr val="4A5A69"/>
              </a:solidFill>
              <a:cs typeface="+mn-ea"/>
              <a:sym typeface="+mn-lt"/>
            </a:endParaRPr>
          </a:p>
        </p:txBody>
      </p:sp>
      <p:sp>
        <p:nvSpPr>
          <p:cNvPr id="14" name="矩形 13">
            <a:extLst>
              <a:ext uri="{FF2B5EF4-FFF2-40B4-BE49-F238E27FC236}">
                <a16:creationId xmlns:a16="http://schemas.microsoft.com/office/drawing/2014/main" id="{FDD3CDFB-D1F8-4B54-91F3-C2C3168FDD59}"/>
              </a:ext>
            </a:extLst>
          </p:cNvPr>
          <p:cNvSpPr/>
          <p:nvPr/>
        </p:nvSpPr>
        <p:spPr>
          <a:xfrm>
            <a:off x="2951696" y="1088398"/>
            <a:ext cx="7239881" cy="523220"/>
          </a:xfrm>
          <a:prstGeom prst="rect">
            <a:avLst/>
          </a:prstGeom>
        </p:spPr>
        <p:txBody>
          <a:bodyPr wrap="square">
            <a:spAutoFit/>
          </a:bodyPr>
          <a:lstStyle/>
          <a:p>
            <a:pPr algn="ctr"/>
            <a:r>
              <a:rPr lang="en-US" altLang="zh-CN" sz="1400" dirty="0">
                <a:solidFill>
                  <a:srgbClr val="92A3B8"/>
                </a:solidFill>
                <a:cs typeface="+mn-ea"/>
              </a:rPr>
              <a:t>This research explores how, when, and why an AI agent’s expression of positive emotion affects customers’ service evaluation</a:t>
            </a:r>
            <a:r>
              <a:rPr lang="en-US" altLang="zh-CN" sz="1400" dirty="0">
                <a:solidFill>
                  <a:srgbClr val="92A3B8"/>
                </a:solidFill>
                <a:cs typeface="+mn-ea"/>
                <a:sym typeface="+mn-lt"/>
              </a:rPr>
              <a:t>s?</a:t>
            </a:r>
            <a:endParaRPr lang="zh-CN" altLang="en-US" sz="1400" dirty="0">
              <a:solidFill>
                <a:srgbClr val="92A3B8"/>
              </a:solidFill>
              <a:cs typeface="+mn-ea"/>
              <a:sym typeface="+mn-lt"/>
            </a:endParaRPr>
          </a:p>
        </p:txBody>
      </p:sp>
      <p:pic>
        <p:nvPicPr>
          <p:cNvPr id="8" name="图片占位符 7">
            <a:extLst>
              <a:ext uri="{FF2B5EF4-FFF2-40B4-BE49-F238E27FC236}">
                <a16:creationId xmlns:a16="http://schemas.microsoft.com/office/drawing/2014/main" id="{4C091A5F-E522-47E2-AE17-016AB0AC5DCC}"/>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a:stretch/>
        </p:blipFill>
        <p:spPr>
          <a:xfrm>
            <a:off x="6017974" y="2336650"/>
            <a:ext cx="4620289" cy="3080192"/>
          </a:xfrm>
        </p:spPr>
      </p:pic>
      <p:sp>
        <p:nvSpPr>
          <p:cNvPr id="5" name="Oval 4"/>
          <p:cNvSpPr/>
          <p:nvPr/>
        </p:nvSpPr>
        <p:spPr>
          <a:xfrm>
            <a:off x="5118675" y="3093394"/>
            <a:ext cx="1632181" cy="1632181"/>
          </a:xfrm>
          <a:prstGeom prst="ellipse">
            <a:avLst/>
          </a:prstGeom>
          <a:solidFill>
            <a:srgbClr val="C1CBD7"/>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cs typeface="+mn-ea"/>
              <a:sym typeface="+mn-lt"/>
            </a:endParaRPr>
          </a:p>
        </p:txBody>
      </p:sp>
      <p:sp>
        <p:nvSpPr>
          <p:cNvPr id="6" name="Block Arc 14"/>
          <p:cNvSpPr/>
          <p:nvPr/>
        </p:nvSpPr>
        <p:spPr>
          <a:xfrm rot="16200000">
            <a:off x="5588837" y="3332761"/>
            <a:ext cx="691860" cy="69231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cs typeface="+mn-ea"/>
              <a:sym typeface="+mn-lt"/>
            </a:endParaRPr>
          </a:p>
        </p:txBody>
      </p:sp>
      <p:sp>
        <p:nvSpPr>
          <p:cNvPr id="7" name="TextBox 6"/>
          <p:cNvSpPr txBox="1"/>
          <p:nvPr/>
        </p:nvSpPr>
        <p:spPr>
          <a:xfrm>
            <a:off x="5297894" y="4123985"/>
            <a:ext cx="1273743" cy="307777"/>
          </a:xfrm>
          <a:prstGeom prst="rect">
            <a:avLst/>
          </a:prstGeom>
          <a:noFill/>
        </p:spPr>
        <p:txBody>
          <a:bodyPr wrap="square" rtlCol="0">
            <a:spAutoFit/>
          </a:bodyPr>
          <a:lstStyle/>
          <a:p>
            <a:pPr algn="ctr"/>
            <a:r>
              <a:rPr lang="en-US" altLang="ko-KR" sz="1400" b="1" dirty="0">
                <a:solidFill>
                  <a:schemeClr val="bg1"/>
                </a:solidFill>
                <a:cs typeface="+mn-ea"/>
                <a:sym typeface="+mn-lt"/>
              </a:rPr>
              <a:t>AI Agents</a:t>
            </a:r>
            <a:endParaRPr lang="ko-KR" altLang="en-US" sz="1400" b="1" dirty="0">
              <a:solidFill>
                <a:schemeClr val="bg1"/>
              </a:solidFill>
              <a:cs typeface="+mn-ea"/>
              <a:sym typeface="+mn-lt"/>
            </a:endParaRPr>
          </a:p>
        </p:txBody>
      </p:sp>
    </p:spTree>
    <p:extLst>
      <p:ext uri="{BB962C8B-B14F-4D97-AF65-F5344CB8AC3E}">
        <p14:creationId xmlns:p14="http://schemas.microsoft.com/office/powerpoint/2010/main" val="2311712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23392" y="1710410"/>
            <a:ext cx="4674501" cy="1261884"/>
          </a:xfrm>
          <a:prstGeom prst="rect">
            <a:avLst/>
          </a:prstGeom>
          <a:noFill/>
        </p:spPr>
        <p:txBody>
          <a:bodyPr wrap="square" rtlCol="0">
            <a:spAutoFit/>
          </a:bodyPr>
          <a:lstStyle/>
          <a:p>
            <a:pPr rtl="0">
              <a:spcBef>
                <a:spcPts val="0"/>
              </a:spcBef>
              <a:spcAft>
                <a:spcPts val="1200"/>
              </a:spcAft>
            </a:pPr>
            <a:r>
              <a:rPr lang="en-US" altLang="zh-CN" sz="1400" dirty="0"/>
              <a:t>Customers’ relationship norm orientation:</a:t>
            </a:r>
          </a:p>
          <a:p>
            <a:pPr rtl="0" fontAlgn="base">
              <a:spcBef>
                <a:spcPts val="0"/>
              </a:spcBef>
              <a:spcAft>
                <a:spcPts val="0"/>
              </a:spcAft>
              <a:buFont typeface="+mj-lt"/>
              <a:buAutoNum type="arabicPeriod"/>
            </a:pPr>
            <a:r>
              <a:rPr lang="en-US" altLang="zh-CN" sz="1400" dirty="0"/>
              <a:t>Communal-oriented</a:t>
            </a:r>
          </a:p>
          <a:p>
            <a:pPr rtl="0" fontAlgn="base">
              <a:spcBef>
                <a:spcPts val="0"/>
              </a:spcBef>
              <a:spcAft>
                <a:spcPts val="1200"/>
              </a:spcAft>
              <a:buFont typeface="+mj-lt"/>
              <a:buAutoNum type="arabicPeriod"/>
            </a:pPr>
            <a:r>
              <a:rPr lang="en-US" altLang="zh-CN" sz="1400" dirty="0"/>
              <a:t>exchange-oriented</a:t>
            </a:r>
          </a:p>
          <a:p>
            <a:pPr rtl="0">
              <a:spcBef>
                <a:spcPts val="0"/>
              </a:spcBef>
              <a:spcAft>
                <a:spcPts val="1200"/>
              </a:spcAft>
            </a:pPr>
            <a:r>
              <a:rPr lang="en-US" altLang="zh-CN" sz="1400" dirty="0"/>
              <a:t>Three experiments</a:t>
            </a:r>
          </a:p>
        </p:txBody>
      </p:sp>
      <p:sp>
        <p:nvSpPr>
          <p:cNvPr id="12" name="TextBox 11"/>
          <p:cNvSpPr txBox="1"/>
          <p:nvPr/>
        </p:nvSpPr>
        <p:spPr>
          <a:xfrm>
            <a:off x="815414" y="4620142"/>
            <a:ext cx="3648405" cy="1169551"/>
          </a:xfrm>
          <a:prstGeom prst="rect">
            <a:avLst/>
          </a:prstGeom>
          <a:noFill/>
        </p:spPr>
        <p:txBody>
          <a:bodyPr wrap="square" rtlCol="0">
            <a:spAutoFit/>
          </a:bodyPr>
          <a:lstStyle/>
          <a:p>
            <a:pPr rtl="0">
              <a:spcBef>
                <a:spcPts val="0"/>
              </a:spcBef>
              <a:spcAft>
                <a:spcPts val="1200"/>
              </a:spcAft>
            </a:pPr>
            <a:r>
              <a:rPr lang="en-US" altLang="zh-CN" sz="1400" dirty="0"/>
              <a:t>Conclusion: as a novel individual difference variable that affects their expectations toward the AI agent and moderates the cognitive pathway of expectation-disconfirmation.</a:t>
            </a:r>
          </a:p>
        </p:txBody>
      </p:sp>
      <p:sp>
        <p:nvSpPr>
          <p:cNvPr id="13" name="文本框 12">
            <a:extLst>
              <a:ext uri="{FF2B5EF4-FFF2-40B4-BE49-F238E27FC236}">
                <a16:creationId xmlns:a16="http://schemas.microsoft.com/office/drawing/2014/main" id="{59DCFB53-BB3F-428A-933E-2AC79523AF46}"/>
              </a:ext>
            </a:extLst>
          </p:cNvPr>
          <p:cNvSpPr txBox="1"/>
          <p:nvPr/>
        </p:nvSpPr>
        <p:spPr>
          <a:xfrm>
            <a:off x="4434171" y="602680"/>
            <a:ext cx="3323667" cy="523220"/>
          </a:xfrm>
          <a:prstGeom prst="rect">
            <a:avLst/>
          </a:prstGeom>
          <a:noFill/>
        </p:spPr>
        <p:txBody>
          <a:bodyPr wrap="none" rtlCol="0">
            <a:spAutoFit/>
          </a:bodyPr>
          <a:lstStyle/>
          <a:p>
            <a:pPr algn="ctr"/>
            <a:r>
              <a:rPr lang="en-US" altLang="zh-CN" sz="2800" dirty="0">
                <a:solidFill>
                  <a:srgbClr val="4A5A69"/>
                </a:solidFill>
                <a:cs typeface="+mn-ea"/>
                <a:sym typeface="+mn-lt"/>
              </a:rPr>
              <a:t>Introduction - two</a:t>
            </a:r>
            <a:endParaRPr lang="zh-CN" altLang="en-US" sz="2800" dirty="0">
              <a:solidFill>
                <a:srgbClr val="4A5A69"/>
              </a:solidFill>
              <a:cs typeface="+mn-ea"/>
              <a:sym typeface="+mn-lt"/>
            </a:endParaRPr>
          </a:p>
        </p:txBody>
      </p:sp>
      <p:sp>
        <p:nvSpPr>
          <p:cNvPr id="14" name="矩形 13">
            <a:extLst>
              <a:ext uri="{FF2B5EF4-FFF2-40B4-BE49-F238E27FC236}">
                <a16:creationId xmlns:a16="http://schemas.microsoft.com/office/drawing/2014/main" id="{FDD3CDFB-D1F8-4B54-91F3-C2C3168FDD59}"/>
              </a:ext>
            </a:extLst>
          </p:cNvPr>
          <p:cNvSpPr/>
          <p:nvPr/>
        </p:nvSpPr>
        <p:spPr>
          <a:xfrm>
            <a:off x="3352800" y="1062400"/>
            <a:ext cx="5797420" cy="307777"/>
          </a:xfrm>
          <a:prstGeom prst="rect">
            <a:avLst/>
          </a:prstGeom>
        </p:spPr>
        <p:txBody>
          <a:bodyPr wrap="square">
            <a:spAutoFit/>
          </a:bodyPr>
          <a:lstStyle/>
          <a:p>
            <a:pPr algn="ctr"/>
            <a:r>
              <a:rPr lang="en-US" altLang="zh-CN" sz="1400" dirty="0">
                <a:solidFill>
                  <a:srgbClr val="92A3B8"/>
                </a:solidFill>
                <a:cs typeface="+mn-ea"/>
              </a:rPr>
              <a:t>Customers’ relationship norm orientation.</a:t>
            </a:r>
            <a:endParaRPr lang="zh-CN" altLang="en-US" sz="1400" dirty="0">
              <a:solidFill>
                <a:srgbClr val="92A3B8"/>
              </a:solidFill>
              <a:cs typeface="+mn-ea"/>
              <a:sym typeface="+mn-lt"/>
            </a:endParaRPr>
          </a:p>
        </p:txBody>
      </p:sp>
      <p:pic>
        <p:nvPicPr>
          <p:cNvPr id="8" name="图片占位符 7">
            <a:extLst>
              <a:ext uri="{FF2B5EF4-FFF2-40B4-BE49-F238E27FC236}">
                <a16:creationId xmlns:a16="http://schemas.microsoft.com/office/drawing/2014/main" id="{4C091A5F-E522-47E2-AE17-016AB0AC5DCC}"/>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a:stretch/>
        </p:blipFill>
        <p:spPr>
          <a:xfrm>
            <a:off x="6017974" y="2336650"/>
            <a:ext cx="4620289" cy="3080192"/>
          </a:xfrm>
        </p:spPr>
      </p:pic>
      <p:sp>
        <p:nvSpPr>
          <p:cNvPr id="5" name="Oval 4"/>
          <p:cNvSpPr/>
          <p:nvPr/>
        </p:nvSpPr>
        <p:spPr>
          <a:xfrm>
            <a:off x="5118675" y="3093394"/>
            <a:ext cx="1632181" cy="1632181"/>
          </a:xfrm>
          <a:prstGeom prst="ellipse">
            <a:avLst/>
          </a:prstGeom>
          <a:solidFill>
            <a:srgbClr val="C1CBD7"/>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cs typeface="+mn-ea"/>
              <a:sym typeface="+mn-lt"/>
            </a:endParaRPr>
          </a:p>
        </p:txBody>
      </p:sp>
      <p:sp>
        <p:nvSpPr>
          <p:cNvPr id="6" name="Block Arc 14"/>
          <p:cNvSpPr/>
          <p:nvPr/>
        </p:nvSpPr>
        <p:spPr>
          <a:xfrm rot="16200000">
            <a:off x="5588837" y="3332761"/>
            <a:ext cx="691860" cy="69231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cs typeface="+mn-ea"/>
              <a:sym typeface="+mn-lt"/>
            </a:endParaRPr>
          </a:p>
        </p:txBody>
      </p:sp>
      <p:sp>
        <p:nvSpPr>
          <p:cNvPr id="7" name="TextBox 6"/>
          <p:cNvSpPr txBox="1"/>
          <p:nvPr/>
        </p:nvSpPr>
        <p:spPr>
          <a:xfrm>
            <a:off x="5297894" y="4123985"/>
            <a:ext cx="1273743" cy="307777"/>
          </a:xfrm>
          <a:prstGeom prst="rect">
            <a:avLst/>
          </a:prstGeom>
          <a:noFill/>
        </p:spPr>
        <p:txBody>
          <a:bodyPr wrap="square" rtlCol="0">
            <a:spAutoFit/>
          </a:bodyPr>
          <a:lstStyle/>
          <a:p>
            <a:pPr algn="ctr"/>
            <a:r>
              <a:rPr lang="en-US" altLang="ko-KR" sz="1400" b="1" dirty="0">
                <a:solidFill>
                  <a:schemeClr val="bg1"/>
                </a:solidFill>
                <a:cs typeface="+mn-ea"/>
                <a:sym typeface="+mn-lt"/>
              </a:rPr>
              <a:t>AI Agents</a:t>
            </a:r>
            <a:endParaRPr lang="ko-KR" altLang="en-US" sz="1400" b="1" dirty="0">
              <a:solidFill>
                <a:schemeClr val="bg1"/>
              </a:solidFill>
              <a:cs typeface="+mn-ea"/>
              <a:sym typeface="+mn-lt"/>
            </a:endParaRPr>
          </a:p>
        </p:txBody>
      </p:sp>
    </p:spTree>
    <p:extLst>
      <p:ext uri="{BB962C8B-B14F-4D97-AF65-F5344CB8AC3E}">
        <p14:creationId xmlns:p14="http://schemas.microsoft.com/office/powerpoint/2010/main" val="2402100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911222" y="602680"/>
            <a:ext cx="2369559" cy="523220"/>
          </a:xfrm>
          <a:prstGeom prst="rect">
            <a:avLst/>
          </a:prstGeom>
          <a:noFill/>
        </p:spPr>
        <p:txBody>
          <a:bodyPr wrap="none" rtlCol="0">
            <a:spAutoFit/>
          </a:bodyPr>
          <a:lstStyle/>
          <a:p>
            <a:pPr algn="ctr"/>
            <a:r>
              <a:rPr lang="en-US" altLang="zh-CN" sz="2800" dirty="0">
                <a:solidFill>
                  <a:srgbClr val="4A5A69"/>
                </a:solidFill>
                <a:cs typeface="+mn-ea"/>
                <a:sym typeface="+mn-lt"/>
              </a:rPr>
              <a:t>Contribution</a:t>
            </a:r>
            <a:endParaRPr lang="zh-CN" altLang="en-US" sz="2800" dirty="0">
              <a:solidFill>
                <a:srgbClr val="4A5A69"/>
              </a:solidFill>
              <a:cs typeface="+mn-ea"/>
              <a:sym typeface="+mn-lt"/>
            </a:endParaRPr>
          </a:p>
        </p:txBody>
      </p:sp>
      <p:sp>
        <p:nvSpPr>
          <p:cNvPr id="6" name="矩形 5">
            <a:extLst>
              <a:ext uri="{FF2B5EF4-FFF2-40B4-BE49-F238E27FC236}">
                <a16:creationId xmlns:a16="http://schemas.microsoft.com/office/drawing/2014/main" id="{C297466D-022B-4F0F-BE7B-C0D469730581}"/>
              </a:ext>
            </a:extLst>
          </p:cNvPr>
          <p:cNvSpPr/>
          <p:nvPr/>
        </p:nvSpPr>
        <p:spPr>
          <a:xfrm>
            <a:off x="3266174" y="1087432"/>
            <a:ext cx="5690274" cy="523220"/>
          </a:xfrm>
          <a:prstGeom prst="rect">
            <a:avLst/>
          </a:prstGeom>
        </p:spPr>
        <p:txBody>
          <a:bodyPr wrap="square">
            <a:spAutoFit/>
          </a:bodyPr>
          <a:lstStyle/>
          <a:p>
            <a:pPr algn="ctr"/>
            <a:r>
              <a:rPr lang="en-US" altLang="zh-CN" sz="1400" dirty="0">
                <a:solidFill>
                  <a:srgbClr val="92A3B8"/>
                </a:solidFill>
                <a:cs typeface="+mn-ea"/>
              </a:rPr>
              <a:t>contributions to the literature on expressed emotion in customer service and human-AI interactions</a:t>
            </a:r>
            <a:endParaRPr lang="zh-CN" altLang="en-US" sz="1400" dirty="0">
              <a:solidFill>
                <a:srgbClr val="92A3B8"/>
              </a:solidFill>
              <a:cs typeface="+mn-ea"/>
              <a:sym typeface="+mn-lt"/>
            </a:endParaRPr>
          </a:p>
        </p:txBody>
      </p:sp>
      <p:sp>
        <p:nvSpPr>
          <p:cNvPr id="39" name="TextBox 37">
            <a:extLst>
              <a:ext uri="{FF2B5EF4-FFF2-40B4-BE49-F238E27FC236}">
                <a16:creationId xmlns:a16="http://schemas.microsoft.com/office/drawing/2014/main" id="{8C530EC8-B01F-4B65-83DA-DE71E5A84F54}"/>
              </a:ext>
            </a:extLst>
          </p:cNvPr>
          <p:cNvSpPr txBox="1"/>
          <p:nvPr/>
        </p:nvSpPr>
        <p:spPr>
          <a:xfrm>
            <a:off x="1208607" y="4629200"/>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3</a:t>
            </a:r>
            <a:endParaRPr lang="ko-KR" altLang="en-US" sz="2400" b="1" dirty="0">
              <a:solidFill>
                <a:srgbClr val="4A5A69"/>
              </a:solidFill>
              <a:cs typeface="+mn-ea"/>
              <a:sym typeface="+mn-lt"/>
            </a:endParaRPr>
          </a:p>
        </p:txBody>
      </p:sp>
      <p:sp>
        <p:nvSpPr>
          <p:cNvPr id="40" name="TextBox 38">
            <a:extLst>
              <a:ext uri="{FF2B5EF4-FFF2-40B4-BE49-F238E27FC236}">
                <a16:creationId xmlns:a16="http://schemas.microsoft.com/office/drawing/2014/main" id="{DDAE0949-2680-4EF8-AB0F-1FBB50DB91DF}"/>
              </a:ext>
            </a:extLst>
          </p:cNvPr>
          <p:cNvSpPr txBox="1"/>
          <p:nvPr/>
        </p:nvSpPr>
        <p:spPr>
          <a:xfrm>
            <a:off x="1208607" y="2310223"/>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1</a:t>
            </a:r>
            <a:endParaRPr lang="ko-KR" altLang="en-US" sz="2400" b="1" dirty="0">
              <a:solidFill>
                <a:srgbClr val="4A5A69"/>
              </a:solidFill>
              <a:cs typeface="+mn-ea"/>
              <a:sym typeface="+mn-lt"/>
            </a:endParaRPr>
          </a:p>
        </p:txBody>
      </p:sp>
      <p:sp>
        <p:nvSpPr>
          <p:cNvPr id="41" name="TextBox 39">
            <a:extLst>
              <a:ext uri="{FF2B5EF4-FFF2-40B4-BE49-F238E27FC236}">
                <a16:creationId xmlns:a16="http://schemas.microsoft.com/office/drawing/2014/main" id="{9928FA89-6988-4E83-9997-A1D2374A5B17}"/>
              </a:ext>
            </a:extLst>
          </p:cNvPr>
          <p:cNvSpPr txBox="1"/>
          <p:nvPr/>
        </p:nvSpPr>
        <p:spPr>
          <a:xfrm>
            <a:off x="1208607" y="3469712"/>
            <a:ext cx="984558" cy="461665"/>
          </a:xfrm>
          <a:prstGeom prst="rect">
            <a:avLst/>
          </a:prstGeom>
          <a:noFill/>
        </p:spPr>
        <p:txBody>
          <a:bodyPr wrap="square" rtlCol="0" anchor="ctr">
            <a:spAutoFit/>
          </a:bodyPr>
          <a:lstStyle/>
          <a:p>
            <a:pPr algn="ctr"/>
            <a:r>
              <a:rPr lang="en-US" altLang="ko-KR" sz="2400" b="1" dirty="0">
                <a:solidFill>
                  <a:srgbClr val="C1CBD7"/>
                </a:solidFill>
                <a:cs typeface="+mn-ea"/>
                <a:sym typeface="+mn-lt"/>
              </a:rPr>
              <a:t>2</a:t>
            </a:r>
            <a:endParaRPr lang="ko-KR" altLang="en-US" sz="2400" b="1" dirty="0">
              <a:solidFill>
                <a:srgbClr val="C1CBD7"/>
              </a:solidFill>
              <a:cs typeface="+mn-ea"/>
              <a:sym typeface="+mn-lt"/>
            </a:endParaRPr>
          </a:p>
        </p:txBody>
      </p:sp>
      <p:sp>
        <p:nvSpPr>
          <p:cNvPr id="44" name="TextBox 42">
            <a:extLst>
              <a:ext uri="{FF2B5EF4-FFF2-40B4-BE49-F238E27FC236}">
                <a16:creationId xmlns:a16="http://schemas.microsoft.com/office/drawing/2014/main" id="{9B7DF5E6-7984-488B-91CB-0740C2157C0B}"/>
              </a:ext>
            </a:extLst>
          </p:cNvPr>
          <p:cNvSpPr txBox="1"/>
          <p:nvPr/>
        </p:nvSpPr>
        <p:spPr>
          <a:xfrm>
            <a:off x="2193165" y="2334852"/>
            <a:ext cx="8543259" cy="584775"/>
          </a:xfrm>
          <a:prstGeom prst="rect">
            <a:avLst/>
          </a:prstGeom>
          <a:noFill/>
        </p:spPr>
        <p:txBody>
          <a:bodyPr wrap="square" rtlCol="0">
            <a:spAutoFit/>
          </a:bodyPr>
          <a:lstStyle/>
          <a:p>
            <a:r>
              <a:rPr lang="en-US" altLang="zh-CN" sz="1600" b="1" dirty="0">
                <a:solidFill>
                  <a:schemeClr val="tx1">
                    <a:lumMod val="75000"/>
                    <a:lumOff val="25000"/>
                  </a:schemeClr>
                </a:solidFill>
                <a:cs typeface="+mn-ea"/>
              </a:rPr>
              <a:t>First to investigate the role of emotion expressed by an AI service agent. Extend the literature.</a:t>
            </a:r>
            <a:endParaRPr lang="ko-KR" altLang="en-US" sz="1600" b="1" dirty="0">
              <a:solidFill>
                <a:schemeClr val="tx1">
                  <a:lumMod val="75000"/>
                  <a:lumOff val="25000"/>
                </a:schemeClr>
              </a:solidFill>
              <a:cs typeface="+mn-ea"/>
              <a:sym typeface="+mn-lt"/>
            </a:endParaRPr>
          </a:p>
        </p:txBody>
      </p:sp>
      <p:sp>
        <p:nvSpPr>
          <p:cNvPr id="47" name="TextBox 45">
            <a:extLst>
              <a:ext uri="{FF2B5EF4-FFF2-40B4-BE49-F238E27FC236}">
                <a16:creationId xmlns:a16="http://schemas.microsoft.com/office/drawing/2014/main" id="{B923EF53-216A-4849-849C-E914250D5978}"/>
              </a:ext>
            </a:extLst>
          </p:cNvPr>
          <p:cNvSpPr txBox="1"/>
          <p:nvPr/>
        </p:nvSpPr>
        <p:spPr>
          <a:xfrm>
            <a:off x="2193165" y="3545507"/>
            <a:ext cx="7429806" cy="584775"/>
          </a:xfrm>
          <a:prstGeom prst="rect">
            <a:avLst/>
          </a:prstGeom>
          <a:noFill/>
        </p:spPr>
        <p:txBody>
          <a:bodyPr wrap="square" rtlCol="0">
            <a:spAutoFit/>
          </a:bodyPr>
          <a:lstStyle/>
          <a:p>
            <a:r>
              <a:rPr lang="en-US" altLang="zh-CN" sz="1600" b="1" dirty="0">
                <a:solidFill>
                  <a:schemeClr val="tx1">
                    <a:lumMod val="75000"/>
                    <a:lumOff val="25000"/>
                  </a:schemeClr>
                </a:solidFill>
                <a:cs typeface="+mn-ea"/>
              </a:rPr>
              <a:t>Illuminate the effect of expressed emotion on observers in human-AI interactions. Nascent area.</a:t>
            </a:r>
            <a:endParaRPr lang="ko-KR" altLang="en-US" sz="1600" b="1" dirty="0">
              <a:solidFill>
                <a:schemeClr val="tx1">
                  <a:lumMod val="75000"/>
                  <a:lumOff val="25000"/>
                </a:schemeClr>
              </a:solidFill>
              <a:cs typeface="+mn-ea"/>
              <a:sym typeface="+mn-lt"/>
            </a:endParaRPr>
          </a:p>
        </p:txBody>
      </p:sp>
      <p:sp>
        <p:nvSpPr>
          <p:cNvPr id="50" name="TextBox 48">
            <a:extLst>
              <a:ext uri="{FF2B5EF4-FFF2-40B4-BE49-F238E27FC236}">
                <a16:creationId xmlns:a16="http://schemas.microsoft.com/office/drawing/2014/main" id="{D6DC9073-124A-45EF-9718-394131B3BC2D}"/>
              </a:ext>
            </a:extLst>
          </p:cNvPr>
          <p:cNvSpPr txBox="1"/>
          <p:nvPr/>
        </p:nvSpPr>
        <p:spPr>
          <a:xfrm>
            <a:off x="2193165" y="4704996"/>
            <a:ext cx="6602492" cy="1384995"/>
          </a:xfrm>
          <a:prstGeom prst="rect">
            <a:avLst/>
          </a:prstGeom>
          <a:noFill/>
        </p:spPr>
        <p:txBody>
          <a:bodyPr wrap="square" rtlCol="0">
            <a:spAutoFit/>
          </a:bodyPr>
          <a:lstStyle/>
          <a:p>
            <a:pPr rtl="0" fontAlgn="base">
              <a:spcBef>
                <a:spcPts val="0"/>
              </a:spcBef>
              <a:spcAft>
                <a:spcPts val="1200"/>
              </a:spcAft>
            </a:pPr>
            <a:r>
              <a:rPr lang="en-US" altLang="zh-CN" sz="1600" b="1" dirty="0">
                <a:solidFill>
                  <a:schemeClr val="tx1">
                    <a:lumMod val="75000"/>
                    <a:lumOff val="25000"/>
                  </a:schemeClr>
                </a:solidFill>
                <a:cs typeface="+mn-ea"/>
              </a:rPr>
              <a:t>Unravel: </a:t>
            </a:r>
          </a:p>
          <a:p>
            <a:pPr rtl="0" fontAlgn="base">
              <a:spcBef>
                <a:spcPts val="0"/>
              </a:spcBef>
              <a:spcAft>
                <a:spcPts val="1200"/>
              </a:spcAft>
            </a:pPr>
            <a:r>
              <a:rPr lang="en-US" altLang="zh-CN" sz="1600" b="1" dirty="0">
                <a:solidFill>
                  <a:schemeClr val="tx1">
                    <a:lumMod val="75000"/>
                    <a:lumOff val="25000"/>
                  </a:schemeClr>
                </a:solidFill>
                <a:cs typeface="+mn-ea"/>
              </a:rPr>
              <a:t>a. Dual pathways of expressed emotion impact.</a:t>
            </a:r>
          </a:p>
          <a:p>
            <a:pPr rtl="0" fontAlgn="base">
              <a:spcBef>
                <a:spcPts val="0"/>
              </a:spcBef>
              <a:spcAft>
                <a:spcPts val="1200"/>
              </a:spcAft>
            </a:pPr>
            <a:r>
              <a:rPr lang="en-US" altLang="zh-CN" sz="1600" b="1" dirty="0">
                <a:solidFill>
                  <a:schemeClr val="tx1">
                    <a:lumMod val="75000"/>
                    <a:lumOff val="25000"/>
                  </a:schemeClr>
                </a:solidFill>
                <a:cs typeface="+mn-ea"/>
              </a:rPr>
              <a:t>b. A boundary condition for the cognitive pathway.</a:t>
            </a:r>
            <a:br>
              <a:rPr lang="en-US" altLang="zh-CN" sz="1600" b="1" dirty="0">
                <a:solidFill>
                  <a:schemeClr val="tx1">
                    <a:lumMod val="75000"/>
                    <a:lumOff val="25000"/>
                  </a:schemeClr>
                </a:solidFill>
                <a:cs typeface="+mn-ea"/>
              </a:rPr>
            </a:br>
            <a:endParaRPr lang="ko-KR" altLang="en-US" sz="16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345087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2403805" y="602680"/>
            <a:ext cx="7384394" cy="523220"/>
          </a:xfrm>
          <a:prstGeom prst="rect">
            <a:avLst/>
          </a:prstGeom>
          <a:noFill/>
        </p:spPr>
        <p:txBody>
          <a:bodyPr wrap="none" rtlCol="0">
            <a:spAutoFit/>
          </a:bodyPr>
          <a:lstStyle/>
          <a:p>
            <a:pPr algn="ctr"/>
            <a:r>
              <a:rPr lang="en-US" altLang="zh-CN" sz="2800" dirty="0">
                <a:solidFill>
                  <a:srgbClr val="4A5A69"/>
                </a:solidFill>
                <a:cs typeface="+mn-ea"/>
              </a:rPr>
              <a:t>Theoretical Development and Hypotheses</a:t>
            </a:r>
            <a:endParaRPr lang="zh-CN" altLang="en-US" sz="2800" dirty="0">
              <a:solidFill>
                <a:srgbClr val="4A5A69"/>
              </a:solidFill>
              <a:cs typeface="+mn-ea"/>
              <a:sym typeface="+mn-lt"/>
            </a:endParaRPr>
          </a:p>
        </p:txBody>
      </p:sp>
      <p:sp>
        <p:nvSpPr>
          <p:cNvPr id="39" name="TextBox 37">
            <a:extLst>
              <a:ext uri="{FF2B5EF4-FFF2-40B4-BE49-F238E27FC236}">
                <a16:creationId xmlns:a16="http://schemas.microsoft.com/office/drawing/2014/main" id="{8C530EC8-B01F-4B65-83DA-DE71E5A84F54}"/>
              </a:ext>
            </a:extLst>
          </p:cNvPr>
          <p:cNvSpPr txBox="1"/>
          <p:nvPr/>
        </p:nvSpPr>
        <p:spPr>
          <a:xfrm>
            <a:off x="1150550" y="3932514"/>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3</a:t>
            </a:r>
            <a:endParaRPr lang="ko-KR" altLang="en-US" sz="2400" b="1" dirty="0">
              <a:solidFill>
                <a:srgbClr val="4A5A69"/>
              </a:solidFill>
              <a:cs typeface="+mn-ea"/>
              <a:sym typeface="+mn-lt"/>
            </a:endParaRPr>
          </a:p>
        </p:txBody>
      </p:sp>
      <p:sp>
        <p:nvSpPr>
          <p:cNvPr id="40" name="TextBox 38">
            <a:extLst>
              <a:ext uri="{FF2B5EF4-FFF2-40B4-BE49-F238E27FC236}">
                <a16:creationId xmlns:a16="http://schemas.microsoft.com/office/drawing/2014/main" id="{DDAE0949-2680-4EF8-AB0F-1FBB50DB91DF}"/>
              </a:ext>
            </a:extLst>
          </p:cNvPr>
          <p:cNvSpPr txBox="1"/>
          <p:nvPr/>
        </p:nvSpPr>
        <p:spPr>
          <a:xfrm>
            <a:off x="1150550" y="1613537"/>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1</a:t>
            </a:r>
            <a:endParaRPr lang="ko-KR" altLang="en-US" sz="2400" b="1" dirty="0">
              <a:solidFill>
                <a:srgbClr val="4A5A69"/>
              </a:solidFill>
              <a:cs typeface="+mn-ea"/>
              <a:sym typeface="+mn-lt"/>
            </a:endParaRPr>
          </a:p>
        </p:txBody>
      </p:sp>
      <p:sp>
        <p:nvSpPr>
          <p:cNvPr id="41" name="TextBox 39">
            <a:extLst>
              <a:ext uri="{FF2B5EF4-FFF2-40B4-BE49-F238E27FC236}">
                <a16:creationId xmlns:a16="http://schemas.microsoft.com/office/drawing/2014/main" id="{9928FA89-6988-4E83-9997-A1D2374A5B17}"/>
              </a:ext>
            </a:extLst>
          </p:cNvPr>
          <p:cNvSpPr txBox="1"/>
          <p:nvPr/>
        </p:nvSpPr>
        <p:spPr>
          <a:xfrm>
            <a:off x="1150550" y="2773026"/>
            <a:ext cx="984558" cy="461665"/>
          </a:xfrm>
          <a:prstGeom prst="rect">
            <a:avLst/>
          </a:prstGeom>
          <a:noFill/>
        </p:spPr>
        <p:txBody>
          <a:bodyPr wrap="square" rtlCol="0" anchor="ctr">
            <a:spAutoFit/>
          </a:bodyPr>
          <a:lstStyle/>
          <a:p>
            <a:pPr algn="ctr"/>
            <a:r>
              <a:rPr lang="en-US" altLang="ko-KR" sz="2400" b="1" dirty="0">
                <a:solidFill>
                  <a:srgbClr val="C1CBD7"/>
                </a:solidFill>
                <a:cs typeface="+mn-ea"/>
                <a:sym typeface="+mn-lt"/>
              </a:rPr>
              <a:t>2</a:t>
            </a:r>
            <a:endParaRPr lang="ko-KR" altLang="en-US" sz="2400" b="1" dirty="0">
              <a:solidFill>
                <a:srgbClr val="C1CBD7"/>
              </a:solidFill>
              <a:cs typeface="+mn-ea"/>
              <a:sym typeface="+mn-lt"/>
            </a:endParaRPr>
          </a:p>
        </p:txBody>
      </p:sp>
      <p:sp>
        <p:nvSpPr>
          <p:cNvPr id="44" name="TextBox 42">
            <a:extLst>
              <a:ext uri="{FF2B5EF4-FFF2-40B4-BE49-F238E27FC236}">
                <a16:creationId xmlns:a16="http://schemas.microsoft.com/office/drawing/2014/main" id="{9B7DF5E6-7984-488B-91CB-0740C2157C0B}"/>
              </a:ext>
            </a:extLst>
          </p:cNvPr>
          <p:cNvSpPr txBox="1"/>
          <p:nvPr/>
        </p:nvSpPr>
        <p:spPr>
          <a:xfrm>
            <a:off x="2135108" y="1638166"/>
            <a:ext cx="8543259" cy="338554"/>
          </a:xfrm>
          <a:prstGeom prst="rect">
            <a:avLst/>
          </a:prstGeom>
          <a:noFill/>
        </p:spPr>
        <p:txBody>
          <a:bodyPr wrap="square" rtlCol="0">
            <a:spAutoFit/>
          </a:bodyPr>
          <a:lstStyle/>
          <a:p>
            <a:r>
              <a:rPr lang="en-US" altLang="zh-CN" sz="1600" b="1" dirty="0">
                <a:solidFill>
                  <a:schemeClr val="tx1">
                    <a:lumMod val="75000"/>
                    <a:lumOff val="25000"/>
                  </a:schemeClr>
                </a:solidFill>
                <a:cs typeface="+mn-ea"/>
              </a:rPr>
              <a:t>Expressed Emotion in Customer Service</a:t>
            </a:r>
            <a:endParaRPr lang="ko-KR" altLang="en-US" sz="1600" b="1" dirty="0">
              <a:solidFill>
                <a:schemeClr val="tx1">
                  <a:lumMod val="75000"/>
                  <a:lumOff val="25000"/>
                </a:schemeClr>
              </a:solidFill>
              <a:cs typeface="+mn-ea"/>
              <a:sym typeface="+mn-lt"/>
            </a:endParaRPr>
          </a:p>
        </p:txBody>
      </p:sp>
      <p:sp>
        <p:nvSpPr>
          <p:cNvPr id="47" name="TextBox 45">
            <a:extLst>
              <a:ext uri="{FF2B5EF4-FFF2-40B4-BE49-F238E27FC236}">
                <a16:creationId xmlns:a16="http://schemas.microsoft.com/office/drawing/2014/main" id="{B923EF53-216A-4849-849C-E914250D5978}"/>
              </a:ext>
            </a:extLst>
          </p:cNvPr>
          <p:cNvSpPr txBox="1"/>
          <p:nvPr/>
        </p:nvSpPr>
        <p:spPr>
          <a:xfrm>
            <a:off x="2135108" y="2848821"/>
            <a:ext cx="7429806" cy="338554"/>
          </a:xfrm>
          <a:prstGeom prst="rect">
            <a:avLst/>
          </a:prstGeom>
          <a:noFill/>
        </p:spPr>
        <p:txBody>
          <a:bodyPr wrap="square" rtlCol="0">
            <a:spAutoFit/>
          </a:bodyPr>
          <a:lstStyle/>
          <a:p>
            <a:r>
              <a:rPr lang="en-US" altLang="zh-CN" sz="1600" b="1" dirty="0">
                <a:solidFill>
                  <a:schemeClr val="tx1">
                    <a:lumMod val="75000"/>
                    <a:lumOff val="25000"/>
                  </a:schemeClr>
                </a:solidFill>
                <a:cs typeface="+mn-ea"/>
              </a:rPr>
              <a:t>AI-Expressed Emotion</a:t>
            </a:r>
            <a:endParaRPr lang="ko-KR" altLang="en-US" sz="1600" b="1" dirty="0">
              <a:solidFill>
                <a:schemeClr val="tx1">
                  <a:lumMod val="75000"/>
                  <a:lumOff val="25000"/>
                </a:schemeClr>
              </a:solidFill>
              <a:cs typeface="+mn-ea"/>
              <a:sym typeface="+mn-lt"/>
            </a:endParaRPr>
          </a:p>
        </p:txBody>
      </p:sp>
      <p:sp>
        <p:nvSpPr>
          <p:cNvPr id="50" name="TextBox 48">
            <a:extLst>
              <a:ext uri="{FF2B5EF4-FFF2-40B4-BE49-F238E27FC236}">
                <a16:creationId xmlns:a16="http://schemas.microsoft.com/office/drawing/2014/main" id="{D6DC9073-124A-45EF-9718-394131B3BC2D}"/>
              </a:ext>
            </a:extLst>
          </p:cNvPr>
          <p:cNvSpPr txBox="1"/>
          <p:nvPr/>
        </p:nvSpPr>
        <p:spPr>
          <a:xfrm>
            <a:off x="2135108" y="4008310"/>
            <a:ext cx="6602492" cy="338554"/>
          </a:xfrm>
          <a:prstGeom prst="rect">
            <a:avLst/>
          </a:prstGeom>
          <a:noFill/>
        </p:spPr>
        <p:txBody>
          <a:bodyPr wrap="square" rtlCol="0">
            <a:spAutoFit/>
          </a:bodyPr>
          <a:lstStyle/>
          <a:p>
            <a:pPr rtl="0" fontAlgn="base">
              <a:spcBef>
                <a:spcPts val="0"/>
              </a:spcBef>
              <a:spcAft>
                <a:spcPts val="1200"/>
              </a:spcAft>
            </a:pPr>
            <a:r>
              <a:rPr lang="en-US" altLang="zh-CN" sz="1600" b="1" dirty="0">
                <a:solidFill>
                  <a:schemeClr val="tx1">
                    <a:lumMod val="75000"/>
                    <a:lumOff val="25000"/>
                  </a:schemeClr>
                </a:solidFill>
                <a:cs typeface="+mn-ea"/>
              </a:rPr>
              <a:t>AI-Expressed Positive Emotion and Dual Pathways</a:t>
            </a:r>
            <a:endParaRPr lang="ko-KR" altLang="en-US" sz="1600" b="1" dirty="0">
              <a:solidFill>
                <a:schemeClr val="tx1">
                  <a:lumMod val="75000"/>
                  <a:lumOff val="25000"/>
                </a:schemeClr>
              </a:solidFill>
              <a:cs typeface="+mn-ea"/>
              <a:sym typeface="+mn-lt"/>
            </a:endParaRPr>
          </a:p>
        </p:txBody>
      </p:sp>
      <p:sp>
        <p:nvSpPr>
          <p:cNvPr id="2" name="TextBox 41">
            <a:extLst>
              <a:ext uri="{FF2B5EF4-FFF2-40B4-BE49-F238E27FC236}">
                <a16:creationId xmlns:a16="http://schemas.microsoft.com/office/drawing/2014/main" id="{818C98C9-A46C-D7C0-9E20-21D51F70A131}"/>
              </a:ext>
            </a:extLst>
          </p:cNvPr>
          <p:cNvSpPr txBox="1"/>
          <p:nvPr/>
        </p:nvSpPr>
        <p:spPr>
          <a:xfrm>
            <a:off x="2135107" y="2046513"/>
            <a:ext cx="8543259" cy="800219"/>
          </a:xfrm>
          <a:prstGeom prst="rect">
            <a:avLst/>
          </a:prstGeom>
          <a:noFill/>
        </p:spPr>
        <p:txBody>
          <a:bodyPr wrap="square" rtlCol="0">
            <a:spAutoFit/>
          </a:bodyPr>
          <a:lstStyle/>
          <a:p>
            <a:pPr marL="685800" indent="-228600" rtl="0" fontAlgn="base">
              <a:spcBef>
                <a:spcPts val="0"/>
              </a:spcBef>
              <a:spcAft>
                <a:spcPts val="1200"/>
              </a:spcAft>
              <a:buAutoNum type="alphaLcPeriod"/>
            </a:pPr>
            <a:r>
              <a:rPr lang="en-US" altLang="zh-CN" sz="1200" dirty="0">
                <a:solidFill>
                  <a:schemeClr val="tx1">
                    <a:lumMod val="75000"/>
                    <a:lumOff val="25000"/>
                  </a:schemeClr>
                </a:solidFill>
                <a:cs typeface="+mn-ea"/>
              </a:rPr>
              <a:t>Humans displaying positive emotions can improve a customer’s experience due to </a:t>
            </a:r>
            <a:r>
              <a:rPr lang="en-US" altLang="zh-CN" sz="1200" b="1" dirty="0">
                <a:solidFill>
                  <a:schemeClr val="tx1">
                    <a:lumMod val="75000"/>
                    <a:lumOff val="25000"/>
                  </a:schemeClr>
                </a:solidFill>
                <a:cs typeface="+mn-ea"/>
              </a:rPr>
              <a:t>emotional contagion</a:t>
            </a:r>
            <a:r>
              <a:rPr lang="en-US" altLang="zh-CN" sz="1200" dirty="0">
                <a:solidFill>
                  <a:schemeClr val="tx1">
                    <a:lumMod val="75000"/>
                    <a:lumOff val="25000"/>
                  </a:schemeClr>
                </a:solidFill>
                <a:cs typeface="+mn-ea"/>
              </a:rPr>
              <a:t>.</a:t>
            </a:r>
          </a:p>
          <a:p>
            <a:pPr marL="685800" indent="-228600" rtl="0" fontAlgn="base">
              <a:spcBef>
                <a:spcPts val="0"/>
              </a:spcBef>
              <a:spcAft>
                <a:spcPts val="1200"/>
              </a:spcAft>
              <a:buAutoNum type="alphaLcPeriod"/>
            </a:pPr>
            <a:r>
              <a:rPr lang="en-US" altLang="zh-CN" sz="1200" dirty="0">
                <a:solidFill>
                  <a:schemeClr val="tx1">
                    <a:lumMod val="75000"/>
                    <a:lumOff val="25000"/>
                  </a:schemeClr>
                </a:solidFill>
                <a:cs typeface="+mn-ea"/>
              </a:rPr>
              <a:t>Displaying positive emotion online, can enhance perception of warmth but not competence.</a:t>
            </a:r>
            <a:endParaRPr lang="ko-KR" altLang="en-US" sz="1200" dirty="0">
              <a:solidFill>
                <a:schemeClr val="tx1">
                  <a:lumMod val="75000"/>
                  <a:lumOff val="25000"/>
                </a:schemeClr>
              </a:solidFill>
              <a:cs typeface="+mn-ea"/>
              <a:sym typeface="+mn-lt"/>
            </a:endParaRPr>
          </a:p>
        </p:txBody>
      </p:sp>
      <p:sp>
        <p:nvSpPr>
          <p:cNvPr id="3" name="TextBox 41">
            <a:extLst>
              <a:ext uri="{FF2B5EF4-FFF2-40B4-BE49-F238E27FC236}">
                <a16:creationId xmlns:a16="http://schemas.microsoft.com/office/drawing/2014/main" id="{48479A43-312D-2BA1-4A7A-BB65B5CBD85F}"/>
              </a:ext>
            </a:extLst>
          </p:cNvPr>
          <p:cNvSpPr txBox="1"/>
          <p:nvPr/>
        </p:nvSpPr>
        <p:spPr>
          <a:xfrm>
            <a:off x="2135106" y="3250593"/>
            <a:ext cx="8543259" cy="615553"/>
          </a:xfrm>
          <a:prstGeom prst="rect">
            <a:avLst/>
          </a:prstGeom>
          <a:noFill/>
        </p:spPr>
        <p:txBody>
          <a:bodyPr wrap="square" rtlCol="0">
            <a:spAutoFit/>
          </a:bodyPr>
          <a:lstStyle/>
          <a:p>
            <a:pPr marL="685800" indent="-228600" rtl="0" fontAlgn="base">
              <a:spcBef>
                <a:spcPts val="0"/>
              </a:spcBef>
              <a:spcAft>
                <a:spcPts val="1200"/>
              </a:spcAft>
              <a:buAutoNum type="alphaLcPeriod"/>
            </a:pPr>
            <a:r>
              <a:rPr lang="en-US" altLang="zh-CN" sz="1200" dirty="0">
                <a:solidFill>
                  <a:schemeClr val="tx1">
                    <a:lumMod val="75000"/>
                    <a:lumOff val="25000"/>
                  </a:schemeClr>
                </a:solidFill>
                <a:cs typeface="+mn-ea"/>
              </a:rPr>
              <a:t>AI agents expressing emotion is still relatively new.</a:t>
            </a:r>
          </a:p>
          <a:p>
            <a:pPr marL="685800" indent="-228600" rtl="0" fontAlgn="base">
              <a:spcBef>
                <a:spcPts val="0"/>
              </a:spcBef>
              <a:spcAft>
                <a:spcPts val="1200"/>
              </a:spcAft>
              <a:buAutoNum type="alphaLcPeriod"/>
            </a:pPr>
            <a:r>
              <a:rPr lang="en-US" altLang="zh-CN" sz="1200" dirty="0">
                <a:solidFill>
                  <a:schemeClr val="tx1">
                    <a:lumMod val="75000"/>
                    <a:lumOff val="25000"/>
                  </a:schemeClr>
                </a:solidFill>
                <a:cs typeface="+mn-ea"/>
              </a:rPr>
              <a:t>Reaction to human expressed emotion might not apply in the case of AI expressed emotion.</a:t>
            </a:r>
          </a:p>
        </p:txBody>
      </p:sp>
      <p:sp>
        <p:nvSpPr>
          <p:cNvPr id="4" name="TextBox 41">
            <a:extLst>
              <a:ext uri="{FF2B5EF4-FFF2-40B4-BE49-F238E27FC236}">
                <a16:creationId xmlns:a16="http://schemas.microsoft.com/office/drawing/2014/main" id="{AFA34CB2-090D-D53C-87F6-4A95CE439EF4}"/>
              </a:ext>
            </a:extLst>
          </p:cNvPr>
          <p:cNvSpPr txBox="1"/>
          <p:nvPr/>
        </p:nvSpPr>
        <p:spPr>
          <a:xfrm>
            <a:off x="2135106" y="4469975"/>
            <a:ext cx="8543259" cy="615553"/>
          </a:xfrm>
          <a:prstGeom prst="rect">
            <a:avLst/>
          </a:prstGeom>
          <a:noFill/>
        </p:spPr>
        <p:txBody>
          <a:bodyPr wrap="square" rtlCol="0">
            <a:spAutoFit/>
          </a:bodyPr>
          <a:lstStyle/>
          <a:p>
            <a:pPr marL="685800" indent="-228600" rtl="0" fontAlgn="base">
              <a:spcBef>
                <a:spcPts val="0"/>
              </a:spcBef>
              <a:spcAft>
                <a:spcPts val="1200"/>
              </a:spcAft>
              <a:buAutoNum type="alphaLcPeriod"/>
            </a:pPr>
            <a:r>
              <a:rPr lang="en-US" altLang="zh-CN" sz="1200" dirty="0">
                <a:solidFill>
                  <a:schemeClr val="tx1">
                    <a:lumMod val="75000"/>
                    <a:lumOff val="25000"/>
                  </a:schemeClr>
                </a:solidFill>
                <a:cs typeface="+mn-ea"/>
              </a:rPr>
              <a:t>People expect humans to show emotions but do not expect the same of machines.</a:t>
            </a:r>
          </a:p>
          <a:p>
            <a:pPr marL="685800" indent="-228600" rtl="0" fontAlgn="base">
              <a:spcBef>
                <a:spcPts val="0"/>
              </a:spcBef>
              <a:spcAft>
                <a:spcPts val="1200"/>
              </a:spcAft>
              <a:buAutoNum type="alphaLcPeriod"/>
            </a:pPr>
            <a:r>
              <a:rPr lang="en-US" altLang="zh-CN" sz="1200" dirty="0">
                <a:solidFill>
                  <a:schemeClr val="tx1">
                    <a:lumMod val="75000"/>
                    <a:lumOff val="25000"/>
                  </a:schemeClr>
                </a:solidFill>
                <a:cs typeface="+mn-ea"/>
              </a:rPr>
              <a:t>When an AI-agent shows emotion, its impact might not be as strong.</a:t>
            </a:r>
          </a:p>
        </p:txBody>
      </p:sp>
      <p:sp>
        <p:nvSpPr>
          <p:cNvPr id="7" name="矩形 5">
            <a:extLst>
              <a:ext uri="{FF2B5EF4-FFF2-40B4-BE49-F238E27FC236}">
                <a16:creationId xmlns:a16="http://schemas.microsoft.com/office/drawing/2014/main" id="{218C2711-6753-930D-C21B-18B2D2FF29E9}"/>
              </a:ext>
            </a:extLst>
          </p:cNvPr>
          <p:cNvSpPr/>
          <p:nvPr/>
        </p:nvSpPr>
        <p:spPr>
          <a:xfrm>
            <a:off x="976961" y="5334403"/>
            <a:ext cx="10400576" cy="584775"/>
          </a:xfrm>
          <a:prstGeom prst="rect">
            <a:avLst/>
          </a:prstGeom>
        </p:spPr>
        <p:txBody>
          <a:bodyPr wrap="square">
            <a:spAutoFit/>
          </a:bodyPr>
          <a:lstStyle/>
          <a:p>
            <a:pPr algn="ctr" rtl="0">
              <a:spcBef>
                <a:spcPts val="0"/>
              </a:spcBef>
              <a:spcAft>
                <a:spcPts val="1200"/>
              </a:spcAft>
            </a:pPr>
            <a:r>
              <a:rPr lang="en-US" altLang="zh-CN" sz="1600" b="1" i="1" dirty="0">
                <a:solidFill>
                  <a:srgbClr val="92A3B8"/>
                </a:solidFill>
                <a:cs typeface="+mn-ea"/>
              </a:rPr>
              <a:t>H1: The positive effect of positive emotion expressed by an agent on service evaluations depends on the agent’s identity, such that the effect is greater for a human agent than for an AI agent.</a:t>
            </a:r>
            <a:endParaRPr lang="zh-CN" altLang="en-US" sz="1600" b="1" i="1" dirty="0">
              <a:solidFill>
                <a:srgbClr val="92A3B8"/>
              </a:solidFill>
              <a:cs typeface="+mn-ea"/>
              <a:sym typeface="+mn-lt"/>
            </a:endParaRPr>
          </a:p>
        </p:txBody>
      </p:sp>
    </p:spTree>
    <p:extLst>
      <p:ext uri="{BB962C8B-B14F-4D97-AF65-F5344CB8AC3E}">
        <p14:creationId xmlns:p14="http://schemas.microsoft.com/office/powerpoint/2010/main" val="3171472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993776" y="602680"/>
            <a:ext cx="2204450" cy="523220"/>
          </a:xfrm>
          <a:prstGeom prst="rect">
            <a:avLst/>
          </a:prstGeom>
          <a:noFill/>
        </p:spPr>
        <p:txBody>
          <a:bodyPr wrap="none" rtlCol="0">
            <a:spAutoFit/>
          </a:bodyPr>
          <a:lstStyle/>
          <a:p>
            <a:pPr algn="ctr"/>
            <a:r>
              <a:rPr lang="en-US" altLang="zh-CN" sz="2800" dirty="0">
                <a:solidFill>
                  <a:srgbClr val="4A5A69"/>
                </a:solidFill>
                <a:cs typeface="+mn-ea"/>
                <a:sym typeface="+mn-lt"/>
              </a:rPr>
              <a:t>Hypotheses</a:t>
            </a:r>
            <a:endParaRPr lang="zh-CN" altLang="en-US" sz="2800" dirty="0">
              <a:solidFill>
                <a:srgbClr val="4A5A69"/>
              </a:solidFill>
              <a:cs typeface="+mn-ea"/>
              <a:sym typeface="+mn-lt"/>
            </a:endParaRPr>
          </a:p>
        </p:txBody>
      </p:sp>
      <p:sp>
        <p:nvSpPr>
          <p:cNvPr id="6" name="矩形 5">
            <a:extLst>
              <a:ext uri="{FF2B5EF4-FFF2-40B4-BE49-F238E27FC236}">
                <a16:creationId xmlns:a16="http://schemas.microsoft.com/office/drawing/2014/main" id="{C297466D-022B-4F0F-BE7B-C0D469730581}"/>
              </a:ext>
            </a:extLst>
          </p:cNvPr>
          <p:cNvSpPr/>
          <p:nvPr/>
        </p:nvSpPr>
        <p:spPr>
          <a:xfrm>
            <a:off x="1407800" y="1177645"/>
            <a:ext cx="9779753" cy="523220"/>
          </a:xfrm>
          <a:prstGeom prst="rect">
            <a:avLst/>
          </a:prstGeom>
        </p:spPr>
        <p:txBody>
          <a:bodyPr wrap="square">
            <a:spAutoFit/>
          </a:bodyPr>
          <a:lstStyle/>
          <a:p>
            <a:pPr algn="ctr"/>
            <a:r>
              <a:rPr lang="en-US" altLang="zh-CN" sz="1400" b="1" i="1" dirty="0">
                <a:solidFill>
                  <a:srgbClr val="92A3B8"/>
                </a:solidFill>
                <a:cs typeface="+mn-ea"/>
              </a:rPr>
              <a:t>H2a: An AI agent’s expressed positive emotion increases a customer’s positive emotion, which in turn enhances service evaluations.</a:t>
            </a:r>
            <a:endParaRPr lang="zh-CN" altLang="en-US" sz="1400" b="1" i="1" dirty="0">
              <a:solidFill>
                <a:srgbClr val="92A3B8"/>
              </a:solidFill>
              <a:cs typeface="+mn-ea"/>
              <a:sym typeface="+mn-lt"/>
            </a:endParaRPr>
          </a:p>
        </p:txBody>
      </p:sp>
      <p:graphicFrame>
        <p:nvGraphicFramePr>
          <p:cNvPr id="4" name="Chart 7">
            <a:extLst>
              <a:ext uri="{FF2B5EF4-FFF2-40B4-BE49-F238E27FC236}">
                <a16:creationId xmlns:a16="http://schemas.microsoft.com/office/drawing/2014/main" id="{7755146E-F9CC-455E-8D15-7831BA90F778}"/>
              </a:ext>
            </a:extLst>
          </p:cNvPr>
          <p:cNvGraphicFramePr/>
          <p:nvPr>
            <p:extLst>
              <p:ext uri="{D42A27DB-BD31-4B8C-83A1-F6EECF244321}">
                <p14:modId xmlns:p14="http://schemas.microsoft.com/office/powerpoint/2010/main" val="2237638314"/>
              </p:ext>
            </p:extLst>
          </p:nvPr>
        </p:nvGraphicFramePr>
        <p:xfrm>
          <a:off x="6344575" y="4402900"/>
          <a:ext cx="1660648" cy="1721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5">
            <a:extLst>
              <a:ext uri="{FF2B5EF4-FFF2-40B4-BE49-F238E27FC236}">
                <a16:creationId xmlns:a16="http://schemas.microsoft.com/office/drawing/2014/main" id="{82722159-8C7C-4959-9BDA-5F8C0373ACE3}"/>
              </a:ext>
            </a:extLst>
          </p:cNvPr>
          <p:cNvGraphicFramePr/>
          <p:nvPr>
            <p:extLst>
              <p:ext uri="{D42A27DB-BD31-4B8C-83A1-F6EECF244321}">
                <p14:modId xmlns:p14="http://schemas.microsoft.com/office/powerpoint/2010/main" val="2256165371"/>
              </p:ext>
            </p:extLst>
          </p:nvPr>
        </p:nvGraphicFramePr>
        <p:xfrm>
          <a:off x="921607" y="1951062"/>
          <a:ext cx="1660648" cy="172116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4">
            <a:extLst>
              <a:ext uri="{FF2B5EF4-FFF2-40B4-BE49-F238E27FC236}">
                <a16:creationId xmlns:a16="http://schemas.microsoft.com/office/drawing/2014/main" id="{CE5E239E-24BF-49B8-BE14-2D565358B4A5}"/>
              </a:ext>
            </a:extLst>
          </p:cNvPr>
          <p:cNvSpPr txBox="1"/>
          <p:nvPr/>
        </p:nvSpPr>
        <p:spPr>
          <a:xfrm>
            <a:off x="8164060" y="4106604"/>
            <a:ext cx="936104"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Four</a:t>
            </a:r>
            <a:endParaRPr lang="ko-KR" altLang="en-US" sz="2400" b="1" dirty="0">
              <a:solidFill>
                <a:srgbClr val="4A5A69"/>
              </a:solidFill>
              <a:cs typeface="+mn-ea"/>
              <a:sym typeface="+mn-lt"/>
            </a:endParaRPr>
          </a:p>
        </p:txBody>
      </p:sp>
      <p:sp>
        <p:nvSpPr>
          <p:cNvPr id="9" name="TextBox 5">
            <a:extLst>
              <a:ext uri="{FF2B5EF4-FFF2-40B4-BE49-F238E27FC236}">
                <a16:creationId xmlns:a16="http://schemas.microsoft.com/office/drawing/2014/main" id="{B945C0C7-3988-4EA5-A35C-A800706C3D6A}"/>
              </a:ext>
            </a:extLst>
          </p:cNvPr>
          <p:cNvSpPr txBox="1"/>
          <p:nvPr/>
        </p:nvSpPr>
        <p:spPr>
          <a:xfrm>
            <a:off x="2830829" y="4106604"/>
            <a:ext cx="1197111"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Three</a:t>
            </a:r>
            <a:endParaRPr lang="ko-KR" altLang="en-US" sz="2400" b="1" dirty="0">
              <a:solidFill>
                <a:srgbClr val="4A5A69"/>
              </a:solidFill>
              <a:cs typeface="+mn-ea"/>
              <a:sym typeface="+mn-lt"/>
            </a:endParaRPr>
          </a:p>
        </p:txBody>
      </p:sp>
      <p:sp>
        <p:nvSpPr>
          <p:cNvPr id="11" name="TextBox 7">
            <a:extLst>
              <a:ext uri="{FF2B5EF4-FFF2-40B4-BE49-F238E27FC236}">
                <a16:creationId xmlns:a16="http://schemas.microsoft.com/office/drawing/2014/main" id="{E68EEA79-7247-4E6E-94AC-AC0FEBCCC4C3}"/>
              </a:ext>
            </a:extLst>
          </p:cNvPr>
          <p:cNvSpPr txBox="1"/>
          <p:nvPr/>
        </p:nvSpPr>
        <p:spPr>
          <a:xfrm>
            <a:off x="8164060" y="1748249"/>
            <a:ext cx="936104"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Two</a:t>
            </a:r>
            <a:endParaRPr lang="ko-KR" altLang="en-US" sz="2400" b="1" dirty="0">
              <a:solidFill>
                <a:srgbClr val="4A5A69"/>
              </a:solidFill>
              <a:cs typeface="+mn-ea"/>
              <a:sym typeface="+mn-lt"/>
            </a:endParaRPr>
          </a:p>
        </p:txBody>
      </p:sp>
      <p:graphicFrame>
        <p:nvGraphicFramePr>
          <p:cNvPr id="12" name="Chart 10">
            <a:extLst>
              <a:ext uri="{FF2B5EF4-FFF2-40B4-BE49-F238E27FC236}">
                <a16:creationId xmlns:a16="http://schemas.microsoft.com/office/drawing/2014/main" id="{D02D01D3-7C0B-4A84-B967-C699D3AA8E1D}"/>
              </a:ext>
            </a:extLst>
          </p:cNvPr>
          <p:cNvGraphicFramePr/>
          <p:nvPr>
            <p:extLst>
              <p:ext uri="{D42A27DB-BD31-4B8C-83A1-F6EECF244321}">
                <p14:modId xmlns:p14="http://schemas.microsoft.com/office/powerpoint/2010/main" val="4039323763"/>
              </p:ext>
            </p:extLst>
          </p:nvPr>
        </p:nvGraphicFramePr>
        <p:xfrm>
          <a:off x="1133070" y="2152624"/>
          <a:ext cx="1243450"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1">
            <a:extLst>
              <a:ext uri="{FF2B5EF4-FFF2-40B4-BE49-F238E27FC236}">
                <a16:creationId xmlns:a16="http://schemas.microsoft.com/office/drawing/2014/main" id="{E55B4028-9A61-4ABB-99D7-BC8E70BA985C}"/>
              </a:ext>
            </a:extLst>
          </p:cNvPr>
          <p:cNvSpPr txBox="1"/>
          <p:nvPr/>
        </p:nvSpPr>
        <p:spPr>
          <a:xfrm>
            <a:off x="2830830" y="2266227"/>
            <a:ext cx="3265170" cy="1169551"/>
          </a:xfrm>
          <a:prstGeom prst="rect">
            <a:avLst/>
          </a:prstGeom>
          <a:noFill/>
        </p:spPr>
        <p:txBody>
          <a:bodyPr wrap="square" rtlCol="0">
            <a:spAutoFit/>
          </a:bodyPr>
          <a:lstStyle/>
          <a:p>
            <a:r>
              <a:rPr lang="en-US" altLang="zh-CN" sz="1400" dirty="0">
                <a:solidFill>
                  <a:schemeClr val="tx1">
                    <a:lumMod val="75000"/>
                    <a:lumOff val="25000"/>
                  </a:schemeClr>
                </a:solidFill>
                <a:cs typeface="+mn-ea"/>
              </a:rPr>
              <a:t>AI-expressed positive emotion can influence a customer's service evaluations through two processes: </a:t>
            </a:r>
            <a:r>
              <a:rPr lang="en-US" altLang="zh-CN" sz="1400" b="1" dirty="0">
                <a:solidFill>
                  <a:schemeClr val="tx1">
                    <a:lumMod val="75000"/>
                    <a:lumOff val="25000"/>
                  </a:schemeClr>
                </a:solidFill>
                <a:cs typeface="+mn-ea"/>
              </a:rPr>
              <a:t>Affective Process or Cognitive Process</a:t>
            </a:r>
            <a:r>
              <a:rPr lang="en-US" altLang="zh-CN" sz="1400" dirty="0">
                <a:solidFill>
                  <a:schemeClr val="tx1">
                    <a:lumMod val="75000"/>
                    <a:lumOff val="25000"/>
                  </a:schemeClr>
                </a:solidFill>
                <a:cs typeface="+mn-ea"/>
              </a:rPr>
              <a:t>.</a:t>
            </a:r>
            <a:endParaRPr lang="ko-KR" altLang="en-US" sz="1400" dirty="0">
              <a:solidFill>
                <a:schemeClr val="tx1">
                  <a:lumMod val="75000"/>
                  <a:lumOff val="25000"/>
                </a:schemeClr>
              </a:solidFill>
              <a:cs typeface="+mn-ea"/>
              <a:sym typeface="+mn-lt"/>
            </a:endParaRPr>
          </a:p>
        </p:txBody>
      </p:sp>
      <p:sp>
        <p:nvSpPr>
          <p:cNvPr id="18" name="TextBox 14">
            <a:extLst>
              <a:ext uri="{FF2B5EF4-FFF2-40B4-BE49-F238E27FC236}">
                <a16:creationId xmlns:a16="http://schemas.microsoft.com/office/drawing/2014/main" id="{D3112617-98FD-43AE-B622-C96E14FE4191}"/>
              </a:ext>
            </a:extLst>
          </p:cNvPr>
          <p:cNvSpPr txBox="1"/>
          <p:nvPr/>
        </p:nvSpPr>
        <p:spPr>
          <a:xfrm>
            <a:off x="8164060" y="2266227"/>
            <a:ext cx="3265170" cy="954107"/>
          </a:xfrm>
          <a:prstGeom prst="rect">
            <a:avLst/>
          </a:prstGeom>
          <a:noFill/>
        </p:spPr>
        <p:txBody>
          <a:bodyPr wrap="square" rtlCol="0">
            <a:spAutoFit/>
          </a:bodyPr>
          <a:lstStyle/>
          <a:p>
            <a:r>
              <a:rPr lang="en-US" altLang="zh-CN" sz="1400" dirty="0">
                <a:solidFill>
                  <a:schemeClr val="tx1">
                    <a:lumMod val="75000"/>
                    <a:lumOff val="25000"/>
                  </a:schemeClr>
                </a:solidFill>
                <a:cs typeface="+mn-ea"/>
              </a:rPr>
              <a:t>Emotional contagion might be weaker when expressed by AI, it can still occur through textual cues in digital environments.</a:t>
            </a:r>
            <a:endParaRPr lang="ko-KR" altLang="en-US" sz="1400" dirty="0">
              <a:solidFill>
                <a:schemeClr val="tx1">
                  <a:lumMod val="75000"/>
                  <a:lumOff val="25000"/>
                </a:schemeClr>
              </a:solidFill>
              <a:cs typeface="+mn-ea"/>
              <a:sym typeface="+mn-lt"/>
            </a:endParaRPr>
          </a:p>
        </p:txBody>
      </p:sp>
      <p:sp>
        <p:nvSpPr>
          <p:cNvPr id="21" name="TextBox 17">
            <a:extLst>
              <a:ext uri="{FF2B5EF4-FFF2-40B4-BE49-F238E27FC236}">
                <a16:creationId xmlns:a16="http://schemas.microsoft.com/office/drawing/2014/main" id="{F036AC5E-6EE6-468E-8585-E01CB118E979}"/>
              </a:ext>
            </a:extLst>
          </p:cNvPr>
          <p:cNvSpPr txBox="1"/>
          <p:nvPr/>
        </p:nvSpPr>
        <p:spPr>
          <a:xfrm>
            <a:off x="2830830" y="4620014"/>
            <a:ext cx="3265170" cy="954107"/>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AI </a:t>
            </a:r>
            <a:r>
              <a:rPr lang="en-US" altLang="zh-CN" sz="1400" dirty="0">
                <a:solidFill>
                  <a:schemeClr val="tx1">
                    <a:lumMod val="75000"/>
                    <a:lumOff val="25000"/>
                  </a:schemeClr>
                </a:solidFill>
                <a:cs typeface="+mn-ea"/>
              </a:rPr>
              <a:t>agent’s positive emotion can automatically trigger positive emotion in the customer leading to a positive evaluation of the service.</a:t>
            </a:r>
            <a:endParaRPr lang="ko-KR" altLang="en-US" sz="1400" dirty="0">
              <a:solidFill>
                <a:schemeClr val="tx1">
                  <a:lumMod val="75000"/>
                  <a:lumOff val="25000"/>
                </a:schemeClr>
              </a:solidFill>
              <a:cs typeface="+mn-ea"/>
              <a:sym typeface="+mn-lt"/>
            </a:endParaRPr>
          </a:p>
        </p:txBody>
      </p:sp>
      <p:sp>
        <p:nvSpPr>
          <p:cNvPr id="24" name="TextBox 20">
            <a:extLst>
              <a:ext uri="{FF2B5EF4-FFF2-40B4-BE49-F238E27FC236}">
                <a16:creationId xmlns:a16="http://schemas.microsoft.com/office/drawing/2014/main" id="{DFDFE13C-EF83-44DA-BB9E-1CF0795B07D4}"/>
              </a:ext>
            </a:extLst>
          </p:cNvPr>
          <p:cNvSpPr txBox="1"/>
          <p:nvPr/>
        </p:nvSpPr>
        <p:spPr>
          <a:xfrm>
            <a:off x="8164060" y="4620014"/>
            <a:ext cx="3265170" cy="738664"/>
          </a:xfrm>
          <a:prstGeom prst="rect">
            <a:avLst/>
          </a:prstGeom>
          <a:noFill/>
        </p:spPr>
        <p:txBody>
          <a:bodyPr wrap="square" rtlCol="0">
            <a:spAutoFit/>
          </a:bodyPr>
          <a:lstStyle/>
          <a:p>
            <a:r>
              <a:rPr lang="en-US" altLang="zh-CN" sz="1400" dirty="0">
                <a:solidFill>
                  <a:schemeClr val="tx1">
                    <a:lumMod val="75000"/>
                    <a:lumOff val="25000"/>
                  </a:schemeClr>
                </a:solidFill>
                <a:cs typeface="+mn-ea"/>
              </a:rPr>
              <a:t>Thus, the emotion the customer feels towards the AI system is a bit higher than we originally assumed.</a:t>
            </a:r>
            <a:endParaRPr lang="ko-KR" altLang="en-US" sz="1400" dirty="0">
              <a:solidFill>
                <a:schemeClr val="tx1">
                  <a:lumMod val="75000"/>
                  <a:lumOff val="25000"/>
                </a:schemeClr>
              </a:solidFill>
              <a:cs typeface="+mn-ea"/>
              <a:sym typeface="+mn-lt"/>
            </a:endParaRPr>
          </a:p>
        </p:txBody>
      </p:sp>
      <p:graphicFrame>
        <p:nvGraphicFramePr>
          <p:cNvPr id="25" name="Chart 5">
            <a:extLst>
              <a:ext uri="{FF2B5EF4-FFF2-40B4-BE49-F238E27FC236}">
                <a16:creationId xmlns:a16="http://schemas.microsoft.com/office/drawing/2014/main" id="{628E9A96-2604-43FF-9ECD-B36782F3E5C6}"/>
              </a:ext>
            </a:extLst>
          </p:cNvPr>
          <p:cNvGraphicFramePr/>
          <p:nvPr>
            <p:extLst>
              <p:ext uri="{D42A27DB-BD31-4B8C-83A1-F6EECF244321}">
                <p14:modId xmlns:p14="http://schemas.microsoft.com/office/powerpoint/2010/main" val="1899257249"/>
              </p:ext>
            </p:extLst>
          </p:nvPr>
        </p:nvGraphicFramePr>
        <p:xfrm>
          <a:off x="6344575" y="4443550"/>
          <a:ext cx="1660648" cy="17211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10">
            <a:extLst>
              <a:ext uri="{FF2B5EF4-FFF2-40B4-BE49-F238E27FC236}">
                <a16:creationId xmlns:a16="http://schemas.microsoft.com/office/drawing/2014/main" id="{44327F33-7405-4A94-93B9-FA88FB68C0BE}"/>
              </a:ext>
            </a:extLst>
          </p:cNvPr>
          <p:cNvGraphicFramePr/>
          <p:nvPr>
            <p:extLst>
              <p:ext uri="{D42A27DB-BD31-4B8C-83A1-F6EECF244321}">
                <p14:modId xmlns:p14="http://schemas.microsoft.com/office/powerpoint/2010/main" val="1965971592"/>
              </p:ext>
            </p:extLst>
          </p:nvPr>
        </p:nvGraphicFramePr>
        <p:xfrm>
          <a:off x="6560599" y="4645112"/>
          <a:ext cx="1243450" cy="122413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5">
            <a:extLst>
              <a:ext uri="{FF2B5EF4-FFF2-40B4-BE49-F238E27FC236}">
                <a16:creationId xmlns:a16="http://schemas.microsoft.com/office/drawing/2014/main" id="{2841B9E4-F35B-41CC-A455-5999E2110FDC}"/>
              </a:ext>
            </a:extLst>
          </p:cNvPr>
          <p:cNvGraphicFramePr/>
          <p:nvPr>
            <p:extLst>
              <p:ext uri="{D42A27DB-BD31-4B8C-83A1-F6EECF244321}">
                <p14:modId xmlns:p14="http://schemas.microsoft.com/office/powerpoint/2010/main" val="840487345"/>
              </p:ext>
            </p:extLst>
          </p:nvPr>
        </p:nvGraphicFramePr>
        <p:xfrm>
          <a:off x="6297677" y="1969408"/>
          <a:ext cx="1660648" cy="17211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10">
            <a:extLst>
              <a:ext uri="{FF2B5EF4-FFF2-40B4-BE49-F238E27FC236}">
                <a16:creationId xmlns:a16="http://schemas.microsoft.com/office/drawing/2014/main" id="{6C0D8967-AB98-4076-BBA6-7328178C828A}"/>
              </a:ext>
            </a:extLst>
          </p:cNvPr>
          <p:cNvGraphicFramePr/>
          <p:nvPr>
            <p:extLst>
              <p:ext uri="{D42A27DB-BD31-4B8C-83A1-F6EECF244321}">
                <p14:modId xmlns:p14="http://schemas.microsoft.com/office/powerpoint/2010/main" val="3473389231"/>
              </p:ext>
            </p:extLst>
          </p:nvPr>
        </p:nvGraphicFramePr>
        <p:xfrm>
          <a:off x="6513701" y="2170970"/>
          <a:ext cx="1243450" cy="122413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5">
            <a:extLst>
              <a:ext uri="{FF2B5EF4-FFF2-40B4-BE49-F238E27FC236}">
                <a16:creationId xmlns:a16="http://schemas.microsoft.com/office/drawing/2014/main" id="{2D295E3B-A74C-4C67-B063-9D9E4D209F29}"/>
              </a:ext>
            </a:extLst>
          </p:cNvPr>
          <p:cNvGraphicFramePr/>
          <p:nvPr>
            <p:extLst>
              <p:ext uri="{D42A27DB-BD31-4B8C-83A1-F6EECF244321}">
                <p14:modId xmlns:p14="http://schemas.microsoft.com/office/powerpoint/2010/main" val="1649602254"/>
              </p:ext>
            </p:extLst>
          </p:nvPr>
        </p:nvGraphicFramePr>
        <p:xfrm>
          <a:off x="921607" y="4402900"/>
          <a:ext cx="1660648" cy="17211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10">
            <a:extLst>
              <a:ext uri="{FF2B5EF4-FFF2-40B4-BE49-F238E27FC236}">
                <a16:creationId xmlns:a16="http://schemas.microsoft.com/office/drawing/2014/main" id="{F3280699-AECE-417A-BBA4-0DE28D7CBC5A}"/>
              </a:ext>
            </a:extLst>
          </p:cNvPr>
          <p:cNvGraphicFramePr/>
          <p:nvPr>
            <p:extLst>
              <p:ext uri="{D42A27DB-BD31-4B8C-83A1-F6EECF244321}">
                <p14:modId xmlns:p14="http://schemas.microsoft.com/office/powerpoint/2010/main" val="964207788"/>
              </p:ext>
            </p:extLst>
          </p:nvPr>
        </p:nvGraphicFramePr>
        <p:xfrm>
          <a:off x="1137631" y="4604462"/>
          <a:ext cx="1243450" cy="1224136"/>
        </p:xfrm>
        <a:graphic>
          <a:graphicData uri="http://schemas.openxmlformats.org/drawingml/2006/chart">
            <c:chart xmlns:c="http://schemas.openxmlformats.org/drawingml/2006/chart" xmlns:r="http://schemas.openxmlformats.org/officeDocument/2006/relationships" r:id="rId10"/>
          </a:graphicData>
        </a:graphic>
      </p:graphicFrame>
      <p:sp>
        <p:nvSpPr>
          <p:cNvPr id="2" name="TextBox 5">
            <a:extLst>
              <a:ext uri="{FF2B5EF4-FFF2-40B4-BE49-F238E27FC236}">
                <a16:creationId xmlns:a16="http://schemas.microsoft.com/office/drawing/2014/main" id="{A604D6A1-BF67-2D47-DE24-6A4F3CA92FA8}"/>
              </a:ext>
            </a:extLst>
          </p:cNvPr>
          <p:cNvSpPr txBox="1"/>
          <p:nvPr/>
        </p:nvSpPr>
        <p:spPr>
          <a:xfrm>
            <a:off x="2793718" y="1748248"/>
            <a:ext cx="936104"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One</a:t>
            </a:r>
            <a:endParaRPr lang="ko-KR" altLang="en-US" sz="2400" b="1" dirty="0">
              <a:solidFill>
                <a:srgbClr val="4A5A69"/>
              </a:solidFill>
              <a:cs typeface="+mn-ea"/>
              <a:sym typeface="+mn-lt"/>
            </a:endParaRPr>
          </a:p>
        </p:txBody>
      </p:sp>
    </p:spTree>
    <p:extLst>
      <p:ext uri="{BB962C8B-B14F-4D97-AF65-F5344CB8AC3E}">
        <p14:creationId xmlns:p14="http://schemas.microsoft.com/office/powerpoint/2010/main" val="2923023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993775" y="557710"/>
            <a:ext cx="2204450" cy="523220"/>
          </a:xfrm>
          <a:prstGeom prst="rect">
            <a:avLst/>
          </a:prstGeom>
          <a:noFill/>
        </p:spPr>
        <p:txBody>
          <a:bodyPr wrap="none" rtlCol="0">
            <a:spAutoFit/>
          </a:bodyPr>
          <a:lstStyle/>
          <a:p>
            <a:pPr algn="ctr"/>
            <a:r>
              <a:rPr lang="en-US" altLang="zh-CN" sz="2800" dirty="0">
                <a:solidFill>
                  <a:srgbClr val="4A5A69"/>
                </a:solidFill>
                <a:cs typeface="+mn-ea"/>
                <a:sym typeface="+mn-lt"/>
              </a:rPr>
              <a:t>Hypotheses</a:t>
            </a:r>
            <a:endParaRPr lang="zh-CN" altLang="en-US" sz="2800" dirty="0">
              <a:solidFill>
                <a:srgbClr val="4A5A69"/>
              </a:solidFill>
              <a:cs typeface="+mn-ea"/>
              <a:sym typeface="+mn-lt"/>
            </a:endParaRPr>
          </a:p>
        </p:txBody>
      </p:sp>
      <p:sp>
        <p:nvSpPr>
          <p:cNvPr id="6" name="矩形 5">
            <a:extLst>
              <a:ext uri="{FF2B5EF4-FFF2-40B4-BE49-F238E27FC236}">
                <a16:creationId xmlns:a16="http://schemas.microsoft.com/office/drawing/2014/main" id="{C297466D-022B-4F0F-BE7B-C0D469730581}"/>
              </a:ext>
            </a:extLst>
          </p:cNvPr>
          <p:cNvSpPr/>
          <p:nvPr/>
        </p:nvSpPr>
        <p:spPr>
          <a:xfrm>
            <a:off x="1301370" y="1152217"/>
            <a:ext cx="9753600" cy="523220"/>
          </a:xfrm>
          <a:prstGeom prst="rect">
            <a:avLst/>
          </a:prstGeom>
        </p:spPr>
        <p:txBody>
          <a:bodyPr wrap="square">
            <a:spAutoFit/>
          </a:bodyPr>
          <a:lstStyle/>
          <a:p>
            <a:pPr algn="ctr"/>
            <a:r>
              <a:rPr lang="en-US" altLang="zh-CN" sz="1400" b="1" i="1" dirty="0">
                <a:solidFill>
                  <a:srgbClr val="92A3B8"/>
                </a:solidFill>
                <a:cs typeface="+mn-ea"/>
              </a:rPr>
              <a:t>H2b: An AI agent’s expressed positive emotion increases the extent of expectation-disconfirmation, which in turn reduces service evaluations.</a:t>
            </a:r>
            <a:endParaRPr lang="zh-CN" altLang="en-US" sz="1400" b="1" i="1" dirty="0">
              <a:solidFill>
                <a:srgbClr val="92A3B8"/>
              </a:solidFill>
              <a:cs typeface="+mn-ea"/>
              <a:sym typeface="+mn-lt"/>
            </a:endParaRPr>
          </a:p>
        </p:txBody>
      </p:sp>
      <p:sp>
        <p:nvSpPr>
          <p:cNvPr id="4" name="Freeform 3">
            <a:extLst>
              <a:ext uri="{FF2B5EF4-FFF2-40B4-BE49-F238E27FC236}">
                <a16:creationId xmlns:a16="http://schemas.microsoft.com/office/drawing/2014/main" id="{5842C7A5-2222-4F92-8FAB-2625FF6AA874}"/>
              </a:ext>
            </a:extLst>
          </p:cNvPr>
          <p:cNvSpPr/>
          <p:nvPr/>
        </p:nvSpPr>
        <p:spPr>
          <a:xfrm>
            <a:off x="3525715" y="2527355"/>
            <a:ext cx="6881446" cy="3245198"/>
          </a:xfrm>
          <a:custGeom>
            <a:avLst/>
            <a:gdLst>
              <a:gd name="connsiteX0" fmla="*/ 1719943 w 5105400"/>
              <a:gd name="connsiteY0" fmla="*/ 3341914 h 3341914"/>
              <a:gd name="connsiteX1" fmla="*/ 0 w 5105400"/>
              <a:gd name="connsiteY1" fmla="*/ 1872343 h 3341914"/>
              <a:gd name="connsiteX2" fmla="*/ 1654629 w 5105400"/>
              <a:gd name="connsiteY2" fmla="*/ 0 h 3341914"/>
              <a:gd name="connsiteX3" fmla="*/ 3581400 w 5105400"/>
              <a:gd name="connsiteY3" fmla="*/ 1654628 h 3341914"/>
              <a:gd name="connsiteX4" fmla="*/ 5105400 w 5105400"/>
              <a:gd name="connsiteY4" fmla="*/ 152400 h 3341914"/>
              <a:gd name="connsiteX5" fmla="*/ 5105400 w 5105400"/>
              <a:gd name="connsiteY5" fmla="*/ 152400 h 3341914"/>
              <a:gd name="connsiteX0" fmla="*/ 1684774 w 5105400"/>
              <a:gd name="connsiteY0" fmla="*/ 3297952 h 3297952"/>
              <a:gd name="connsiteX1" fmla="*/ 0 w 5105400"/>
              <a:gd name="connsiteY1" fmla="*/ 1872343 h 3297952"/>
              <a:gd name="connsiteX2" fmla="*/ 1654629 w 5105400"/>
              <a:gd name="connsiteY2" fmla="*/ 0 h 3297952"/>
              <a:gd name="connsiteX3" fmla="*/ 3581400 w 5105400"/>
              <a:gd name="connsiteY3" fmla="*/ 1654628 h 3297952"/>
              <a:gd name="connsiteX4" fmla="*/ 5105400 w 5105400"/>
              <a:gd name="connsiteY4" fmla="*/ 152400 h 3297952"/>
              <a:gd name="connsiteX5" fmla="*/ 5105400 w 5105400"/>
              <a:gd name="connsiteY5" fmla="*/ 152400 h 3297952"/>
              <a:gd name="connsiteX0" fmla="*/ 2247481 w 5668107"/>
              <a:gd name="connsiteY0" fmla="*/ 3297952 h 3297952"/>
              <a:gd name="connsiteX1" fmla="*/ 0 w 5668107"/>
              <a:gd name="connsiteY1" fmla="*/ 1881135 h 3297952"/>
              <a:gd name="connsiteX2" fmla="*/ 2217336 w 5668107"/>
              <a:gd name="connsiteY2" fmla="*/ 0 h 3297952"/>
              <a:gd name="connsiteX3" fmla="*/ 4144107 w 5668107"/>
              <a:gd name="connsiteY3" fmla="*/ 1654628 h 3297952"/>
              <a:gd name="connsiteX4" fmla="*/ 5668107 w 5668107"/>
              <a:gd name="connsiteY4" fmla="*/ 152400 h 3297952"/>
              <a:gd name="connsiteX5" fmla="*/ 5668107 w 5668107"/>
              <a:gd name="connsiteY5" fmla="*/ 152400 h 3297952"/>
              <a:gd name="connsiteX0" fmla="*/ 2247481 w 5668107"/>
              <a:gd name="connsiteY0" fmla="*/ 3297952 h 3297952"/>
              <a:gd name="connsiteX1" fmla="*/ 0 w 5668107"/>
              <a:gd name="connsiteY1" fmla="*/ 1881135 h 3297952"/>
              <a:gd name="connsiteX2" fmla="*/ 2217336 w 5668107"/>
              <a:gd name="connsiteY2" fmla="*/ 0 h 3297952"/>
              <a:gd name="connsiteX3" fmla="*/ 4504591 w 5668107"/>
              <a:gd name="connsiteY3" fmla="*/ 1672213 h 3297952"/>
              <a:gd name="connsiteX4" fmla="*/ 5668107 w 5668107"/>
              <a:gd name="connsiteY4" fmla="*/ 152400 h 3297952"/>
              <a:gd name="connsiteX5" fmla="*/ 5668107 w 5668107"/>
              <a:gd name="connsiteY5" fmla="*/ 152400 h 3297952"/>
              <a:gd name="connsiteX0" fmla="*/ 2247481 w 5668107"/>
              <a:gd name="connsiteY0" fmla="*/ 3166067 h 3166067"/>
              <a:gd name="connsiteX1" fmla="*/ 0 w 5668107"/>
              <a:gd name="connsiteY1" fmla="*/ 1749250 h 3166067"/>
              <a:gd name="connsiteX2" fmla="*/ 2305259 w 5668107"/>
              <a:gd name="connsiteY2" fmla="*/ 0 h 3166067"/>
              <a:gd name="connsiteX3" fmla="*/ 4504591 w 5668107"/>
              <a:gd name="connsiteY3" fmla="*/ 1540328 h 3166067"/>
              <a:gd name="connsiteX4" fmla="*/ 5668107 w 5668107"/>
              <a:gd name="connsiteY4" fmla="*/ 20515 h 3166067"/>
              <a:gd name="connsiteX5" fmla="*/ 5668107 w 5668107"/>
              <a:gd name="connsiteY5" fmla="*/ 20515 h 3166067"/>
              <a:gd name="connsiteX0" fmla="*/ 2247481 w 6942991"/>
              <a:gd name="connsiteY0" fmla="*/ 3166067 h 3166067"/>
              <a:gd name="connsiteX1" fmla="*/ 0 w 6942991"/>
              <a:gd name="connsiteY1" fmla="*/ 1749250 h 3166067"/>
              <a:gd name="connsiteX2" fmla="*/ 2305259 w 6942991"/>
              <a:gd name="connsiteY2" fmla="*/ 0 h 3166067"/>
              <a:gd name="connsiteX3" fmla="*/ 4504591 w 6942991"/>
              <a:gd name="connsiteY3" fmla="*/ 1540328 h 3166067"/>
              <a:gd name="connsiteX4" fmla="*/ 5668107 w 6942991"/>
              <a:gd name="connsiteY4" fmla="*/ 20515 h 3166067"/>
              <a:gd name="connsiteX5" fmla="*/ 6942991 w 6942991"/>
              <a:gd name="connsiteY5" fmla="*/ 20515 h 3166067"/>
              <a:gd name="connsiteX0" fmla="*/ 2247481 w 5668107"/>
              <a:gd name="connsiteY0" fmla="*/ 3166067 h 3166067"/>
              <a:gd name="connsiteX1" fmla="*/ 0 w 5668107"/>
              <a:gd name="connsiteY1" fmla="*/ 1749250 h 3166067"/>
              <a:gd name="connsiteX2" fmla="*/ 2305259 w 5668107"/>
              <a:gd name="connsiteY2" fmla="*/ 0 h 3166067"/>
              <a:gd name="connsiteX3" fmla="*/ 4504591 w 5668107"/>
              <a:gd name="connsiteY3" fmla="*/ 1540328 h 3166067"/>
              <a:gd name="connsiteX4" fmla="*/ 5668107 w 5668107"/>
              <a:gd name="connsiteY4" fmla="*/ 20515 h 3166067"/>
              <a:gd name="connsiteX0" fmla="*/ 2247481 w 6855069"/>
              <a:gd name="connsiteY0" fmla="*/ 3166067 h 3166067"/>
              <a:gd name="connsiteX1" fmla="*/ 0 w 6855069"/>
              <a:gd name="connsiteY1" fmla="*/ 1749250 h 3166067"/>
              <a:gd name="connsiteX2" fmla="*/ 2305259 w 6855069"/>
              <a:gd name="connsiteY2" fmla="*/ 0 h 3166067"/>
              <a:gd name="connsiteX3" fmla="*/ 4504591 w 6855069"/>
              <a:gd name="connsiteY3" fmla="*/ 1540328 h 3166067"/>
              <a:gd name="connsiteX4" fmla="*/ 6855069 w 6855069"/>
              <a:gd name="connsiteY4" fmla="*/ 11723 h 3166067"/>
              <a:gd name="connsiteX0" fmla="*/ 2247481 w 6855069"/>
              <a:gd name="connsiteY0" fmla="*/ 3166067 h 3166067"/>
              <a:gd name="connsiteX1" fmla="*/ 0 w 6855069"/>
              <a:gd name="connsiteY1" fmla="*/ 1749250 h 3166067"/>
              <a:gd name="connsiteX2" fmla="*/ 2270089 w 6855069"/>
              <a:gd name="connsiteY2" fmla="*/ 0 h 3166067"/>
              <a:gd name="connsiteX3" fmla="*/ 4504591 w 6855069"/>
              <a:gd name="connsiteY3" fmla="*/ 1540328 h 3166067"/>
              <a:gd name="connsiteX4" fmla="*/ 6855069 w 6855069"/>
              <a:gd name="connsiteY4" fmla="*/ 11723 h 3166067"/>
              <a:gd name="connsiteX0" fmla="*/ 2247481 w 6855069"/>
              <a:gd name="connsiteY0" fmla="*/ 3166067 h 3166067"/>
              <a:gd name="connsiteX1" fmla="*/ 0 w 6855069"/>
              <a:gd name="connsiteY1" fmla="*/ 1749250 h 3166067"/>
              <a:gd name="connsiteX2" fmla="*/ 2270089 w 6855069"/>
              <a:gd name="connsiteY2" fmla="*/ 0 h 3166067"/>
              <a:gd name="connsiteX3" fmla="*/ 4557345 w 6855069"/>
              <a:gd name="connsiteY3" fmla="*/ 1637043 h 3166067"/>
              <a:gd name="connsiteX4" fmla="*/ 6855069 w 6855069"/>
              <a:gd name="connsiteY4" fmla="*/ 11723 h 3166067"/>
              <a:gd name="connsiteX0" fmla="*/ 2282650 w 6855069"/>
              <a:gd name="connsiteY0" fmla="*/ 3245198 h 3245198"/>
              <a:gd name="connsiteX1" fmla="*/ 0 w 6855069"/>
              <a:gd name="connsiteY1" fmla="*/ 1749250 h 3245198"/>
              <a:gd name="connsiteX2" fmla="*/ 2270089 w 6855069"/>
              <a:gd name="connsiteY2" fmla="*/ 0 h 3245198"/>
              <a:gd name="connsiteX3" fmla="*/ 4557345 w 6855069"/>
              <a:gd name="connsiteY3" fmla="*/ 1637043 h 3245198"/>
              <a:gd name="connsiteX4" fmla="*/ 6855069 w 6855069"/>
              <a:gd name="connsiteY4" fmla="*/ 11723 h 3245198"/>
              <a:gd name="connsiteX0" fmla="*/ 2309027 w 6881446"/>
              <a:gd name="connsiteY0" fmla="*/ 3245198 h 3245198"/>
              <a:gd name="connsiteX1" fmla="*/ 0 w 6881446"/>
              <a:gd name="connsiteY1" fmla="*/ 1617366 h 3245198"/>
              <a:gd name="connsiteX2" fmla="*/ 2296466 w 6881446"/>
              <a:gd name="connsiteY2" fmla="*/ 0 h 3245198"/>
              <a:gd name="connsiteX3" fmla="*/ 4583722 w 6881446"/>
              <a:gd name="connsiteY3" fmla="*/ 1637043 h 3245198"/>
              <a:gd name="connsiteX4" fmla="*/ 6881446 w 6881446"/>
              <a:gd name="connsiteY4" fmla="*/ 11723 h 324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446" h="3245198">
                <a:moveTo>
                  <a:pt x="2309027" y="3245198"/>
                </a:moveTo>
                <a:lnTo>
                  <a:pt x="0" y="1617366"/>
                </a:lnTo>
                <a:lnTo>
                  <a:pt x="2296466" y="0"/>
                </a:lnTo>
                <a:lnTo>
                  <a:pt x="4583722" y="1637043"/>
                </a:lnTo>
                <a:lnTo>
                  <a:pt x="6881446" y="11723"/>
                </a:lnTo>
              </a:path>
            </a:pathLst>
          </a:custGeom>
          <a:ln w="34925">
            <a:solidFill>
              <a:srgbClr val="92A3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cs typeface="+mn-ea"/>
              <a:sym typeface="+mn-lt"/>
            </a:endParaRPr>
          </a:p>
        </p:txBody>
      </p:sp>
      <p:sp>
        <p:nvSpPr>
          <p:cNvPr id="7" name="Oval 2">
            <a:extLst>
              <a:ext uri="{FF2B5EF4-FFF2-40B4-BE49-F238E27FC236}">
                <a16:creationId xmlns:a16="http://schemas.microsoft.com/office/drawing/2014/main" id="{3F344933-DA08-4FFA-A791-37A398554C8A}"/>
              </a:ext>
            </a:extLst>
          </p:cNvPr>
          <p:cNvSpPr/>
          <p:nvPr/>
        </p:nvSpPr>
        <p:spPr>
          <a:xfrm>
            <a:off x="5458170" y="2166464"/>
            <a:ext cx="720000" cy="720000"/>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8" name="Oval 75">
            <a:extLst>
              <a:ext uri="{FF2B5EF4-FFF2-40B4-BE49-F238E27FC236}">
                <a16:creationId xmlns:a16="http://schemas.microsoft.com/office/drawing/2014/main" id="{9EE4879F-1BBA-43AF-BB15-3336171002F5}"/>
              </a:ext>
            </a:extLst>
          </p:cNvPr>
          <p:cNvSpPr/>
          <p:nvPr/>
        </p:nvSpPr>
        <p:spPr>
          <a:xfrm>
            <a:off x="3185581" y="3761618"/>
            <a:ext cx="720000" cy="720000"/>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9" name="Oval 76">
            <a:extLst>
              <a:ext uri="{FF2B5EF4-FFF2-40B4-BE49-F238E27FC236}">
                <a16:creationId xmlns:a16="http://schemas.microsoft.com/office/drawing/2014/main" id="{7617956D-736A-4274-B00F-4C677F79F687}"/>
              </a:ext>
            </a:extLst>
          </p:cNvPr>
          <p:cNvSpPr/>
          <p:nvPr/>
        </p:nvSpPr>
        <p:spPr>
          <a:xfrm>
            <a:off x="5458170" y="5338862"/>
            <a:ext cx="720000" cy="720000"/>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10" name="Oval 77">
            <a:extLst>
              <a:ext uri="{FF2B5EF4-FFF2-40B4-BE49-F238E27FC236}">
                <a16:creationId xmlns:a16="http://schemas.microsoft.com/office/drawing/2014/main" id="{5BBE3598-ABF2-4F5E-B165-54E5F8535224}"/>
              </a:ext>
            </a:extLst>
          </p:cNvPr>
          <p:cNvSpPr/>
          <p:nvPr/>
        </p:nvSpPr>
        <p:spPr>
          <a:xfrm>
            <a:off x="7730759" y="3761618"/>
            <a:ext cx="720000" cy="720000"/>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11" name="Oval 78">
            <a:extLst>
              <a:ext uri="{FF2B5EF4-FFF2-40B4-BE49-F238E27FC236}">
                <a16:creationId xmlns:a16="http://schemas.microsoft.com/office/drawing/2014/main" id="{2805D1B6-5BFB-4723-878E-21C26986DE4B}"/>
              </a:ext>
            </a:extLst>
          </p:cNvPr>
          <p:cNvSpPr/>
          <p:nvPr/>
        </p:nvSpPr>
        <p:spPr>
          <a:xfrm>
            <a:off x="10003348" y="2090691"/>
            <a:ext cx="828000" cy="828000"/>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12" name="Oval 81">
            <a:extLst>
              <a:ext uri="{FF2B5EF4-FFF2-40B4-BE49-F238E27FC236}">
                <a16:creationId xmlns:a16="http://schemas.microsoft.com/office/drawing/2014/main" id="{5394ABC6-95BF-4F7D-A234-2AD6E8D7AE7C}"/>
              </a:ext>
            </a:extLst>
          </p:cNvPr>
          <p:cNvSpPr/>
          <p:nvPr/>
        </p:nvSpPr>
        <p:spPr>
          <a:xfrm>
            <a:off x="10140425" y="2227768"/>
            <a:ext cx="553846" cy="553846"/>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grpSp>
        <p:nvGrpSpPr>
          <p:cNvPr id="13" name="Group 6">
            <a:extLst>
              <a:ext uri="{FF2B5EF4-FFF2-40B4-BE49-F238E27FC236}">
                <a16:creationId xmlns:a16="http://schemas.microsoft.com/office/drawing/2014/main" id="{073CC44B-E3EC-4310-A541-AF3BAA7330C0}"/>
              </a:ext>
            </a:extLst>
          </p:cNvPr>
          <p:cNvGrpSpPr/>
          <p:nvPr/>
        </p:nvGrpSpPr>
        <p:grpSpPr>
          <a:xfrm>
            <a:off x="747346" y="3658180"/>
            <a:ext cx="2321000" cy="1219265"/>
            <a:chOff x="-237692" y="3137575"/>
            <a:chExt cx="2321000" cy="1219265"/>
          </a:xfrm>
        </p:grpSpPr>
        <p:sp>
          <p:nvSpPr>
            <p:cNvPr id="15" name="TextBox 41">
              <a:extLst>
                <a:ext uri="{FF2B5EF4-FFF2-40B4-BE49-F238E27FC236}">
                  <a16:creationId xmlns:a16="http://schemas.microsoft.com/office/drawing/2014/main" id="{4E920EE1-025B-4C07-A7FA-973B7A0001E9}"/>
                </a:ext>
              </a:extLst>
            </p:cNvPr>
            <p:cNvSpPr txBox="1"/>
            <p:nvPr/>
          </p:nvSpPr>
          <p:spPr>
            <a:xfrm>
              <a:off x="-237692" y="3464288"/>
              <a:ext cx="2321000" cy="892552"/>
            </a:xfrm>
            <a:prstGeom prst="rect">
              <a:avLst/>
            </a:prstGeom>
            <a:noFill/>
          </p:spPr>
          <p:txBody>
            <a:bodyPr wrap="square" rtlCol="0">
              <a:spAutoFit/>
            </a:bodyPr>
            <a:lstStyle/>
            <a:p>
              <a:pPr algn="r"/>
              <a:r>
                <a:rPr lang="en-US" altLang="zh-CN" sz="1300" dirty="0">
                  <a:solidFill>
                    <a:schemeClr val="tx1">
                      <a:lumMod val="75000"/>
                      <a:lumOff val="25000"/>
                    </a:schemeClr>
                  </a:solidFill>
                  <a:cs typeface="+mn-ea"/>
                </a:rPr>
                <a:t>AI agent’s expressing emotion can be perceived negatively, leading to lower service evaluations.</a:t>
              </a:r>
              <a:endParaRPr lang="ko-KR" altLang="en-US" sz="1300" dirty="0">
                <a:solidFill>
                  <a:schemeClr val="tx1">
                    <a:lumMod val="75000"/>
                    <a:lumOff val="25000"/>
                  </a:schemeClr>
                </a:solidFill>
                <a:cs typeface="+mn-ea"/>
                <a:sym typeface="+mn-lt"/>
              </a:endParaRPr>
            </a:p>
          </p:txBody>
        </p:sp>
        <p:sp>
          <p:nvSpPr>
            <p:cNvPr id="16" name="Oval 49">
              <a:extLst>
                <a:ext uri="{FF2B5EF4-FFF2-40B4-BE49-F238E27FC236}">
                  <a16:creationId xmlns:a16="http://schemas.microsoft.com/office/drawing/2014/main" id="{49FA83C9-0FCC-45C6-A48C-8B19523795C5}"/>
                </a:ext>
              </a:extLst>
            </p:cNvPr>
            <p:cNvSpPr/>
            <p:nvPr/>
          </p:nvSpPr>
          <p:spPr>
            <a:xfrm>
              <a:off x="1723216" y="3137575"/>
              <a:ext cx="359589" cy="360001"/>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dirty="0">
                <a:cs typeface="+mn-ea"/>
                <a:sym typeface="+mn-lt"/>
              </a:endParaRPr>
            </a:p>
          </p:txBody>
        </p:sp>
        <p:sp>
          <p:nvSpPr>
            <p:cNvPr id="17" name="TextBox 43">
              <a:extLst>
                <a:ext uri="{FF2B5EF4-FFF2-40B4-BE49-F238E27FC236}">
                  <a16:creationId xmlns:a16="http://schemas.microsoft.com/office/drawing/2014/main" id="{D07EBBC3-1679-4E0C-9406-66656397CD5C}"/>
                </a:ext>
              </a:extLst>
            </p:cNvPr>
            <p:cNvSpPr txBox="1"/>
            <p:nvPr/>
          </p:nvSpPr>
          <p:spPr>
            <a:xfrm>
              <a:off x="1737207" y="3152454"/>
              <a:ext cx="334940" cy="307777"/>
            </a:xfrm>
            <a:prstGeom prst="rect">
              <a:avLst/>
            </a:prstGeom>
            <a:noFill/>
          </p:spPr>
          <p:txBody>
            <a:bodyPr wrap="square" rtlCol="0" anchor="ctr">
              <a:spAutoFit/>
            </a:bodyPr>
            <a:lstStyle/>
            <a:p>
              <a:pPr algn="ctr"/>
              <a:r>
                <a:rPr lang="en-US" altLang="ko-KR" sz="1400" b="1" dirty="0">
                  <a:solidFill>
                    <a:schemeClr val="bg1"/>
                  </a:solidFill>
                  <a:cs typeface="+mn-ea"/>
                  <a:sym typeface="+mn-lt"/>
                </a:rPr>
                <a:t>2</a:t>
              </a:r>
              <a:endParaRPr lang="ko-KR" altLang="en-US" sz="1400" b="1" dirty="0">
                <a:solidFill>
                  <a:schemeClr val="bg1"/>
                </a:solidFill>
                <a:cs typeface="+mn-ea"/>
                <a:sym typeface="+mn-lt"/>
              </a:endParaRPr>
            </a:p>
          </p:txBody>
        </p:sp>
      </p:grpSp>
      <p:grpSp>
        <p:nvGrpSpPr>
          <p:cNvPr id="18" name="Group 10">
            <a:extLst>
              <a:ext uri="{FF2B5EF4-FFF2-40B4-BE49-F238E27FC236}">
                <a16:creationId xmlns:a16="http://schemas.microsoft.com/office/drawing/2014/main" id="{DFB7CB92-6B87-44B5-8F27-0571FCF9CAB8}"/>
              </a:ext>
            </a:extLst>
          </p:cNvPr>
          <p:cNvGrpSpPr/>
          <p:nvPr/>
        </p:nvGrpSpPr>
        <p:grpSpPr>
          <a:xfrm>
            <a:off x="2795954" y="5262573"/>
            <a:ext cx="2358195" cy="1219265"/>
            <a:chOff x="1292171" y="4653887"/>
            <a:chExt cx="2358195" cy="1219265"/>
          </a:xfrm>
        </p:grpSpPr>
        <p:sp>
          <p:nvSpPr>
            <p:cNvPr id="20" name="TextBox 46">
              <a:extLst>
                <a:ext uri="{FF2B5EF4-FFF2-40B4-BE49-F238E27FC236}">
                  <a16:creationId xmlns:a16="http://schemas.microsoft.com/office/drawing/2014/main" id="{E26ADE0C-25FE-43A6-B18C-757C05FB705A}"/>
                </a:ext>
              </a:extLst>
            </p:cNvPr>
            <p:cNvSpPr txBox="1"/>
            <p:nvPr/>
          </p:nvSpPr>
          <p:spPr>
            <a:xfrm>
              <a:off x="1292171" y="4980600"/>
              <a:ext cx="2358195" cy="892552"/>
            </a:xfrm>
            <a:prstGeom prst="rect">
              <a:avLst/>
            </a:prstGeom>
            <a:noFill/>
          </p:spPr>
          <p:txBody>
            <a:bodyPr wrap="square" rtlCol="0">
              <a:spAutoFit/>
            </a:bodyPr>
            <a:lstStyle/>
            <a:p>
              <a:pPr rtl="0" fontAlgn="base">
                <a:spcBef>
                  <a:spcPts val="0"/>
                </a:spcBef>
                <a:spcAft>
                  <a:spcPts val="1200"/>
                </a:spcAft>
              </a:pPr>
              <a:r>
                <a:rPr lang="en-US" altLang="zh-CN" sz="1300" dirty="0">
                  <a:solidFill>
                    <a:schemeClr val="tx1">
                      <a:lumMod val="75000"/>
                      <a:lumOff val="25000"/>
                    </a:schemeClr>
                  </a:solidFill>
                  <a:cs typeface="+mn-ea"/>
                </a:rPr>
                <a:t>People have different expectations of emotional displays from AI agents compared to humans.</a:t>
              </a:r>
            </a:p>
          </p:txBody>
        </p:sp>
        <p:sp>
          <p:nvSpPr>
            <p:cNvPr id="21" name="Oval 54">
              <a:extLst>
                <a:ext uri="{FF2B5EF4-FFF2-40B4-BE49-F238E27FC236}">
                  <a16:creationId xmlns:a16="http://schemas.microsoft.com/office/drawing/2014/main" id="{5EB75DD0-8A26-4DB5-A570-6CA2CBB21F7F}"/>
                </a:ext>
              </a:extLst>
            </p:cNvPr>
            <p:cNvSpPr/>
            <p:nvPr/>
          </p:nvSpPr>
          <p:spPr>
            <a:xfrm>
              <a:off x="3290275" y="4653887"/>
              <a:ext cx="359589" cy="360001"/>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dirty="0">
                <a:cs typeface="+mn-ea"/>
                <a:sym typeface="+mn-lt"/>
              </a:endParaRPr>
            </a:p>
          </p:txBody>
        </p:sp>
        <p:sp>
          <p:nvSpPr>
            <p:cNvPr id="22" name="TextBox 48">
              <a:extLst>
                <a:ext uri="{FF2B5EF4-FFF2-40B4-BE49-F238E27FC236}">
                  <a16:creationId xmlns:a16="http://schemas.microsoft.com/office/drawing/2014/main" id="{E9C0EBA5-AB67-40C7-A291-3D48006ECBC6}"/>
                </a:ext>
              </a:extLst>
            </p:cNvPr>
            <p:cNvSpPr txBox="1"/>
            <p:nvPr/>
          </p:nvSpPr>
          <p:spPr>
            <a:xfrm>
              <a:off x="3302599" y="4671830"/>
              <a:ext cx="334940" cy="307777"/>
            </a:xfrm>
            <a:prstGeom prst="rect">
              <a:avLst/>
            </a:prstGeom>
            <a:noFill/>
          </p:spPr>
          <p:txBody>
            <a:bodyPr wrap="square" rtlCol="0" anchor="ctr">
              <a:spAutoFit/>
            </a:bodyPr>
            <a:lstStyle/>
            <a:p>
              <a:pPr algn="ctr"/>
              <a:r>
                <a:rPr lang="en-US" altLang="ko-KR" sz="1400" b="1" dirty="0">
                  <a:solidFill>
                    <a:schemeClr val="bg1"/>
                  </a:solidFill>
                  <a:cs typeface="+mn-ea"/>
                  <a:sym typeface="+mn-lt"/>
                </a:rPr>
                <a:t>1</a:t>
              </a:r>
              <a:endParaRPr lang="ko-KR" altLang="en-US" sz="1400" b="1" dirty="0">
                <a:solidFill>
                  <a:schemeClr val="bg1"/>
                </a:solidFill>
                <a:cs typeface="+mn-ea"/>
                <a:sym typeface="+mn-lt"/>
              </a:endParaRPr>
            </a:p>
          </p:txBody>
        </p:sp>
      </p:grpSp>
      <p:grpSp>
        <p:nvGrpSpPr>
          <p:cNvPr id="23" name="Group 11">
            <a:extLst>
              <a:ext uri="{FF2B5EF4-FFF2-40B4-BE49-F238E27FC236}">
                <a16:creationId xmlns:a16="http://schemas.microsoft.com/office/drawing/2014/main" id="{5BAB50A8-16A3-4AE2-A843-A8E8EE1AF85A}"/>
              </a:ext>
            </a:extLst>
          </p:cNvPr>
          <p:cNvGrpSpPr/>
          <p:nvPr/>
        </p:nvGrpSpPr>
        <p:grpSpPr>
          <a:xfrm>
            <a:off x="2910254" y="1905542"/>
            <a:ext cx="2243895" cy="1219265"/>
            <a:chOff x="1386253" y="1553975"/>
            <a:chExt cx="2243895" cy="1219265"/>
          </a:xfrm>
        </p:grpSpPr>
        <p:sp>
          <p:nvSpPr>
            <p:cNvPr id="25" name="TextBox 51">
              <a:extLst>
                <a:ext uri="{FF2B5EF4-FFF2-40B4-BE49-F238E27FC236}">
                  <a16:creationId xmlns:a16="http://schemas.microsoft.com/office/drawing/2014/main" id="{E67CE288-DA0A-4F80-88B3-1030366E679C}"/>
                </a:ext>
              </a:extLst>
            </p:cNvPr>
            <p:cNvSpPr txBox="1"/>
            <p:nvPr/>
          </p:nvSpPr>
          <p:spPr>
            <a:xfrm>
              <a:off x="1386253" y="1880688"/>
              <a:ext cx="2243895" cy="892552"/>
            </a:xfrm>
            <a:prstGeom prst="rect">
              <a:avLst/>
            </a:prstGeom>
            <a:noFill/>
          </p:spPr>
          <p:txBody>
            <a:bodyPr wrap="square" rtlCol="0">
              <a:spAutoFit/>
            </a:bodyPr>
            <a:lstStyle/>
            <a:p>
              <a:pPr rtl="0" fontAlgn="base">
                <a:spcBef>
                  <a:spcPts val="0"/>
                </a:spcBef>
                <a:spcAft>
                  <a:spcPts val="1200"/>
                </a:spcAft>
              </a:pPr>
              <a:r>
                <a:rPr lang="en-US" altLang="zh-CN" sz="1300" dirty="0">
                  <a:solidFill>
                    <a:schemeClr val="tx1">
                      <a:lumMod val="75000"/>
                      <a:lumOff val="25000"/>
                    </a:schemeClr>
                  </a:solidFill>
                  <a:latin typeface="+mj-lt"/>
                  <a:cs typeface="+mn-ea"/>
                </a:rPr>
                <a:t>The negative impact can be mediated by </a:t>
              </a:r>
              <a:r>
                <a:rPr lang="en-US" altLang="zh-CN" sz="1300" b="1" dirty="0">
                  <a:solidFill>
                    <a:schemeClr val="tx1">
                      <a:lumMod val="75000"/>
                      <a:lumOff val="25000"/>
                    </a:schemeClr>
                  </a:solidFill>
                  <a:latin typeface="+mj-lt"/>
                  <a:cs typeface="+mn-ea"/>
                </a:rPr>
                <a:t>expectation-disconfirmation</a:t>
              </a:r>
              <a:r>
                <a:rPr lang="en-US" altLang="zh-CN" sz="1300" b="0" i="0" u="none" strike="noStrike" dirty="0">
                  <a:solidFill>
                    <a:srgbClr val="000000"/>
                  </a:solidFill>
                  <a:effectLst/>
                  <a:latin typeface="+mj-lt"/>
                </a:rPr>
                <a:t>.</a:t>
              </a:r>
            </a:p>
          </p:txBody>
        </p:sp>
        <p:sp>
          <p:nvSpPr>
            <p:cNvPr id="26" name="Oval 59">
              <a:extLst>
                <a:ext uri="{FF2B5EF4-FFF2-40B4-BE49-F238E27FC236}">
                  <a16:creationId xmlns:a16="http://schemas.microsoft.com/office/drawing/2014/main" id="{4BE907E4-321C-4DE1-88BF-2E9CF8E83387}"/>
                </a:ext>
              </a:extLst>
            </p:cNvPr>
            <p:cNvSpPr/>
            <p:nvPr/>
          </p:nvSpPr>
          <p:spPr>
            <a:xfrm>
              <a:off x="3270057" y="1553975"/>
              <a:ext cx="359589" cy="360001"/>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dirty="0">
                <a:cs typeface="+mn-ea"/>
                <a:sym typeface="+mn-lt"/>
              </a:endParaRPr>
            </a:p>
          </p:txBody>
        </p:sp>
        <p:sp>
          <p:nvSpPr>
            <p:cNvPr id="27" name="TextBox 53">
              <a:extLst>
                <a:ext uri="{FF2B5EF4-FFF2-40B4-BE49-F238E27FC236}">
                  <a16:creationId xmlns:a16="http://schemas.microsoft.com/office/drawing/2014/main" id="{56DF8C85-965C-4C13-827E-A96ED5FD4019}"/>
                </a:ext>
              </a:extLst>
            </p:cNvPr>
            <p:cNvSpPr txBox="1"/>
            <p:nvPr/>
          </p:nvSpPr>
          <p:spPr>
            <a:xfrm>
              <a:off x="3282381" y="1580086"/>
              <a:ext cx="334940" cy="307777"/>
            </a:xfrm>
            <a:prstGeom prst="rect">
              <a:avLst/>
            </a:prstGeom>
            <a:noFill/>
          </p:spPr>
          <p:txBody>
            <a:bodyPr wrap="square" rtlCol="0" anchor="ctr">
              <a:spAutoFit/>
            </a:bodyPr>
            <a:lstStyle/>
            <a:p>
              <a:pPr algn="ctr"/>
              <a:r>
                <a:rPr lang="en-US" altLang="ko-KR" sz="1400" b="1" dirty="0">
                  <a:solidFill>
                    <a:schemeClr val="bg1"/>
                  </a:solidFill>
                  <a:cs typeface="+mn-ea"/>
                  <a:sym typeface="+mn-lt"/>
                </a:rPr>
                <a:t>3</a:t>
              </a:r>
              <a:endParaRPr lang="ko-KR" altLang="en-US" sz="1400" b="1" dirty="0">
                <a:solidFill>
                  <a:schemeClr val="bg1"/>
                </a:solidFill>
                <a:cs typeface="+mn-ea"/>
                <a:sym typeface="+mn-lt"/>
              </a:endParaRPr>
            </a:p>
          </p:txBody>
        </p:sp>
      </p:grpSp>
      <p:grpSp>
        <p:nvGrpSpPr>
          <p:cNvPr id="28" name="Group 12">
            <a:extLst>
              <a:ext uri="{FF2B5EF4-FFF2-40B4-BE49-F238E27FC236}">
                <a16:creationId xmlns:a16="http://schemas.microsoft.com/office/drawing/2014/main" id="{75677BDF-E95E-4876-A2B5-D75D907EC0C5}"/>
              </a:ext>
            </a:extLst>
          </p:cNvPr>
          <p:cNvGrpSpPr/>
          <p:nvPr/>
        </p:nvGrpSpPr>
        <p:grpSpPr>
          <a:xfrm>
            <a:off x="4663522" y="3658180"/>
            <a:ext cx="2323131" cy="1219265"/>
            <a:chOff x="3139521" y="3202670"/>
            <a:chExt cx="2323131" cy="1219265"/>
          </a:xfrm>
        </p:grpSpPr>
        <p:sp>
          <p:nvSpPr>
            <p:cNvPr id="30" name="TextBox 56">
              <a:extLst>
                <a:ext uri="{FF2B5EF4-FFF2-40B4-BE49-F238E27FC236}">
                  <a16:creationId xmlns:a16="http://schemas.microsoft.com/office/drawing/2014/main" id="{5070B754-12A2-4CEB-9B3E-E091A4F273EE}"/>
                </a:ext>
              </a:extLst>
            </p:cNvPr>
            <p:cNvSpPr txBox="1"/>
            <p:nvPr/>
          </p:nvSpPr>
          <p:spPr>
            <a:xfrm>
              <a:off x="3139521" y="3529383"/>
              <a:ext cx="2323131" cy="892552"/>
            </a:xfrm>
            <a:prstGeom prst="rect">
              <a:avLst/>
            </a:prstGeom>
            <a:noFill/>
          </p:spPr>
          <p:txBody>
            <a:bodyPr wrap="square" rtlCol="0">
              <a:spAutoFit/>
            </a:bodyPr>
            <a:lstStyle/>
            <a:p>
              <a:pPr algn="r"/>
              <a:r>
                <a:rPr lang="en-US" altLang="zh-CN" sz="1300" dirty="0">
                  <a:solidFill>
                    <a:schemeClr val="tx1">
                      <a:lumMod val="75000"/>
                      <a:lumOff val="25000"/>
                    </a:schemeClr>
                  </a:solidFill>
                  <a:cs typeface="+mn-ea"/>
                </a:rPr>
                <a:t>AI agent’s positive emotions might not have as strong of an effect as a human agent. </a:t>
              </a:r>
              <a:endParaRPr lang="ko-KR" altLang="en-US" sz="1300" dirty="0">
                <a:solidFill>
                  <a:schemeClr val="tx1">
                    <a:lumMod val="75000"/>
                    <a:lumOff val="25000"/>
                  </a:schemeClr>
                </a:solidFill>
                <a:cs typeface="+mn-ea"/>
                <a:sym typeface="+mn-lt"/>
              </a:endParaRPr>
            </a:p>
          </p:txBody>
        </p:sp>
        <p:sp>
          <p:nvSpPr>
            <p:cNvPr id="31" name="Oval 65">
              <a:extLst>
                <a:ext uri="{FF2B5EF4-FFF2-40B4-BE49-F238E27FC236}">
                  <a16:creationId xmlns:a16="http://schemas.microsoft.com/office/drawing/2014/main" id="{A7B78D67-DCE0-4D63-8F31-191683C50CDC}"/>
                </a:ext>
              </a:extLst>
            </p:cNvPr>
            <p:cNvSpPr/>
            <p:nvPr/>
          </p:nvSpPr>
          <p:spPr>
            <a:xfrm>
              <a:off x="5102561" y="3202670"/>
              <a:ext cx="359589" cy="360001"/>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dirty="0">
                <a:cs typeface="+mn-ea"/>
                <a:sym typeface="+mn-lt"/>
              </a:endParaRPr>
            </a:p>
          </p:txBody>
        </p:sp>
        <p:sp>
          <p:nvSpPr>
            <p:cNvPr id="32" name="TextBox 58">
              <a:extLst>
                <a:ext uri="{FF2B5EF4-FFF2-40B4-BE49-F238E27FC236}">
                  <a16:creationId xmlns:a16="http://schemas.microsoft.com/office/drawing/2014/main" id="{6FF8CED3-D8F9-4DF7-9D3B-75AA26C385F2}"/>
                </a:ext>
              </a:extLst>
            </p:cNvPr>
            <p:cNvSpPr txBox="1"/>
            <p:nvPr/>
          </p:nvSpPr>
          <p:spPr>
            <a:xfrm>
              <a:off x="5114885" y="3228782"/>
              <a:ext cx="334940" cy="307777"/>
            </a:xfrm>
            <a:prstGeom prst="rect">
              <a:avLst/>
            </a:prstGeom>
            <a:noFill/>
          </p:spPr>
          <p:txBody>
            <a:bodyPr wrap="square" rtlCol="0" anchor="ctr">
              <a:spAutoFit/>
            </a:bodyPr>
            <a:lstStyle/>
            <a:p>
              <a:pPr algn="ctr"/>
              <a:r>
                <a:rPr lang="en-US" altLang="ko-KR" sz="1400" b="1" dirty="0">
                  <a:solidFill>
                    <a:schemeClr val="bg1"/>
                  </a:solidFill>
                  <a:cs typeface="+mn-ea"/>
                  <a:sym typeface="+mn-lt"/>
                </a:rPr>
                <a:t>4</a:t>
              </a:r>
              <a:endParaRPr lang="ko-KR" altLang="en-US" sz="1400" b="1" dirty="0">
                <a:solidFill>
                  <a:schemeClr val="bg1"/>
                </a:solidFill>
                <a:cs typeface="+mn-ea"/>
                <a:sym typeface="+mn-lt"/>
              </a:endParaRPr>
            </a:p>
          </p:txBody>
        </p:sp>
      </p:grpSp>
      <p:grpSp>
        <p:nvGrpSpPr>
          <p:cNvPr id="33" name="Group 8">
            <a:extLst>
              <a:ext uri="{FF2B5EF4-FFF2-40B4-BE49-F238E27FC236}">
                <a16:creationId xmlns:a16="http://schemas.microsoft.com/office/drawing/2014/main" id="{A68F1947-48DC-44BF-BE6F-6E14B81E3BC5}"/>
              </a:ext>
            </a:extLst>
          </p:cNvPr>
          <p:cNvGrpSpPr/>
          <p:nvPr/>
        </p:nvGrpSpPr>
        <p:grpSpPr>
          <a:xfrm>
            <a:off x="6941181" y="1912999"/>
            <a:ext cx="2802581" cy="1219265"/>
            <a:chOff x="4907205" y="1496337"/>
            <a:chExt cx="2802581" cy="1219265"/>
          </a:xfrm>
        </p:grpSpPr>
        <p:sp>
          <p:nvSpPr>
            <p:cNvPr id="35" name="TextBox 61">
              <a:extLst>
                <a:ext uri="{FF2B5EF4-FFF2-40B4-BE49-F238E27FC236}">
                  <a16:creationId xmlns:a16="http://schemas.microsoft.com/office/drawing/2014/main" id="{E9CB3015-0A4A-42C0-B6E5-DC833EBCB59F}"/>
                </a:ext>
              </a:extLst>
            </p:cNvPr>
            <p:cNvSpPr txBox="1"/>
            <p:nvPr/>
          </p:nvSpPr>
          <p:spPr>
            <a:xfrm>
              <a:off x="4907205" y="1823050"/>
              <a:ext cx="2758114" cy="892552"/>
            </a:xfrm>
            <a:prstGeom prst="rect">
              <a:avLst/>
            </a:prstGeom>
            <a:noFill/>
          </p:spPr>
          <p:txBody>
            <a:bodyPr wrap="square" rtlCol="0">
              <a:spAutoFit/>
            </a:bodyPr>
            <a:lstStyle/>
            <a:p>
              <a:pPr algn="r"/>
              <a:r>
                <a:rPr lang="en-US" altLang="zh-CN" sz="1300" dirty="0">
                  <a:solidFill>
                    <a:schemeClr val="tx1">
                      <a:lumMod val="75000"/>
                      <a:lumOff val="25000"/>
                    </a:schemeClr>
                  </a:solidFill>
                  <a:cs typeface="+mn-ea"/>
                </a:rPr>
                <a:t>This could be because the expectations of AI are not met which cancels out the positive effect of the AI's emotions.</a:t>
              </a:r>
              <a:endParaRPr lang="ko-KR" altLang="en-US" sz="1300" dirty="0">
                <a:solidFill>
                  <a:schemeClr val="tx1">
                    <a:lumMod val="75000"/>
                    <a:lumOff val="25000"/>
                  </a:schemeClr>
                </a:solidFill>
                <a:cs typeface="+mn-ea"/>
                <a:sym typeface="+mn-lt"/>
              </a:endParaRPr>
            </a:p>
          </p:txBody>
        </p:sp>
        <p:sp>
          <p:nvSpPr>
            <p:cNvPr id="36" name="Oval 70">
              <a:extLst>
                <a:ext uri="{FF2B5EF4-FFF2-40B4-BE49-F238E27FC236}">
                  <a16:creationId xmlns:a16="http://schemas.microsoft.com/office/drawing/2014/main" id="{1FB72DB5-B0F5-4845-B1BF-11CC856E251C}"/>
                </a:ext>
              </a:extLst>
            </p:cNvPr>
            <p:cNvSpPr/>
            <p:nvPr/>
          </p:nvSpPr>
          <p:spPr>
            <a:xfrm>
              <a:off x="7350197" y="1496337"/>
              <a:ext cx="359589" cy="360001"/>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dirty="0">
                <a:cs typeface="+mn-ea"/>
                <a:sym typeface="+mn-lt"/>
              </a:endParaRPr>
            </a:p>
          </p:txBody>
        </p:sp>
        <p:sp>
          <p:nvSpPr>
            <p:cNvPr id="37" name="TextBox 63">
              <a:extLst>
                <a:ext uri="{FF2B5EF4-FFF2-40B4-BE49-F238E27FC236}">
                  <a16:creationId xmlns:a16="http://schemas.microsoft.com/office/drawing/2014/main" id="{7227EBA5-13E7-4842-A210-1EB4327A6CFE}"/>
                </a:ext>
              </a:extLst>
            </p:cNvPr>
            <p:cNvSpPr txBox="1"/>
            <p:nvPr/>
          </p:nvSpPr>
          <p:spPr>
            <a:xfrm>
              <a:off x="7391709" y="1522234"/>
              <a:ext cx="276564" cy="307777"/>
            </a:xfrm>
            <a:prstGeom prst="rect">
              <a:avLst/>
            </a:prstGeom>
            <a:noFill/>
          </p:spPr>
          <p:txBody>
            <a:bodyPr wrap="square" rtlCol="0" anchor="ctr">
              <a:spAutoFit/>
            </a:bodyPr>
            <a:lstStyle/>
            <a:p>
              <a:pPr algn="ctr"/>
              <a:r>
                <a:rPr lang="en-US" altLang="ko-KR" sz="1400" b="1" dirty="0">
                  <a:solidFill>
                    <a:schemeClr val="bg1"/>
                  </a:solidFill>
                  <a:cs typeface="+mn-ea"/>
                  <a:sym typeface="+mn-lt"/>
                </a:rPr>
                <a:t>5</a:t>
              </a:r>
              <a:endParaRPr lang="ko-KR" altLang="en-US" sz="1400" b="1" dirty="0">
                <a:solidFill>
                  <a:schemeClr val="bg1"/>
                </a:solidFill>
                <a:cs typeface="+mn-ea"/>
                <a:sym typeface="+mn-lt"/>
              </a:endParaRPr>
            </a:p>
          </p:txBody>
        </p:sp>
      </p:grpSp>
      <p:sp>
        <p:nvSpPr>
          <p:cNvPr id="38" name="Rectangle 7">
            <a:extLst>
              <a:ext uri="{FF2B5EF4-FFF2-40B4-BE49-F238E27FC236}">
                <a16:creationId xmlns:a16="http://schemas.microsoft.com/office/drawing/2014/main" id="{2BC10AC0-A007-44B0-8210-F40052D542D8}"/>
              </a:ext>
            </a:extLst>
          </p:cNvPr>
          <p:cNvSpPr/>
          <p:nvPr/>
        </p:nvSpPr>
        <p:spPr>
          <a:xfrm>
            <a:off x="3397319" y="3965136"/>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9" name="Rounded Rectangle 10">
            <a:extLst>
              <a:ext uri="{FF2B5EF4-FFF2-40B4-BE49-F238E27FC236}">
                <a16:creationId xmlns:a16="http://schemas.microsoft.com/office/drawing/2014/main" id="{D8174759-2DE3-4583-B944-A13DA5990F4E}"/>
              </a:ext>
            </a:extLst>
          </p:cNvPr>
          <p:cNvSpPr/>
          <p:nvPr/>
        </p:nvSpPr>
        <p:spPr>
          <a:xfrm>
            <a:off x="5721214" y="5529276"/>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40" name="Rounded Rectangle 5">
            <a:extLst>
              <a:ext uri="{FF2B5EF4-FFF2-40B4-BE49-F238E27FC236}">
                <a16:creationId xmlns:a16="http://schemas.microsoft.com/office/drawing/2014/main" id="{AAB8181B-6281-4D33-B408-EE422D8C50F5}"/>
              </a:ext>
            </a:extLst>
          </p:cNvPr>
          <p:cNvSpPr/>
          <p:nvPr/>
        </p:nvSpPr>
        <p:spPr>
          <a:xfrm flipH="1">
            <a:off x="5613599" y="235977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41" name="Round Same Side Corner Rectangle 11">
            <a:extLst>
              <a:ext uri="{FF2B5EF4-FFF2-40B4-BE49-F238E27FC236}">
                <a16:creationId xmlns:a16="http://schemas.microsoft.com/office/drawing/2014/main" id="{7E57827B-70C7-46B3-AA97-7CB25174C70D}"/>
              </a:ext>
            </a:extLst>
          </p:cNvPr>
          <p:cNvSpPr>
            <a:spLocks noChangeAspect="1"/>
          </p:cNvSpPr>
          <p:nvPr/>
        </p:nvSpPr>
        <p:spPr>
          <a:xfrm rot="9900000">
            <a:off x="7906175" y="3993966"/>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42" name="Block Arc 10">
            <a:extLst>
              <a:ext uri="{FF2B5EF4-FFF2-40B4-BE49-F238E27FC236}">
                <a16:creationId xmlns:a16="http://schemas.microsoft.com/office/drawing/2014/main" id="{5D0B76FA-A6B3-4F88-A83C-3991A900982F}"/>
              </a:ext>
            </a:extLst>
          </p:cNvPr>
          <p:cNvSpPr/>
          <p:nvPr/>
        </p:nvSpPr>
        <p:spPr>
          <a:xfrm>
            <a:off x="10225473" y="2367446"/>
            <a:ext cx="404890" cy="27425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cs typeface="+mn-ea"/>
              <a:sym typeface="+mn-lt"/>
            </a:endParaRPr>
          </a:p>
        </p:txBody>
      </p:sp>
      <p:sp>
        <p:nvSpPr>
          <p:cNvPr id="44" name="TextBox 43"/>
          <p:cNvSpPr txBox="1"/>
          <p:nvPr/>
        </p:nvSpPr>
        <p:spPr>
          <a:xfrm>
            <a:off x="42565" y="6688425"/>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3911622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3363715" y="602680"/>
            <a:ext cx="5464573" cy="954107"/>
          </a:xfrm>
          <a:prstGeom prst="rect">
            <a:avLst/>
          </a:prstGeom>
          <a:noFill/>
        </p:spPr>
        <p:txBody>
          <a:bodyPr wrap="none" rtlCol="0">
            <a:spAutoFit/>
          </a:bodyPr>
          <a:lstStyle/>
          <a:p>
            <a:pPr algn="ctr"/>
            <a:r>
              <a:rPr lang="en-US" altLang="zh-CN" sz="2800" dirty="0">
                <a:solidFill>
                  <a:srgbClr val="4A5A69"/>
                </a:solidFill>
                <a:cs typeface="+mn-ea"/>
              </a:rPr>
              <a:t>The Moderating Effect of </a:t>
            </a:r>
          </a:p>
          <a:p>
            <a:pPr algn="ctr"/>
            <a:r>
              <a:rPr lang="en-US" altLang="zh-CN" sz="2800" dirty="0">
                <a:solidFill>
                  <a:srgbClr val="4A5A69"/>
                </a:solidFill>
                <a:cs typeface="+mn-ea"/>
              </a:rPr>
              <a:t>Relationship Norm Orientation</a:t>
            </a:r>
            <a:endParaRPr lang="zh-CN" altLang="en-US" sz="2800" dirty="0">
              <a:solidFill>
                <a:srgbClr val="4A5A69"/>
              </a:solidFill>
              <a:cs typeface="+mn-ea"/>
              <a:sym typeface="+mn-lt"/>
            </a:endParaRPr>
          </a:p>
        </p:txBody>
      </p:sp>
      <p:sp>
        <p:nvSpPr>
          <p:cNvPr id="39" name="TextBox 37">
            <a:extLst>
              <a:ext uri="{FF2B5EF4-FFF2-40B4-BE49-F238E27FC236}">
                <a16:creationId xmlns:a16="http://schemas.microsoft.com/office/drawing/2014/main" id="{8C530EC8-B01F-4B65-83DA-DE71E5A84F54}"/>
              </a:ext>
            </a:extLst>
          </p:cNvPr>
          <p:cNvSpPr txBox="1"/>
          <p:nvPr/>
        </p:nvSpPr>
        <p:spPr>
          <a:xfrm>
            <a:off x="1060590" y="3781098"/>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3</a:t>
            </a:r>
            <a:endParaRPr lang="ko-KR" altLang="en-US" sz="2400" b="1" dirty="0">
              <a:solidFill>
                <a:srgbClr val="4A5A69"/>
              </a:solidFill>
              <a:cs typeface="+mn-ea"/>
              <a:sym typeface="+mn-lt"/>
            </a:endParaRPr>
          </a:p>
        </p:txBody>
      </p:sp>
      <p:sp>
        <p:nvSpPr>
          <p:cNvPr id="40" name="TextBox 38">
            <a:extLst>
              <a:ext uri="{FF2B5EF4-FFF2-40B4-BE49-F238E27FC236}">
                <a16:creationId xmlns:a16="http://schemas.microsoft.com/office/drawing/2014/main" id="{DDAE0949-2680-4EF8-AB0F-1FBB50DB91DF}"/>
              </a:ext>
            </a:extLst>
          </p:cNvPr>
          <p:cNvSpPr txBox="1"/>
          <p:nvPr/>
        </p:nvSpPr>
        <p:spPr>
          <a:xfrm>
            <a:off x="1060590" y="1911080"/>
            <a:ext cx="984558"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1</a:t>
            </a:r>
            <a:endParaRPr lang="ko-KR" altLang="en-US" sz="2400" b="1" dirty="0">
              <a:solidFill>
                <a:srgbClr val="4A5A69"/>
              </a:solidFill>
              <a:cs typeface="+mn-ea"/>
              <a:sym typeface="+mn-lt"/>
            </a:endParaRPr>
          </a:p>
        </p:txBody>
      </p:sp>
      <p:sp>
        <p:nvSpPr>
          <p:cNvPr id="41" name="TextBox 39">
            <a:extLst>
              <a:ext uri="{FF2B5EF4-FFF2-40B4-BE49-F238E27FC236}">
                <a16:creationId xmlns:a16="http://schemas.microsoft.com/office/drawing/2014/main" id="{9928FA89-6988-4E83-9997-A1D2374A5B17}"/>
              </a:ext>
            </a:extLst>
          </p:cNvPr>
          <p:cNvSpPr txBox="1"/>
          <p:nvPr/>
        </p:nvSpPr>
        <p:spPr>
          <a:xfrm>
            <a:off x="1060592" y="2832894"/>
            <a:ext cx="984558" cy="461665"/>
          </a:xfrm>
          <a:prstGeom prst="rect">
            <a:avLst/>
          </a:prstGeom>
          <a:noFill/>
        </p:spPr>
        <p:txBody>
          <a:bodyPr wrap="square" rtlCol="0" anchor="ctr">
            <a:spAutoFit/>
          </a:bodyPr>
          <a:lstStyle/>
          <a:p>
            <a:pPr algn="ctr"/>
            <a:r>
              <a:rPr lang="en-US" altLang="ko-KR" sz="2400" b="1" dirty="0">
                <a:solidFill>
                  <a:srgbClr val="C1CBD7"/>
                </a:solidFill>
                <a:cs typeface="+mn-ea"/>
                <a:sym typeface="+mn-lt"/>
              </a:rPr>
              <a:t>2</a:t>
            </a:r>
            <a:endParaRPr lang="ko-KR" altLang="en-US" sz="2400" b="1" dirty="0">
              <a:solidFill>
                <a:srgbClr val="C1CBD7"/>
              </a:solidFill>
              <a:cs typeface="+mn-ea"/>
              <a:sym typeface="+mn-lt"/>
            </a:endParaRPr>
          </a:p>
        </p:txBody>
      </p:sp>
      <p:sp>
        <p:nvSpPr>
          <p:cNvPr id="44" name="TextBox 42">
            <a:extLst>
              <a:ext uri="{FF2B5EF4-FFF2-40B4-BE49-F238E27FC236}">
                <a16:creationId xmlns:a16="http://schemas.microsoft.com/office/drawing/2014/main" id="{9B7DF5E6-7984-488B-91CB-0740C2157C0B}"/>
              </a:ext>
            </a:extLst>
          </p:cNvPr>
          <p:cNvSpPr txBox="1"/>
          <p:nvPr/>
        </p:nvSpPr>
        <p:spPr>
          <a:xfrm>
            <a:off x="2045148" y="1935709"/>
            <a:ext cx="8543259" cy="338554"/>
          </a:xfrm>
          <a:prstGeom prst="rect">
            <a:avLst/>
          </a:prstGeom>
          <a:noFill/>
        </p:spPr>
        <p:txBody>
          <a:bodyPr wrap="square" rtlCol="0">
            <a:spAutoFit/>
          </a:bodyPr>
          <a:lstStyle/>
          <a:p>
            <a:r>
              <a:rPr lang="en-US" altLang="zh-CN" sz="1600" b="1" dirty="0">
                <a:solidFill>
                  <a:schemeClr val="tx1">
                    <a:lumMod val="75000"/>
                    <a:lumOff val="25000"/>
                  </a:schemeClr>
                </a:solidFill>
                <a:cs typeface="+mn-ea"/>
              </a:rPr>
              <a:t>How do people evaluate their feeling towards the positive emotions of AI agents?</a:t>
            </a:r>
            <a:endParaRPr lang="ko-KR" altLang="en-US" sz="1600" b="1" dirty="0">
              <a:solidFill>
                <a:schemeClr val="tx1">
                  <a:lumMod val="75000"/>
                  <a:lumOff val="25000"/>
                </a:schemeClr>
              </a:solidFill>
              <a:cs typeface="+mn-ea"/>
              <a:sym typeface="+mn-lt"/>
            </a:endParaRPr>
          </a:p>
        </p:txBody>
      </p:sp>
      <p:sp>
        <p:nvSpPr>
          <p:cNvPr id="47" name="TextBox 45">
            <a:extLst>
              <a:ext uri="{FF2B5EF4-FFF2-40B4-BE49-F238E27FC236}">
                <a16:creationId xmlns:a16="http://schemas.microsoft.com/office/drawing/2014/main" id="{B923EF53-216A-4849-849C-E914250D5978}"/>
              </a:ext>
            </a:extLst>
          </p:cNvPr>
          <p:cNvSpPr txBox="1"/>
          <p:nvPr/>
        </p:nvSpPr>
        <p:spPr>
          <a:xfrm>
            <a:off x="2045149" y="2908689"/>
            <a:ext cx="8543257" cy="584775"/>
          </a:xfrm>
          <a:prstGeom prst="rect">
            <a:avLst/>
          </a:prstGeom>
          <a:noFill/>
        </p:spPr>
        <p:txBody>
          <a:bodyPr wrap="square" rtlCol="0">
            <a:spAutoFit/>
          </a:bodyPr>
          <a:lstStyle/>
          <a:p>
            <a:r>
              <a:rPr lang="en-US" altLang="zh-CN" sz="1600" dirty="0">
                <a:solidFill>
                  <a:schemeClr val="tx1">
                    <a:lumMod val="75000"/>
                    <a:lumOff val="25000"/>
                  </a:schemeClr>
                </a:solidFill>
                <a:cs typeface="+mn-ea"/>
              </a:rPr>
              <a:t>Customers with </a:t>
            </a:r>
            <a:r>
              <a:rPr lang="en-US" altLang="zh-CN" sz="1600" b="1" dirty="0">
                <a:solidFill>
                  <a:schemeClr val="tx1">
                    <a:lumMod val="75000"/>
                    <a:lumOff val="25000"/>
                  </a:schemeClr>
                </a:solidFill>
                <a:cs typeface="+mn-ea"/>
              </a:rPr>
              <a:t>communal relationship norm orientation</a:t>
            </a:r>
            <a:r>
              <a:rPr lang="en-US" altLang="zh-CN" sz="1600" dirty="0">
                <a:solidFill>
                  <a:schemeClr val="tx1">
                    <a:lumMod val="75000"/>
                    <a:lumOff val="25000"/>
                  </a:schemeClr>
                </a:solidFill>
                <a:cs typeface="+mn-ea"/>
              </a:rPr>
              <a:t> expect a service agent to show genuine care and concern.</a:t>
            </a:r>
            <a:endParaRPr lang="ko-KR" altLang="en-US" sz="1600" dirty="0">
              <a:solidFill>
                <a:schemeClr val="tx1">
                  <a:lumMod val="75000"/>
                  <a:lumOff val="25000"/>
                </a:schemeClr>
              </a:solidFill>
              <a:cs typeface="+mn-ea"/>
              <a:sym typeface="+mn-lt"/>
            </a:endParaRPr>
          </a:p>
        </p:txBody>
      </p:sp>
      <p:sp>
        <p:nvSpPr>
          <p:cNvPr id="50" name="TextBox 48">
            <a:extLst>
              <a:ext uri="{FF2B5EF4-FFF2-40B4-BE49-F238E27FC236}">
                <a16:creationId xmlns:a16="http://schemas.microsoft.com/office/drawing/2014/main" id="{D6DC9073-124A-45EF-9718-394131B3BC2D}"/>
              </a:ext>
            </a:extLst>
          </p:cNvPr>
          <p:cNvSpPr txBox="1"/>
          <p:nvPr/>
        </p:nvSpPr>
        <p:spPr>
          <a:xfrm>
            <a:off x="2045147" y="3856894"/>
            <a:ext cx="8453063" cy="584775"/>
          </a:xfrm>
          <a:prstGeom prst="rect">
            <a:avLst/>
          </a:prstGeom>
          <a:noFill/>
        </p:spPr>
        <p:txBody>
          <a:bodyPr wrap="square" rtlCol="0">
            <a:spAutoFit/>
          </a:bodyPr>
          <a:lstStyle/>
          <a:p>
            <a:pPr rtl="0" fontAlgn="base">
              <a:spcBef>
                <a:spcPts val="0"/>
              </a:spcBef>
              <a:spcAft>
                <a:spcPts val="1200"/>
              </a:spcAft>
            </a:pPr>
            <a:r>
              <a:rPr lang="en-US" altLang="zh-CN" sz="1600" dirty="0">
                <a:solidFill>
                  <a:schemeClr val="tx1">
                    <a:lumMod val="75000"/>
                    <a:lumOff val="25000"/>
                  </a:schemeClr>
                </a:solidFill>
                <a:cs typeface="+mn-ea"/>
              </a:rPr>
              <a:t>Customers with </a:t>
            </a:r>
            <a:r>
              <a:rPr lang="en-US" altLang="zh-CN" sz="1600" b="1" dirty="0">
                <a:solidFill>
                  <a:schemeClr val="tx1">
                    <a:lumMod val="75000"/>
                    <a:lumOff val="25000"/>
                  </a:schemeClr>
                </a:solidFill>
                <a:cs typeface="+mn-ea"/>
              </a:rPr>
              <a:t>exchange relationship norm orientation</a:t>
            </a:r>
            <a:r>
              <a:rPr lang="en-US" altLang="zh-CN" sz="1600" dirty="0">
                <a:solidFill>
                  <a:schemeClr val="tx1">
                    <a:lumMod val="75000"/>
                    <a:lumOff val="25000"/>
                  </a:schemeClr>
                </a:solidFill>
                <a:cs typeface="+mn-ea"/>
              </a:rPr>
              <a:t> expect a service agent to be transaction focused and not show any emotions.</a:t>
            </a:r>
            <a:endParaRPr lang="ko-KR" altLang="en-US" sz="1600" dirty="0">
              <a:solidFill>
                <a:schemeClr val="tx1">
                  <a:lumMod val="75000"/>
                  <a:lumOff val="25000"/>
                </a:schemeClr>
              </a:solidFill>
              <a:cs typeface="+mn-ea"/>
              <a:sym typeface="+mn-lt"/>
            </a:endParaRPr>
          </a:p>
        </p:txBody>
      </p:sp>
      <p:sp>
        <p:nvSpPr>
          <p:cNvPr id="2" name="TextBox 41">
            <a:extLst>
              <a:ext uri="{FF2B5EF4-FFF2-40B4-BE49-F238E27FC236}">
                <a16:creationId xmlns:a16="http://schemas.microsoft.com/office/drawing/2014/main" id="{818C98C9-A46C-D7C0-9E20-21D51F70A131}"/>
              </a:ext>
            </a:extLst>
          </p:cNvPr>
          <p:cNvSpPr txBox="1"/>
          <p:nvPr/>
        </p:nvSpPr>
        <p:spPr>
          <a:xfrm>
            <a:off x="2045147" y="2344056"/>
            <a:ext cx="8543259" cy="307777"/>
          </a:xfrm>
          <a:prstGeom prst="rect">
            <a:avLst/>
          </a:prstGeom>
          <a:noFill/>
        </p:spPr>
        <p:txBody>
          <a:bodyPr wrap="square" rtlCol="0">
            <a:spAutoFit/>
          </a:bodyPr>
          <a:lstStyle/>
          <a:p>
            <a:pPr marL="457200" rtl="0" fontAlgn="base">
              <a:spcBef>
                <a:spcPts val="0"/>
              </a:spcBef>
              <a:spcAft>
                <a:spcPts val="1200"/>
              </a:spcAft>
            </a:pPr>
            <a:r>
              <a:rPr lang="en-US" altLang="zh-CN" sz="1400" dirty="0">
                <a:solidFill>
                  <a:schemeClr val="tx1">
                    <a:lumMod val="75000"/>
                    <a:lumOff val="25000"/>
                  </a:schemeClr>
                </a:solidFill>
                <a:cs typeface="+mn-ea"/>
              </a:rPr>
              <a:t>It depends on an individual's expectation and relationship norm orientation.</a:t>
            </a:r>
            <a:endParaRPr lang="ko-KR" altLang="en-US" sz="1400" dirty="0">
              <a:solidFill>
                <a:schemeClr val="tx1">
                  <a:lumMod val="75000"/>
                  <a:lumOff val="25000"/>
                </a:schemeClr>
              </a:solidFill>
              <a:cs typeface="+mn-ea"/>
              <a:sym typeface="+mn-lt"/>
            </a:endParaRPr>
          </a:p>
        </p:txBody>
      </p:sp>
      <p:sp>
        <p:nvSpPr>
          <p:cNvPr id="7" name="矩形 5">
            <a:extLst>
              <a:ext uri="{FF2B5EF4-FFF2-40B4-BE49-F238E27FC236}">
                <a16:creationId xmlns:a16="http://schemas.microsoft.com/office/drawing/2014/main" id="{218C2711-6753-930D-C21B-18B2D2FF29E9}"/>
              </a:ext>
            </a:extLst>
          </p:cNvPr>
          <p:cNvSpPr/>
          <p:nvPr/>
        </p:nvSpPr>
        <p:spPr>
          <a:xfrm>
            <a:off x="1201811" y="5004004"/>
            <a:ext cx="9296399" cy="738664"/>
          </a:xfrm>
          <a:prstGeom prst="rect">
            <a:avLst/>
          </a:prstGeom>
        </p:spPr>
        <p:txBody>
          <a:bodyPr wrap="square">
            <a:spAutoFit/>
          </a:bodyPr>
          <a:lstStyle/>
          <a:p>
            <a:pPr algn="ctr" rtl="0">
              <a:spcBef>
                <a:spcPts val="0"/>
              </a:spcBef>
              <a:spcAft>
                <a:spcPts val="1200"/>
              </a:spcAft>
            </a:pPr>
            <a:r>
              <a:rPr lang="en-US" altLang="zh-CN" sz="1400" b="1" dirty="0">
                <a:solidFill>
                  <a:srgbClr val="92A3B8"/>
                </a:solidFill>
                <a:cs typeface="+mn-ea"/>
              </a:rPr>
              <a:t>H3: For communal-oriented customers, an AI agent’s expressed positive emotion has a positive effect on service evaluations, but for exchange-oriented customers, such an effect is non-existent or even reversed.</a:t>
            </a:r>
            <a:endParaRPr lang="zh-CN" altLang="en-US" sz="1400" b="1" dirty="0">
              <a:solidFill>
                <a:srgbClr val="92A3B8"/>
              </a:solidFill>
              <a:cs typeface="+mn-ea"/>
              <a:sym typeface="+mn-lt"/>
            </a:endParaRPr>
          </a:p>
        </p:txBody>
      </p:sp>
    </p:spTree>
    <p:extLst>
      <p:ext uri="{BB962C8B-B14F-4D97-AF65-F5344CB8AC3E}">
        <p14:creationId xmlns:p14="http://schemas.microsoft.com/office/powerpoint/2010/main" val="1207181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2608</TotalTime>
  <Words>1916</Words>
  <Application>Microsoft Office PowerPoint</Application>
  <PresentationFormat>Widescreen</PresentationFormat>
  <Paragraphs>180</Paragraphs>
  <Slides>17</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等线</vt:lpstr>
      <vt:lpstr>微软雅黑</vt:lpstr>
      <vt:lpstr>Arial</vt:lpstr>
      <vt:lpstr>Calibri</vt:lpstr>
      <vt:lpstr>Gilroy</vt:lpstr>
      <vt:lpstr>Times New Roman</vt:lpstr>
      <vt:lpstr>Wingdings</vt:lpstr>
      <vt:lpstr>包图简圆体</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Maaz Saad</cp:lastModifiedBy>
  <cp:revision>97</cp:revision>
  <dcterms:created xsi:type="dcterms:W3CDTF">2020-01-03T06:53:11Z</dcterms:created>
  <dcterms:modified xsi:type="dcterms:W3CDTF">2023-04-23T00:56:37Z</dcterms:modified>
</cp:coreProperties>
</file>