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15122525" cy="10693400"/>
  <p:notesSz cx="20929600" cy="29819600"/>
  <p:defaultTextStyle>
    <a:defPPr>
      <a:defRPr lang="en-GB"/>
    </a:defPPr>
    <a:lvl1pPr algn="l" rtl="0" fontAlgn="base">
      <a:spcBef>
        <a:spcPct val="0"/>
      </a:spcBef>
      <a:spcAft>
        <a:spcPct val="0"/>
      </a:spcAft>
      <a:defRPr sz="2900" kern="1200">
        <a:solidFill>
          <a:schemeClr val="tx1"/>
        </a:solidFill>
        <a:latin typeface="Arial" charset="0"/>
        <a:ea typeface="+mn-ea"/>
        <a:cs typeface="+mn-cs"/>
      </a:defRPr>
    </a:lvl1pPr>
    <a:lvl2pPr marL="469900" indent="-12700" algn="l" rtl="0" fontAlgn="base">
      <a:spcBef>
        <a:spcPct val="0"/>
      </a:spcBef>
      <a:spcAft>
        <a:spcPct val="0"/>
      </a:spcAft>
      <a:defRPr sz="2900" kern="1200">
        <a:solidFill>
          <a:schemeClr val="tx1"/>
        </a:solidFill>
        <a:latin typeface="Arial" charset="0"/>
        <a:ea typeface="+mn-ea"/>
        <a:cs typeface="+mn-cs"/>
      </a:defRPr>
    </a:lvl2pPr>
    <a:lvl3pPr marL="939800" indent="-25400" algn="l" rtl="0" fontAlgn="base">
      <a:spcBef>
        <a:spcPct val="0"/>
      </a:spcBef>
      <a:spcAft>
        <a:spcPct val="0"/>
      </a:spcAft>
      <a:defRPr sz="2900" kern="1200">
        <a:solidFill>
          <a:schemeClr val="tx1"/>
        </a:solidFill>
        <a:latin typeface="Arial" charset="0"/>
        <a:ea typeface="+mn-ea"/>
        <a:cs typeface="+mn-cs"/>
      </a:defRPr>
    </a:lvl3pPr>
    <a:lvl4pPr marL="1409700" indent="-38100" algn="l" rtl="0" fontAlgn="base">
      <a:spcBef>
        <a:spcPct val="0"/>
      </a:spcBef>
      <a:spcAft>
        <a:spcPct val="0"/>
      </a:spcAft>
      <a:defRPr sz="2900" kern="1200">
        <a:solidFill>
          <a:schemeClr val="tx1"/>
        </a:solidFill>
        <a:latin typeface="Arial" charset="0"/>
        <a:ea typeface="+mn-ea"/>
        <a:cs typeface="+mn-cs"/>
      </a:defRPr>
    </a:lvl4pPr>
    <a:lvl5pPr marL="1881188" indent="-52388" algn="l" rtl="0" fontAlgn="base">
      <a:spcBef>
        <a:spcPct val="0"/>
      </a:spcBef>
      <a:spcAft>
        <a:spcPct val="0"/>
      </a:spcAft>
      <a:defRPr sz="2900" kern="1200">
        <a:solidFill>
          <a:schemeClr val="tx1"/>
        </a:solidFill>
        <a:latin typeface="Arial" charset="0"/>
        <a:ea typeface="+mn-ea"/>
        <a:cs typeface="+mn-cs"/>
      </a:defRPr>
    </a:lvl5pPr>
    <a:lvl6pPr marL="2286000" algn="l" defTabSz="914400" rtl="0" eaLnBrk="1" latinLnBrk="0" hangingPunct="1">
      <a:defRPr sz="2900" kern="1200">
        <a:solidFill>
          <a:schemeClr val="tx1"/>
        </a:solidFill>
        <a:latin typeface="Arial" charset="0"/>
        <a:ea typeface="+mn-ea"/>
        <a:cs typeface="+mn-cs"/>
      </a:defRPr>
    </a:lvl6pPr>
    <a:lvl7pPr marL="2743200" algn="l" defTabSz="914400" rtl="0" eaLnBrk="1" latinLnBrk="0" hangingPunct="1">
      <a:defRPr sz="2900" kern="1200">
        <a:solidFill>
          <a:schemeClr val="tx1"/>
        </a:solidFill>
        <a:latin typeface="Arial" charset="0"/>
        <a:ea typeface="+mn-ea"/>
        <a:cs typeface="+mn-cs"/>
      </a:defRPr>
    </a:lvl7pPr>
    <a:lvl8pPr marL="3200400" algn="l" defTabSz="914400" rtl="0" eaLnBrk="1" latinLnBrk="0" hangingPunct="1">
      <a:defRPr sz="2900" kern="1200">
        <a:solidFill>
          <a:schemeClr val="tx1"/>
        </a:solidFill>
        <a:latin typeface="Arial" charset="0"/>
        <a:ea typeface="+mn-ea"/>
        <a:cs typeface="+mn-cs"/>
      </a:defRPr>
    </a:lvl8pPr>
    <a:lvl9pPr marL="3657600" algn="l" defTabSz="914400" rtl="0" eaLnBrk="1" latinLnBrk="0" hangingPunct="1">
      <a:defRPr sz="2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368">
          <p15:clr>
            <a:srgbClr val="A4A3A4"/>
          </p15:clr>
        </p15:guide>
        <p15:guide id="2" pos="47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984" y="210"/>
      </p:cViewPr>
      <p:guideLst>
        <p:guide orient="horz" pos="3368"/>
        <p:guide pos="476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329DE41-C957-4B36-B1C4-8040146212A2}"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52AD33B-94DF-4BB6-91DB-CB5FD4191675}"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674C94-0269-477C-B199-5B1EFC8DBBF6}"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4D58CE9-E330-4A0A-9FB5-29A3171396BD}"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6AFF0A-D72D-40F7-9B7D-69E1B4FADB91}"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F78AFF9-90B7-4CD8-861E-CA613382784F}"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FD0D0AF-7067-4983-BC42-8F3566E743D6}"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F58D46EB-1CA4-4E44-8DCD-5B40AFA48C55}"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F6DA0678-1603-41F3-A5EC-058D94FE81F8}"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F645CDC-8739-4487-80A1-31E998E7EA9A}"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39C9B41-DCBE-498A-ABE2-02B692938F22}"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w="9525">
            <a:noFill/>
            <a:miter lim="800000"/>
            <a:headEnd/>
            <a:tailEnd/>
          </a:ln>
        </p:spPr>
        <p:txBody>
          <a:bodyPr vert="horz" wrap="square" lIns="147408" tIns="73708" rIns="147408" bIns="73708"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defTabSz="471488">
              <a:defRPr sz="2300"/>
            </a:lvl1pPr>
          </a:lstStyle>
          <a:p>
            <a:endParaRPr lang="en-US"/>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defTabSz="471488">
              <a:defRPr sz="2300"/>
            </a:lvl1pPr>
          </a:lstStyle>
          <a:p>
            <a:endParaRPr lang="en-US"/>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defTabSz="471488">
              <a:defRPr sz="2300"/>
            </a:lvl1pPr>
          </a:lstStyle>
          <a:p>
            <a:fld id="{3F2D9475-4DBC-4456-A1ED-F114A2026AB3}"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0" fontAlgn="base" hangingPunct="0">
        <a:spcBef>
          <a:spcPct val="0"/>
        </a:spcBef>
        <a:spcAft>
          <a:spcPct val="0"/>
        </a:spcAft>
        <a:defRPr sz="7100">
          <a:solidFill>
            <a:schemeClr val="tx2"/>
          </a:solidFill>
          <a:latin typeface="+mj-lt"/>
          <a:ea typeface="+mj-ea"/>
          <a:cs typeface="+mj-cs"/>
        </a:defRPr>
      </a:lvl1pPr>
      <a:lvl2pPr algn="ctr" defTabSz="1473200" rtl="0" eaLnBrk="0" fontAlgn="base" hangingPunct="0">
        <a:spcBef>
          <a:spcPct val="0"/>
        </a:spcBef>
        <a:spcAft>
          <a:spcPct val="0"/>
        </a:spcAft>
        <a:defRPr sz="7100">
          <a:solidFill>
            <a:schemeClr val="tx2"/>
          </a:solidFill>
          <a:latin typeface="Arial" charset="0"/>
        </a:defRPr>
      </a:lvl2pPr>
      <a:lvl3pPr algn="ctr" defTabSz="1473200" rtl="0" eaLnBrk="0" fontAlgn="base" hangingPunct="0">
        <a:spcBef>
          <a:spcPct val="0"/>
        </a:spcBef>
        <a:spcAft>
          <a:spcPct val="0"/>
        </a:spcAft>
        <a:defRPr sz="7100">
          <a:solidFill>
            <a:schemeClr val="tx2"/>
          </a:solidFill>
          <a:latin typeface="Arial" charset="0"/>
        </a:defRPr>
      </a:lvl3pPr>
      <a:lvl4pPr algn="ctr" defTabSz="1473200" rtl="0" eaLnBrk="0" fontAlgn="base" hangingPunct="0">
        <a:spcBef>
          <a:spcPct val="0"/>
        </a:spcBef>
        <a:spcAft>
          <a:spcPct val="0"/>
        </a:spcAft>
        <a:defRPr sz="7100">
          <a:solidFill>
            <a:schemeClr val="tx2"/>
          </a:solidFill>
          <a:latin typeface="Arial" charset="0"/>
        </a:defRPr>
      </a:lvl4pPr>
      <a:lvl5pPr algn="ctr" defTabSz="1473200" rtl="0" eaLnBrk="0" fontAlgn="base" hangingPunct="0">
        <a:spcBef>
          <a:spcPct val="0"/>
        </a:spcBef>
        <a:spcAft>
          <a:spcPct val="0"/>
        </a:spcAft>
        <a:defRPr sz="7100">
          <a:solidFill>
            <a:schemeClr val="tx2"/>
          </a:solidFill>
          <a:latin typeface="Arial" charset="0"/>
        </a:defRPr>
      </a:lvl5pPr>
      <a:lvl6pPr marL="470322" algn="ctr" defTabSz="2941144" rtl="0" fontAlgn="base">
        <a:spcBef>
          <a:spcPct val="0"/>
        </a:spcBef>
        <a:spcAft>
          <a:spcPct val="0"/>
        </a:spcAft>
        <a:defRPr sz="14200">
          <a:solidFill>
            <a:schemeClr val="tx2"/>
          </a:solidFill>
          <a:latin typeface="Arial" charset="0"/>
        </a:defRPr>
      </a:lvl6pPr>
      <a:lvl7pPr marL="940643" algn="ctr" defTabSz="2941144" rtl="0" fontAlgn="base">
        <a:spcBef>
          <a:spcPct val="0"/>
        </a:spcBef>
        <a:spcAft>
          <a:spcPct val="0"/>
        </a:spcAft>
        <a:defRPr sz="14200">
          <a:solidFill>
            <a:schemeClr val="tx2"/>
          </a:solidFill>
          <a:latin typeface="Arial" charset="0"/>
        </a:defRPr>
      </a:lvl7pPr>
      <a:lvl8pPr marL="1410965" algn="ctr" defTabSz="2941144" rtl="0" fontAlgn="base">
        <a:spcBef>
          <a:spcPct val="0"/>
        </a:spcBef>
        <a:spcAft>
          <a:spcPct val="0"/>
        </a:spcAft>
        <a:defRPr sz="14200">
          <a:solidFill>
            <a:schemeClr val="tx2"/>
          </a:solidFill>
          <a:latin typeface="Arial" charset="0"/>
        </a:defRPr>
      </a:lvl8pPr>
      <a:lvl9pPr marL="1881287" algn="ctr" defTabSz="2941144" rtl="0" fontAlgn="base">
        <a:spcBef>
          <a:spcPct val="0"/>
        </a:spcBef>
        <a:spcAft>
          <a:spcPct val="0"/>
        </a:spcAft>
        <a:defRPr sz="14200">
          <a:solidFill>
            <a:schemeClr val="tx2"/>
          </a:solidFill>
          <a:latin typeface="Arial" charset="0"/>
        </a:defRPr>
      </a:lvl9pPr>
    </p:titleStyle>
    <p:bodyStyle>
      <a:lvl1pPr marL="554038" indent="-554038" algn="l" defTabSz="1473200" rtl="0" eaLnBrk="0" fontAlgn="base" hangingPunct="0">
        <a:spcBef>
          <a:spcPct val="20000"/>
        </a:spcBef>
        <a:spcAft>
          <a:spcPct val="0"/>
        </a:spcAft>
        <a:buChar char="•"/>
        <a:defRPr sz="5200">
          <a:solidFill>
            <a:schemeClr val="tx1"/>
          </a:solidFill>
          <a:latin typeface="+mn-lt"/>
          <a:ea typeface="+mn-ea"/>
          <a:cs typeface="+mn-cs"/>
        </a:defRPr>
      </a:lvl1pPr>
      <a:lvl2pPr marL="1198563" indent="-460375" algn="l" defTabSz="1473200" rtl="0" eaLnBrk="0" fontAlgn="base" hangingPunct="0">
        <a:spcBef>
          <a:spcPct val="20000"/>
        </a:spcBef>
        <a:spcAft>
          <a:spcPct val="0"/>
        </a:spcAft>
        <a:buChar char="–"/>
        <a:defRPr sz="4500">
          <a:solidFill>
            <a:schemeClr val="tx1"/>
          </a:solidFill>
          <a:latin typeface="+mn-lt"/>
        </a:defRPr>
      </a:lvl2pPr>
      <a:lvl3pPr marL="1843088" indent="-368300" algn="l" defTabSz="1473200" rtl="0" eaLnBrk="0" fontAlgn="base" hangingPunct="0">
        <a:spcBef>
          <a:spcPct val="20000"/>
        </a:spcBef>
        <a:spcAft>
          <a:spcPct val="0"/>
        </a:spcAft>
        <a:buChar char="•"/>
        <a:defRPr sz="3900">
          <a:solidFill>
            <a:schemeClr val="tx1"/>
          </a:solidFill>
          <a:latin typeface="+mn-lt"/>
        </a:defRPr>
      </a:lvl3pPr>
      <a:lvl4pPr marL="2581275" indent="-368300" algn="l" defTabSz="1473200" rtl="0" eaLnBrk="0" fontAlgn="base" hangingPunct="0">
        <a:spcBef>
          <a:spcPct val="20000"/>
        </a:spcBef>
        <a:spcAft>
          <a:spcPct val="0"/>
        </a:spcAft>
        <a:buChar char="–"/>
        <a:defRPr sz="3200">
          <a:solidFill>
            <a:schemeClr val="tx1"/>
          </a:solidFill>
          <a:latin typeface="+mn-lt"/>
        </a:defRPr>
      </a:lvl4pPr>
      <a:lvl5pPr marL="3317875" indent="-368300" algn="l" defTabSz="1473200" rtl="0" eaLnBrk="0" fontAlgn="base" hangingPunct="0">
        <a:spcBef>
          <a:spcPct val="20000"/>
        </a:spcBef>
        <a:spcAft>
          <a:spcPct val="0"/>
        </a:spcAft>
        <a:buChar char="»"/>
        <a:defRPr sz="3200">
          <a:solidFill>
            <a:schemeClr val="tx1"/>
          </a:solidFill>
          <a:latin typeface="+mn-lt"/>
        </a:defRPr>
      </a:lvl5pPr>
      <a:lvl6pPr marL="7089119" indent="-734878" algn="l" defTabSz="2941144" rtl="0" fontAlgn="base">
        <a:spcBef>
          <a:spcPct val="20000"/>
        </a:spcBef>
        <a:spcAft>
          <a:spcPct val="0"/>
        </a:spcAft>
        <a:buChar char="»"/>
        <a:defRPr sz="6500">
          <a:solidFill>
            <a:schemeClr val="tx1"/>
          </a:solidFill>
          <a:latin typeface="+mn-lt"/>
        </a:defRPr>
      </a:lvl6pPr>
      <a:lvl7pPr marL="7559441" indent="-734878" algn="l" defTabSz="2941144" rtl="0" fontAlgn="base">
        <a:spcBef>
          <a:spcPct val="20000"/>
        </a:spcBef>
        <a:spcAft>
          <a:spcPct val="0"/>
        </a:spcAft>
        <a:buChar char="»"/>
        <a:defRPr sz="6500">
          <a:solidFill>
            <a:schemeClr val="tx1"/>
          </a:solidFill>
          <a:latin typeface="+mn-lt"/>
        </a:defRPr>
      </a:lvl7pPr>
      <a:lvl8pPr marL="8029763" indent="-734878" algn="l" defTabSz="2941144" rtl="0" fontAlgn="base">
        <a:spcBef>
          <a:spcPct val="20000"/>
        </a:spcBef>
        <a:spcAft>
          <a:spcPct val="0"/>
        </a:spcAft>
        <a:buChar char="»"/>
        <a:defRPr sz="6500">
          <a:solidFill>
            <a:schemeClr val="tx1"/>
          </a:solidFill>
          <a:latin typeface="+mn-lt"/>
        </a:defRPr>
      </a:lvl8pPr>
      <a:lvl9pPr marL="8500084" indent="-734878" algn="l" defTabSz="2941144" rtl="0" fontAlgn="base">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Line 15">
            <a:extLst>
              <a:ext uri="{FF2B5EF4-FFF2-40B4-BE49-F238E27FC236}">
                <a16:creationId xmlns:a16="http://schemas.microsoft.com/office/drawing/2014/main" id="{4C5EA8E0-8A57-4DD2-8D31-9C994DEF578A}"/>
              </a:ext>
            </a:extLst>
          </p:cNvPr>
          <p:cNvSpPr>
            <a:spLocks noChangeShapeType="1"/>
          </p:cNvSpPr>
          <p:nvPr/>
        </p:nvSpPr>
        <p:spPr bwMode="auto">
          <a:xfrm>
            <a:off x="0" y="1406525"/>
            <a:ext cx="15122525" cy="0"/>
          </a:xfrm>
          <a:prstGeom prst="line">
            <a:avLst/>
          </a:prstGeom>
          <a:noFill/>
          <a:ln w="114300">
            <a:solidFill>
              <a:srgbClr val="00FFFF"/>
            </a:solidFill>
            <a:round/>
            <a:headEnd/>
            <a:tailEnd/>
          </a:ln>
        </p:spPr>
        <p:txBody>
          <a:bodyPr lIns="94064" tIns="47032" rIns="94064" bIns="47032"/>
          <a:lstStyle/>
          <a:p>
            <a:endParaRPr lang="en-GB"/>
          </a:p>
        </p:txBody>
      </p:sp>
      <p:pic>
        <p:nvPicPr>
          <p:cNvPr id="19" name="Picture 17" descr="logo large">
            <a:extLst>
              <a:ext uri="{FF2B5EF4-FFF2-40B4-BE49-F238E27FC236}">
                <a16:creationId xmlns:a16="http://schemas.microsoft.com/office/drawing/2014/main" id="{B50456A9-49C4-4BEB-AFAF-08CEDC84ECB5}"/>
              </a:ext>
            </a:extLst>
          </p:cNvPr>
          <p:cNvPicPr>
            <a:picLocks noChangeAspect="1" noChangeArrowheads="1"/>
          </p:cNvPicPr>
          <p:nvPr/>
        </p:nvPicPr>
        <p:blipFill>
          <a:blip r:embed="rId2" cstate="print"/>
          <a:srcRect/>
          <a:stretch>
            <a:fillRect/>
          </a:stretch>
        </p:blipFill>
        <p:spPr bwMode="auto">
          <a:xfrm>
            <a:off x="0" y="0"/>
            <a:ext cx="3946525" cy="1357313"/>
          </a:xfrm>
          <a:prstGeom prst="rect">
            <a:avLst/>
          </a:prstGeom>
          <a:noFill/>
          <a:ln w="9525">
            <a:noFill/>
            <a:miter lim="800000"/>
            <a:headEnd/>
            <a:tailEnd/>
          </a:ln>
        </p:spPr>
      </p:pic>
      <p:sp>
        <p:nvSpPr>
          <p:cNvPr id="20" name="Rectangle 14">
            <a:extLst>
              <a:ext uri="{FF2B5EF4-FFF2-40B4-BE49-F238E27FC236}">
                <a16:creationId xmlns:a16="http://schemas.microsoft.com/office/drawing/2014/main" id="{6877C38C-FD12-40AE-BB19-3F7D01FB715D}"/>
              </a:ext>
            </a:extLst>
          </p:cNvPr>
          <p:cNvSpPr>
            <a:spLocks noChangeArrowheads="1"/>
          </p:cNvSpPr>
          <p:nvPr/>
        </p:nvSpPr>
        <p:spPr bwMode="auto">
          <a:xfrm>
            <a:off x="0" y="1406525"/>
            <a:ext cx="15122525" cy="9286875"/>
          </a:xfrm>
          <a:prstGeom prst="rect">
            <a:avLst/>
          </a:prstGeom>
          <a:solidFill>
            <a:srgbClr val="046381"/>
          </a:solidFill>
          <a:ln w="9525">
            <a:noFill/>
            <a:miter lim="800000"/>
            <a:headEnd/>
            <a:tailEnd/>
          </a:ln>
        </p:spPr>
        <p:txBody>
          <a:bodyPr wrap="none" lIns="47165" tIns="23582" rIns="47165" bIns="23582" anchor="ctr"/>
          <a:lstStyle/>
          <a:p>
            <a:pPr defTabSz="471488"/>
            <a:endParaRPr lang="en-US" dirty="0"/>
          </a:p>
        </p:txBody>
      </p:sp>
      <p:pic>
        <p:nvPicPr>
          <p:cNvPr id="21" name="Picture 5" descr="use RH modified.jpg">
            <a:extLst>
              <a:ext uri="{FF2B5EF4-FFF2-40B4-BE49-F238E27FC236}">
                <a16:creationId xmlns:a16="http://schemas.microsoft.com/office/drawing/2014/main" id="{F024C82B-6293-4103-BD51-A0ED62D62ED4}"/>
              </a:ext>
            </a:extLst>
          </p:cNvPr>
          <p:cNvPicPr>
            <a:picLocks noChangeAspect="1"/>
          </p:cNvPicPr>
          <p:nvPr/>
        </p:nvPicPr>
        <p:blipFill>
          <a:blip r:embed="rId3" cstate="print"/>
          <a:srcRect/>
          <a:stretch>
            <a:fillRect/>
          </a:stretch>
        </p:blipFill>
        <p:spPr bwMode="auto">
          <a:xfrm>
            <a:off x="9472613" y="0"/>
            <a:ext cx="5662612" cy="1363663"/>
          </a:xfrm>
          <a:prstGeom prst="rect">
            <a:avLst/>
          </a:prstGeom>
          <a:noFill/>
          <a:ln w="9525">
            <a:noFill/>
            <a:miter lim="800000"/>
            <a:headEnd/>
            <a:tailEnd/>
          </a:ln>
        </p:spPr>
      </p:pic>
      <p:sp>
        <p:nvSpPr>
          <p:cNvPr id="22" name="Text Box 6">
            <a:extLst>
              <a:ext uri="{FF2B5EF4-FFF2-40B4-BE49-F238E27FC236}">
                <a16:creationId xmlns:a16="http://schemas.microsoft.com/office/drawing/2014/main" id="{D8130ABA-DE90-4F30-9B29-8D2CFB8F750D}"/>
              </a:ext>
            </a:extLst>
          </p:cNvPr>
          <p:cNvSpPr txBox="1">
            <a:spLocks noChangeArrowheads="1"/>
          </p:cNvSpPr>
          <p:nvPr/>
        </p:nvSpPr>
        <p:spPr bwMode="auto">
          <a:xfrm>
            <a:off x="9119525" y="1489388"/>
            <a:ext cx="5799800" cy="493901"/>
          </a:xfrm>
          <a:prstGeom prst="rect">
            <a:avLst/>
          </a:prstGeom>
          <a:noFill/>
          <a:ln w="9525">
            <a:noFill/>
            <a:miter lim="800000"/>
            <a:headEnd/>
            <a:tailEnd/>
          </a:ln>
          <a:effectLst/>
        </p:spPr>
        <p:txBody>
          <a:bodyPr wrap="square" lIns="47165" tIns="23582" rIns="47165" bIns="23582">
            <a:spAutoFit/>
          </a:bodyPr>
          <a:lstStyle/>
          <a:p>
            <a:pPr algn="ctr" defTabSz="1433513">
              <a:spcBef>
                <a:spcPct val="50000"/>
              </a:spcBef>
            </a:pPr>
            <a:r>
              <a:rPr lang="en-GB" dirty="0">
                <a:solidFill>
                  <a:schemeClr val="bg1"/>
                </a:solidFill>
              </a:rPr>
              <a:t>Supervisor: Dr. Stephen Sangwine</a:t>
            </a:r>
          </a:p>
        </p:txBody>
      </p:sp>
      <p:sp>
        <p:nvSpPr>
          <p:cNvPr id="23" name="Rectangle 7">
            <a:extLst>
              <a:ext uri="{FF2B5EF4-FFF2-40B4-BE49-F238E27FC236}">
                <a16:creationId xmlns:a16="http://schemas.microsoft.com/office/drawing/2014/main" id="{12ACBD99-7CC2-4488-811E-74BDC06DFC62}"/>
              </a:ext>
            </a:extLst>
          </p:cNvPr>
          <p:cNvSpPr>
            <a:spLocks noChangeArrowheads="1"/>
          </p:cNvSpPr>
          <p:nvPr/>
        </p:nvSpPr>
        <p:spPr bwMode="auto">
          <a:xfrm>
            <a:off x="203199" y="2229395"/>
            <a:ext cx="4786294" cy="8157865"/>
          </a:xfrm>
          <a:prstGeom prst="rect">
            <a:avLst/>
          </a:prstGeom>
          <a:solidFill>
            <a:schemeClr val="bg1"/>
          </a:solidFill>
          <a:ln w="9525">
            <a:solidFill>
              <a:schemeClr val="tx1"/>
            </a:solidFill>
            <a:miter lim="800000"/>
            <a:headEnd/>
            <a:tailEnd/>
          </a:ln>
          <a:effectLst/>
        </p:spPr>
        <p:txBody>
          <a:bodyPr wrap="square" anchor="t"/>
          <a:lstStyle/>
          <a:p>
            <a:pPr algn="ctr">
              <a:lnSpc>
                <a:spcPct val="150000"/>
              </a:lnSpc>
            </a:pPr>
            <a:r>
              <a:rPr lang="en-GB" sz="2400" b="1" dirty="0"/>
              <a:t>About Project</a:t>
            </a:r>
          </a:p>
          <a:p>
            <a:r>
              <a:rPr lang="en-GB" sz="1800" dirty="0"/>
              <a:t>In this project, the image recognition is used to track the location of a bus moving on a specific route, the main goal of the project is to look for ROI ( region of interest ) in a image and used the ROI to recognize the position of the bus.</a:t>
            </a:r>
          </a:p>
          <a:p>
            <a:r>
              <a:rPr lang="en-GB" sz="1800" dirty="0"/>
              <a:t>	</a:t>
            </a:r>
          </a:p>
          <a:p>
            <a:r>
              <a:rPr lang="en-GB" sz="1800" dirty="0"/>
              <a:t>	</a:t>
            </a:r>
          </a:p>
          <a:p>
            <a:endParaRPr lang="en-GB" sz="1600" dirty="0"/>
          </a:p>
          <a:p>
            <a:pPr algn="ctr"/>
            <a:endParaRPr lang="en-GB" sz="2400" b="1" dirty="0"/>
          </a:p>
          <a:p>
            <a:pPr algn="ctr"/>
            <a:endParaRPr lang="en-GB" sz="2400" b="1" dirty="0"/>
          </a:p>
          <a:p>
            <a:pPr algn="ctr"/>
            <a:endParaRPr lang="en-GB" sz="2400" b="1" dirty="0"/>
          </a:p>
          <a:p>
            <a:pPr algn="ctr"/>
            <a:endParaRPr lang="en-GB" sz="2400" b="1" dirty="0"/>
          </a:p>
          <a:p>
            <a:pPr algn="ctr"/>
            <a:endParaRPr lang="en-GB" sz="2400" b="1" dirty="0"/>
          </a:p>
          <a:p>
            <a:pPr algn="ctr"/>
            <a:endParaRPr lang="en-GB" sz="2400" b="1" dirty="0"/>
          </a:p>
          <a:p>
            <a:pPr algn="ctr"/>
            <a:r>
              <a:rPr lang="en-GB" sz="2400" b="1" dirty="0"/>
              <a:t>Instance-level Recognition </a:t>
            </a:r>
          </a:p>
          <a:p>
            <a:r>
              <a:rPr lang="en-GB" sz="1800" dirty="0"/>
              <a:t>This</a:t>
            </a:r>
            <a:r>
              <a:rPr lang="en-GB" sz="1600" dirty="0"/>
              <a:t> </a:t>
            </a:r>
            <a:r>
              <a:rPr lang="en-GB" sz="1800" dirty="0"/>
              <a:t>method of image recognition is mainly focused to match the object in the image, to execute this process an important procedure is to use image dataset which consisting object of interest. The process begins by detecting interesting points as well as key descriptor in a image subsequently attempts to match the predetermined object in a given query image.</a:t>
            </a:r>
            <a:br>
              <a:rPr lang="en-GB" sz="2000" dirty="0"/>
            </a:br>
            <a:endParaRPr lang="en-GB" sz="2000" dirty="0"/>
          </a:p>
        </p:txBody>
      </p:sp>
      <p:sp>
        <p:nvSpPr>
          <p:cNvPr id="24" name="TextBox 23">
            <a:extLst>
              <a:ext uri="{FF2B5EF4-FFF2-40B4-BE49-F238E27FC236}">
                <a16:creationId xmlns:a16="http://schemas.microsoft.com/office/drawing/2014/main" id="{F2FB3812-D69D-42FA-B3C1-739AD6278CCC}"/>
              </a:ext>
            </a:extLst>
          </p:cNvPr>
          <p:cNvSpPr txBox="1"/>
          <p:nvPr/>
        </p:nvSpPr>
        <p:spPr>
          <a:xfrm>
            <a:off x="4989494" y="346040"/>
            <a:ext cx="5286412" cy="984885"/>
          </a:xfrm>
          <a:prstGeom prst="rect">
            <a:avLst/>
          </a:prstGeom>
          <a:noFill/>
        </p:spPr>
        <p:txBody>
          <a:bodyPr wrap="square" rtlCol="0">
            <a:spAutoFit/>
          </a:bodyPr>
          <a:lstStyle/>
          <a:p>
            <a:pPr algn="ctr"/>
            <a:r>
              <a:rPr lang="en-GB" dirty="0"/>
              <a:t>GPS Substitute For Buses Based On Image Recognition</a:t>
            </a:r>
          </a:p>
        </p:txBody>
      </p:sp>
      <p:sp>
        <p:nvSpPr>
          <p:cNvPr id="31" name="Text Box 6">
            <a:extLst>
              <a:ext uri="{FF2B5EF4-FFF2-40B4-BE49-F238E27FC236}">
                <a16:creationId xmlns:a16="http://schemas.microsoft.com/office/drawing/2014/main" id="{2E8A36DE-8234-421C-B574-B89E4D8B378E}"/>
              </a:ext>
            </a:extLst>
          </p:cNvPr>
          <p:cNvSpPr txBox="1">
            <a:spLocks noChangeArrowheads="1"/>
          </p:cNvSpPr>
          <p:nvPr/>
        </p:nvSpPr>
        <p:spPr bwMode="auto">
          <a:xfrm>
            <a:off x="203199" y="1502292"/>
            <a:ext cx="5053807" cy="493900"/>
          </a:xfrm>
          <a:prstGeom prst="rect">
            <a:avLst/>
          </a:prstGeom>
          <a:noFill/>
          <a:ln w="9525">
            <a:noFill/>
            <a:miter lim="800000"/>
            <a:headEnd/>
            <a:tailEnd/>
          </a:ln>
          <a:effectLst/>
        </p:spPr>
        <p:txBody>
          <a:bodyPr wrap="square" lIns="47165" tIns="23582" rIns="47165" bIns="23582">
            <a:spAutoFit/>
          </a:bodyPr>
          <a:lstStyle/>
          <a:p>
            <a:pPr defTabSz="1433513">
              <a:spcBef>
                <a:spcPct val="50000"/>
              </a:spcBef>
            </a:pPr>
            <a:r>
              <a:rPr lang="en-GB" dirty="0">
                <a:solidFill>
                  <a:schemeClr val="bg1"/>
                </a:solidFill>
              </a:rPr>
              <a:t>Project by: Muhammad Maaz</a:t>
            </a:r>
          </a:p>
        </p:txBody>
      </p:sp>
      <p:sp>
        <p:nvSpPr>
          <p:cNvPr id="16" name="Rectangle 7">
            <a:extLst>
              <a:ext uri="{FF2B5EF4-FFF2-40B4-BE49-F238E27FC236}">
                <a16:creationId xmlns:a16="http://schemas.microsoft.com/office/drawing/2014/main" id="{6812A9D6-58EA-42C6-A7D3-93F3A8EF0C63}"/>
              </a:ext>
            </a:extLst>
          </p:cNvPr>
          <p:cNvSpPr>
            <a:spLocks noChangeArrowheads="1"/>
          </p:cNvSpPr>
          <p:nvPr/>
        </p:nvSpPr>
        <p:spPr bwMode="auto">
          <a:xfrm>
            <a:off x="5098501" y="2259412"/>
            <a:ext cx="5236322" cy="8157865"/>
          </a:xfrm>
          <a:prstGeom prst="rect">
            <a:avLst/>
          </a:prstGeom>
          <a:solidFill>
            <a:schemeClr val="bg1"/>
          </a:solidFill>
          <a:ln w="9525">
            <a:solidFill>
              <a:schemeClr val="tx1"/>
            </a:solidFill>
            <a:miter lim="800000"/>
            <a:headEnd/>
            <a:tailEnd/>
          </a:ln>
          <a:effectLst/>
        </p:spPr>
        <p:txBody>
          <a:bodyPr wrap="square" anchor="t"/>
          <a:lstStyle/>
          <a:p>
            <a:pPr algn="ctr">
              <a:lnSpc>
                <a:spcPct val="150000"/>
              </a:lnSpc>
            </a:pPr>
            <a:r>
              <a:rPr lang="en-GB" sz="2400" b="1" dirty="0"/>
              <a:t>Feature Extraction</a:t>
            </a:r>
          </a:p>
          <a:p>
            <a:br>
              <a:rPr lang="en-GB" sz="1800" dirty="0"/>
            </a:br>
            <a:r>
              <a:rPr lang="en-GB" sz="1800" dirty="0"/>
              <a:t>Every image consist some essential information, to discover this information different techniques can be adopted, however the technique which is used in this project uses an algorithm which  is known as ORB (Oriented FAST and rotated BRIEF), it uses Features from accelerated segment test (FAST) corner detection which extract key points then applies a Harris corner measure to find top number of corner points among them.</a:t>
            </a:r>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pPr algn="ctr"/>
            <a:endParaRPr lang="en-GB" sz="1800" dirty="0"/>
          </a:p>
          <a:p>
            <a:pPr algn="ctr"/>
            <a:endParaRPr lang="en-GB" sz="1800" b="1" dirty="0"/>
          </a:p>
          <a:p>
            <a:pPr algn="ctr"/>
            <a:endParaRPr lang="en-GB" sz="1800" b="1" dirty="0"/>
          </a:p>
          <a:p>
            <a:pPr algn="ctr"/>
            <a:r>
              <a:rPr lang="en-GB" sz="1800" b="1" dirty="0"/>
              <a:t>ROI Classification</a:t>
            </a:r>
          </a:p>
          <a:p>
            <a:pPr algn="ctr"/>
            <a:endParaRPr lang="en-GB" sz="1800" dirty="0"/>
          </a:p>
          <a:p>
            <a:r>
              <a:rPr lang="en-GB" sz="1800" dirty="0"/>
              <a:t>Detecting the key point enables to classify the salient features in the image which can be used as area of region of interest.</a:t>
            </a:r>
          </a:p>
          <a:p>
            <a:endParaRPr lang="en-GB" sz="1800" dirty="0"/>
          </a:p>
          <a:p>
            <a:endParaRPr lang="en-GB" sz="1800" dirty="0"/>
          </a:p>
          <a:p>
            <a:endParaRPr lang="en-GB" sz="1800" dirty="0"/>
          </a:p>
          <a:p>
            <a:endParaRPr lang="en-GB" sz="1800" dirty="0"/>
          </a:p>
          <a:p>
            <a:endParaRPr lang="en-GB" sz="1800" dirty="0"/>
          </a:p>
          <a:p>
            <a:endParaRPr lang="en-GB" sz="1800" dirty="0"/>
          </a:p>
          <a:p>
            <a:pPr algn="ctr"/>
            <a:endParaRPr lang="en-GB" sz="1800" dirty="0"/>
          </a:p>
        </p:txBody>
      </p:sp>
      <p:sp>
        <p:nvSpPr>
          <p:cNvPr id="17" name="Rectangle 7">
            <a:extLst>
              <a:ext uri="{FF2B5EF4-FFF2-40B4-BE49-F238E27FC236}">
                <a16:creationId xmlns:a16="http://schemas.microsoft.com/office/drawing/2014/main" id="{3EDBB252-53B7-41EC-AB5B-4B248C79A077}"/>
              </a:ext>
            </a:extLst>
          </p:cNvPr>
          <p:cNvSpPr>
            <a:spLocks noChangeArrowheads="1"/>
          </p:cNvSpPr>
          <p:nvPr/>
        </p:nvSpPr>
        <p:spPr bwMode="auto">
          <a:xfrm>
            <a:off x="10468872" y="2229394"/>
            <a:ext cx="4450453" cy="8157865"/>
          </a:xfrm>
          <a:prstGeom prst="rect">
            <a:avLst/>
          </a:prstGeom>
          <a:solidFill>
            <a:schemeClr val="bg1"/>
          </a:solidFill>
          <a:ln w="9525">
            <a:solidFill>
              <a:schemeClr val="tx1"/>
            </a:solidFill>
            <a:miter lim="800000"/>
            <a:headEnd/>
            <a:tailEnd/>
          </a:ln>
          <a:effectLst/>
        </p:spPr>
        <p:txBody>
          <a:bodyPr wrap="square" anchor="t"/>
          <a:lstStyle/>
          <a:p>
            <a:endParaRPr lang="en-GB" sz="1600" dirty="0"/>
          </a:p>
          <a:p>
            <a:pPr algn="ctr"/>
            <a:r>
              <a:rPr lang="en-GB" sz="2400" b="1" dirty="0"/>
              <a:t>Image Comparison</a:t>
            </a:r>
          </a:p>
          <a:p>
            <a:r>
              <a:rPr lang="en-GB" sz="1800" dirty="0"/>
              <a:t>To distinguish the co-relation between  two images and to locate the location of the image, the ROI detected in a previous step is compared by implementing  three different approaches</a:t>
            </a:r>
            <a:endParaRPr lang="en-GB" sz="1600" b="1" dirty="0"/>
          </a:p>
          <a:p>
            <a:endParaRPr lang="en-GB" sz="1800" dirty="0"/>
          </a:p>
          <a:p>
            <a:r>
              <a:rPr lang="en-GB" sz="1800" dirty="0"/>
              <a:t>•</a:t>
            </a:r>
            <a:r>
              <a:rPr lang="en-GB" sz="1800" b="1" dirty="0"/>
              <a:t>Template Matching </a:t>
            </a:r>
            <a:r>
              <a:rPr lang="en-GB" sz="1800" dirty="0"/>
              <a:t>- To search the ROI in the image, the template matching techniques is used which to find the template in full image. </a:t>
            </a:r>
          </a:p>
          <a:p>
            <a:endParaRPr lang="en-GB" sz="1800" dirty="0"/>
          </a:p>
          <a:p>
            <a:r>
              <a:rPr lang="en-GB" sz="1800" dirty="0"/>
              <a:t>• </a:t>
            </a:r>
            <a:r>
              <a:rPr lang="en-GB" sz="1800" b="1" dirty="0"/>
              <a:t>Feature Matching </a:t>
            </a:r>
            <a:r>
              <a:rPr lang="en-GB" sz="1800" dirty="0"/>
              <a:t>- once found the feature matching method </a:t>
            </a:r>
          </a:p>
          <a:p>
            <a:r>
              <a:rPr lang="en-GB" sz="1800" dirty="0"/>
              <a:t>is used to match the key points of two same image. </a:t>
            </a:r>
          </a:p>
          <a:p>
            <a:endParaRPr lang="en-GB" sz="1800" dirty="0"/>
          </a:p>
          <a:p>
            <a:r>
              <a:rPr lang="en-GB" sz="1800" dirty="0"/>
              <a:t>• </a:t>
            </a:r>
            <a:r>
              <a:rPr lang="en-GB" sz="1800" b="1" dirty="0"/>
              <a:t>Structural Similarity </a:t>
            </a:r>
            <a:r>
              <a:rPr lang="en-GB" sz="1800" dirty="0"/>
              <a:t>is applied which </a:t>
            </a:r>
            <a:br>
              <a:rPr lang="en-GB" sz="2000" dirty="0"/>
            </a:br>
            <a:r>
              <a:rPr lang="en-GB" sz="1800" dirty="0"/>
              <a:t>measures the similarity ratio between two images.</a:t>
            </a:r>
            <a:br>
              <a:rPr lang="en-GB" sz="2000" dirty="0"/>
            </a:br>
            <a:endParaRPr lang="en-GB" sz="2000" dirty="0"/>
          </a:p>
        </p:txBody>
      </p:sp>
      <p:pic>
        <p:nvPicPr>
          <p:cNvPr id="8" name="Picture 7" descr="A view of a city&#10;&#10;Description automatically generated">
            <a:extLst>
              <a:ext uri="{FF2B5EF4-FFF2-40B4-BE49-F238E27FC236}">
                <a16:creationId xmlns:a16="http://schemas.microsoft.com/office/drawing/2014/main" id="{A9E1DFE8-90B0-4F0F-9842-AD0201E991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0032" y="6056960"/>
            <a:ext cx="5125335" cy="2052961"/>
          </a:xfrm>
          <a:prstGeom prst="rect">
            <a:avLst/>
          </a:prstGeom>
        </p:spPr>
      </p:pic>
      <p:pic>
        <p:nvPicPr>
          <p:cNvPr id="11" name="Picture 10" descr="A picture containing computer&#10;&#10;Description automatically generated">
            <a:extLst>
              <a:ext uri="{FF2B5EF4-FFF2-40B4-BE49-F238E27FC236}">
                <a16:creationId xmlns:a16="http://schemas.microsoft.com/office/drawing/2014/main" id="{D85B425F-677B-4D60-832A-AF3480658B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4391" y="8368717"/>
            <a:ext cx="3602883" cy="1721860"/>
          </a:xfrm>
          <a:prstGeom prst="rect">
            <a:avLst/>
          </a:prstGeom>
        </p:spPr>
      </p:pic>
      <p:pic>
        <p:nvPicPr>
          <p:cNvPr id="13" name="Picture 12" descr="A sign on the side of a building&#10;&#10;Description automatically generated">
            <a:extLst>
              <a:ext uri="{FF2B5EF4-FFF2-40B4-BE49-F238E27FC236}">
                <a16:creationId xmlns:a16="http://schemas.microsoft.com/office/drawing/2014/main" id="{50CDED14-E980-4E4F-BA41-A7F66CF6E7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08" y="4618496"/>
            <a:ext cx="4354199" cy="2753733"/>
          </a:xfrm>
          <a:prstGeom prst="rect">
            <a:avLst/>
          </a:prstGeom>
        </p:spPr>
      </p:pic>
      <p:sp>
        <p:nvSpPr>
          <p:cNvPr id="14" name="TextBox 13">
            <a:extLst>
              <a:ext uri="{FF2B5EF4-FFF2-40B4-BE49-F238E27FC236}">
                <a16:creationId xmlns:a16="http://schemas.microsoft.com/office/drawing/2014/main" id="{F5DAEE2B-41BF-4E10-A2D6-2ECC424FDE6C}"/>
              </a:ext>
            </a:extLst>
          </p:cNvPr>
          <p:cNvSpPr txBox="1"/>
          <p:nvPr/>
        </p:nvSpPr>
        <p:spPr>
          <a:xfrm>
            <a:off x="6277503" y="8109921"/>
            <a:ext cx="2710392" cy="246221"/>
          </a:xfrm>
          <a:prstGeom prst="rect">
            <a:avLst/>
          </a:prstGeom>
          <a:noFill/>
        </p:spPr>
        <p:txBody>
          <a:bodyPr wrap="square" rtlCol="0">
            <a:spAutoFit/>
          </a:bodyPr>
          <a:lstStyle/>
          <a:p>
            <a:pPr algn="ctr"/>
            <a:r>
              <a:rPr lang="en-GB" sz="1000" dirty="0"/>
              <a:t>ROI OF DETECTED FROM A FULL IMAGE</a:t>
            </a:r>
          </a:p>
        </p:txBody>
      </p:sp>
      <p:sp>
        <p:nvSpPr>
          <p:cNvPr id="25" name="TextBox 24">
            <a:extLst>
              <a:ext uri="{FF2B5EF4-FFF2-40B4-BE49-F238E27FC236}">
                <a16:creationId xmlns:a16="http://schemas.microsoft.com/office/drawing/2014/main" id="{C20E619B-31FC-4583-A9EE-74E6AFCB9E90}"/>
              </a:ext>
            </a:extLst>
          </p:cNvPr>
          <p:cNvSpPr txBox="1"/>
          <p:nvPr/>
        </p:nvSpPr>
        <p:spPr>
          <a:xfrm>
            <a:off x="11234022" y="8076998"/>
            <a:ext cx="2710392" cy="246221"/>
          </a:xfrm>
          <a:prstGeom prst="rect">
            <a:avLst/>
          </a:prstGeom>
          <a:noFill/>
        </p:spPr>
        <p:txBody>
          <a:bodyPr wrap="square" rtlCol="0">
            <a:spAutoFit/>
          </a:bodyPr>
          <a:lstStyle/>
          <a:p>
            <a:pPr algn="ctr"/>
            <a:r>
              <a:rPr lang="en-GB" sz="1000" dirty="0"/>
              <a:t>Matching Only Good Features</a:t>
            </a:r>
          </a:p>
        </p:txBody>
      </p:sp>
      <p:sp>
        <p:nvSpPr>
          <p:cNvPr id="26" name="TextBox 25">
            <a:extLst>
              <a:ext uri="{FF2B5EF4-FFF2-40B4-BE49-F238E27FC236}">
                <a16:creationId xmlns:a16="http://schemas.microsoft.com/office/drawing/2014/main" id="{F86707C3-14D3-439A-B19B-3A3EA17ED730}"/>
              </a:ext>
            </a:extLst>
          </p:cNvPr>
          <p:cNvSpPr txBox="1"/>
          <p:nvPr/>
        </p:nvSpPr>
        <p:spPr>
          <a:xfrm>
            <a:off x="12681402" y="10071368"/>
            <a:ext cx="1695947" cy="246221"/>
          </a:xfrm>
          <a:prstGeom prst="rect">
            <a:avLst/>
          </a:prstGeom>
          <a:noFill/>
        </p:spPr>
        <p:txBody>
          <a:bodyPr wrap="square" rtlCol="0">
            <a:spAutoFit/>
          </a:bodyPr>
          <a:lstStyle/>
          <a:p>
            <a:pPr algn="ctr"/>
            <a:r>
              <a:rPr lang="en-GB" sz="1000" dirty="0"/>
              <a:t>Found template in square</a:t>
            </a:r>
          </a:p>
        </p:txBody>
      </p:sp>
      <p:sp>
        <p:nvSpPr>
          <p:cNvPr id="27" name="TextBox 26">
            <a:extLst>
              <a:ext uri="{FF2B5EF4-FFF2-40B4-BE49-F238E27FC236}">
                <a16:creationId xmlns:a16="http://schemas.microsoft.com/office/drawing/2014/main" id="{1176AC23-ED9B-4F05-AFCF-530A91D70E10}"/>
              </a:ext>
            </a:extLst>
          </p:cNvPr>
          <p:cNvSpPr txBox="1"/>
          <p:nvPr/>
        </p:nvSpPr>
        <p:spPr>
          <a:xfrm>
            <a:off x="11061592" y="10102990"/>
            <a:ext cx="1410589" cy="246221"/>
          </a:xfrm>
          <a:prstGeom prst="rect">
            <a:avLst/>
          </a:prstGeom>
          <a:noFill/>
        </p:spPr>
        <p:txBody>
          <a:bodyPr wrap="square" rtlCol="0">
            <a:spAutoFit/>
          </a:bodyPr>
          <a:lstStyle/>
          <a:p>
            <a:pPr algn="ctr"/>
            <a:r>
              <a:rPr lang="en-GB" sz="1000" dirty="0"/>
              <a:t>QUERY ROI</a:t>
            </a:r>
          </a:p>
        </p:txBody>
      </p:sp>
    </p:spTree>
    <p:extLst>
      <p:ext uri="{BB962C8B-B14F-4D97-AF65-F5344CB8AC3E}">
        <p14:creationId xmlns:p14="http://schemas.microsoft.com/office/powerpoint/2010/main" val="22432897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6CB152-61D2-4B39-ADFC-234EC8C99D18}">
  <ds:schemaRefs>
    <ds:schemaRef ds:uri="http://schemas.microsoft.com/office/2006/documentManagement/types"/>
    <ds:schemaRef ds:uri="http://purl.org/dc/dcmitype/"/>
    <ds:schemaRef ds:uri="http://purl.org/dc/elements/1.1/"/>
    <ds:schemaRef ds:uri="http://purl.org/dc/terms/"/>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9312D159-308D-4126-B904-26E00BF352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4498A85-8611-4A91-93D0-A1F00F08FA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3624</TotalTime>
  <Words>180</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Company>University of Essex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ESE</dc:creator>
  <cp:lastModifiedBy>Maaz, Muhammad</cp:lastModifiedBy>
  <cp:revision>128</cp:revision>
  <dcterms:created xsi:type="dcterms:W3CDTF">2007-07-03T09:31:17Z</dcterms:created>
  <dcterms:modified xsi:type="dcterms:W3CDTF">2020-03-10T04:24:09Z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xd_Signature">
    <vt:bool>false</vt:bool>
  </property>
  <property fmtid="{D5CDD505-2E9C-101B-9397-08002B2CF9AE}" pid="4" name="xd_ProgID">
    <vt:lpwstr/>
  </property>
</Properties>
</file>