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99" r:id="rId2"/>
    <p:sldId id="274" r:id="rId3"/>
    <p:sldId id="300" r:id="rId4"/>
    <p:sldId id="301" r:id="rId5"/>
    <p:sldId id="304" r:id="rId6"/>
    <p:sldId id="303" r:id="rId7"/>
    <p:sldId id="302" r:id="rId8"/>
    <p:sldId id="305" r:id="rId9"/>
    <p:sldId id="30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 id="3" name="Maaz, Muhammad" initials="MM" lastIdx="1" clrIdx="2">
    <p:extLst>
      <p:ext uri="{19B8F6BF-5375-455C-9EA6-DF929625EA0E}">
        <p15:presenceInfo xmlns:p15="http://schemas.microsoft.com/office/powerpoint/2012/main" userId="Maaz, Muhamm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p:cViewPr varScale="1">
        <p:scale>
          <a:sx n="110" d="100"/>
          <a:sy n="110" d="100"/>
        </p:scale>
        <p:origin x="576" y="96"/>
      </p:cViewPr>
      <p:guideLst>
        <p:guide pos="3840"/>
        <p:guide pos="6816"/>
        <p:guide pos="816"/>
        <p:guide orient="horz" pos="2160"/>
      </p:guideLst>
    </p:cSldViewPr>
  </p:slideViewPr>
  <p:outlineViewPr>
    <p:cViewPr>
      <p:scale>
        <a:sx n="33" d="100"/>
        <a:sy n="33" d="100"/>
      </p:scale>
      <p:origin x="0" y="-3576"/>
    </p:cViewPr>
  </p:outlineViewPr>
  <p:notesTextViewPr>
    <p:cViewPr>
      <p:scale>
        <a:sx n="1" d="1"/>
        <a:sy n="1" d="1"/>
      </p:scale>
      <p:origin x="0" y="0"/>
    </p:cViewPr>
  </p:notesText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5/5/2020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5/5/2020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1903503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610482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3575932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3208455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25133331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5/5/2020</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5/5/2020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5/5/2020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5/5/2020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5/5/2020</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5/5/2020</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5/5/2020</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5/5/2020</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5/5/2020</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5/5/2020</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5/5/2020</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5/5/2020</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5/5/2020</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090F-38F3-4E90-B997-C759FF508D9C}"/>
              </a:ext>
            </a:extLst>
          </p:cNvPr>
          <p:cNvSpPr>
            <a:spLocks noGrp="1"/>
          </p:cNvSpPr>
          <p:nvPr>
            <p:ph type="title"/>
          </p:nvPr>
        </p:nvSpPr>
        <p:spPr/>
        <p:txBody>
          <a:bodyPr>
            <a:normAutofit fontScale="90000"/>
          </a:bodyPr>
          <a:lstStyle/>
          <a:p>
            <a:r>
              <a:rPr lang="en-GB" b="1" dirty="0">
                <a:latin typeface="Times New Roman" panose="02020603050405020304" pitchFamily="18" charset="0"/>
                <a:cs typeface="Times New Roman" panose="02020603050405020304" pitchFamily="18" charset="0"/>
              </a:rPr>
              <a:t>CE301</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PDO Presentation </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GPS Substitute For Buses Based On Image Recognition</a:t>
            </a:r>
          </a:p>
        </p:txBody>
      </p:sp>
      <p:sp>
        <p:nvSpPr>
          <p:cNvPr id="3" name="Text Placeholder 2">
            <a:extLst>
              <a:ext uri="{FF2B5EF4-FFF2-40B4-BE49-F238E27FC236}">
                <a16:creationId xmlns:a16="http://schemas.microsoft.com/office/drawing/2014/main" id="{3D76F0AB-F19B-48E5-84B4-5ACB2DF3CDE8}"/>
              </a:ext>
            </a:extLst>
          </p:cNvPr>
          <p:cNvSpPr>
            <a:spLocks noGrp="1"/>
          </p:cNvSpPr>
          <p:nvPr>
            <p:ph type="body" idx="1"/>
          </p:nvPr>
        </p:nvSpPr>
        <p:spPr>
          <a:xfrm>
            <a:off x="1524000" y="4077072"/>
            <a:ext cx="9144000" cy="1800200"/>
          </a:xfrm>
        </p:spPr>
        <p:txBody>
          <a:bodyPr>
            <a:normAutofit fontScale="92500" lnSpcReduction="20000"/>
          </a:bodyPr>
          <a:lstStyle/>
          <a:p>
            <a:r>
              <a:rPr lang="en-GB" dirty="0">
                <a:latin typeface="Times New Roman" panose="02020603050405020304" pitchFamily="18" charset="0"/>
                <a:cs typeface="Times New Roman" panose="02020603050405020304" pitchFamily="18" charset="0"/>
              </a:rPr>
              <a:t>Prepared by:</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Muhammad Maaz</a:t>
            </a:r>
          </a:p>
          <a:p>
            <a:endParaRPr lang="en-GB"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Project Supervisor : Dr. Stephen Sangwine</a:t>
            </a:r>
          </a:p>
          <a:p>
            <a:r>
              <a:rPr lang="en-GB" sz="1400" dirty="0">
                <a:latin typeface="Times New Roman" panose="02020603050405020304" pitchFamily="18" charset="0"/>
                <a:cs typeface="Times New Roman" panose="02020603050405020304" pitchFamily="18" charset="0"/>
              </a:rPr>
              <a:t>  </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Second Assessor : Dr. Serafeim Perdikis</a:t>
            </a:r>
          </a:p>
          <a:p>
            <a:endParaRPr lang="en-GB" sz="1400" dirty="0">
              <a:latin typeface="Times New Roman" panose="02020603050405020304" pitchFamily="18" charset="0"/>
              <a:cs typeface="Times New Roman" panose="02020603050405020304" pitchFamily="18" charset="0"/>
            </a:endParaRPr>
          </a:p>
          <a:p>
            <a:r>
              <a:rPr lang="en-GB" sz="1400" dirty="0">
                <a:latin typeface="Times New Roman" panose="02020603050405020304" pitchFamily="18" charset="0"/>
                <a:cs typeface="Times New Roman" panose="02020603050405020304" pitchFamily="18" charset="0"/>
              </a:rPr>
              <a:t>CSEE Department, University of Essex</a:t>
            </a:r>
          </a:p>
          <a:p>
            <a:endParaRPr lang="en-GB" sz="1400"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589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6096000" cy="864096"/>
          </a:xfrm>
        </p:spPr>
        <p:txBody>
          <a:bodyPr>
            <a:noAutofit/>
          </a:bodyPr>
          <a:lstStyle/>
          <a:p>
            <a:r>
              <a:rPr lang="en-US" sz="4000" b="1" dirty="0"/>
              <a:t>Project Description</a:t>
            </a:r>
          </a:p>
        </p:txBody>
      </p:sp>
      <p:sp>
        <p:nvSpPr>
          <p:cNvPr id="3" name="Content Placeholder 2"/>
          <p:cNvSpPr>
            <a:spLocks noGrp="1"/>
          </p:cNvSpPr>
          <p:nvPr>
            <p:ph type="body" idx="1"/>
          </p:nvPr>
        </p:nvSpPr>
        <p:spPr>
          <a:xfrm>
            <a:off x="983432" y="1412776"/>
            <a:ext cx="9721080" cy="4608512"/>
          </a:xfrm>
        </p:spPr>
        <p:txBody>
          <a:bodyPr numCol="1">
            <a:normAutofit fontScale="92500" lnSpcReduction="20000"/>
          </a:bodyPr>
          <a:lstStyle/>
          <a:p>
            <a:pPr marL="457200" lvl="0" indent="-457200" algn="l">
              <a:lnSpc>
                <a:spcPct val="100000"/>
              </a:lnSpc>
              <a:buFont typeface="Wingdings" panose="05000000000000000000" pitchFamily="2" charset="2"/>
              <a:buChar char="v"/>
            </a:pPr>
            <a:r>
              <a:rPr lang="en-US" sz="3600" b="1" dirty="0"/>
              <a:t>IDEA</a:t>
            </a:r>
          </a:p>
          <a:p>
            <a:pPr marL="914400" lvl="1" indent="-457200">
              <a:lnSpc>
                <a:spcPct val="100000"/>
              </a:lnSpc>
              <a:buFont typeface="Wingdings" panose="05000000000000000000" pitchFamily="2" charset="2"/>
              <a:buChar char="v"/>
            </a:pPr>
            <a:r>
              <a:rPr lang="en-US" sz="2000" dirty="0"/>
              <a:t>The goal of this project was to apply image recognition in order to track the location of the bus without GPS aid.</a:t>
            </a:r>
            <a:endParaRPr lang="en-US" sz="1800" b="1" dirty="0"/>
          </a:p>
          <a:p>
            <a:pPr marL="285750" lvl="0" indent="-285750" algn="l">
              <a:lnSpc>
                <a:spcPct val="100000"/>
              </a:lnSpc>
              <a:buFont typeface="Wingdings" panose="05000000000000000000" pitchFamily="2" charset="2"/>
              <a:buChar char="v"/>
            </a:pPr>
            <a:endParaRPr lang="en-US" sz="1800" b="1" dirty="0"/>
          </a:p>
          <a:p>
            <a:pPr marL="285750" lvl="0" indent="-285750" algn="l">
              <a:lnSpc>
                <a:spcPct val="100000"/>
              </a:lnSpc>
              <a:buFont typeface="Wingdings" panose="05000000000000000000" pitchFamily="2" charset="2"/>
              <a:buChar char="v"/>
            </a:pPr>
            <a:r>
              <a:rPr lang="en-US" sz="3600" b="1" dirty="0"/>
              <a:t> Objective </a:t>
            </a:r>
          </a:p>
          <a:p>
            <a:pPr marL="914400" lvl="1" indent="-457200">
              <a:lnSpc>
                <a:spcPct val="100000"/>
              </a:lnSpc>
              <a:buFont typeface="Wingdings" panose="05000000000000000000" pitchFamily="2" charset="2"/>
              <a:buChar char="v"/>
            </a:pPr>
            <a:r>
              <a:rPr lang="en-US" sz="2200" b="1" dirty="0"/>
              <a:t>The main objective was to perform accurate recognition of two similar objects.</a:t>
            </a:r>
          </a:p>
          <a:p>
            <a:pPr marL="914400" lvl="1" indent="-457200">
              <a:lnSpc>
                <a:spcPct val="100000"/>
              </a:lnSpc>
              <a:buFont typeface="Wingdings" panose="05000000000000000000" pitchFamily="2" charset="2"/>
              <a:buChar char="v"/>
            </a:pPr>
            <a:r>
              <a:rPr lang="en-US" sz="2200" b="1" dirty="0"/>
              <a:t>Find a sustainable and self-supporting solution to identify bus location </a:t>
            </a:r>
          </a:p>
          <a:p>
            <a:pPr lvl="0" algn="l">
              <a:lnSpc>
                <a:spcPct val="100000"/>
              </a:lnSpc>
            </a:pPr>
            <a:endParaRPr lang="en-US" sz="2800" b="1" dirty="0"/>
          </a:p>
          <a:p>
            <a:pPr marL="457200" lvl="0" indent="-457200" algn="l">
              <a:lnSpc>
                <a:spcPct val="100000"/>
              </a:lnSpc>
              <a:buFont typeface="Wingdings" panose="05000000000000000000" pitchFamily="2" charset="2"/>
              <a:buChar char="v"/>
            </a:pPr>
            <a:r>
              <a:rPr lang="en-US" sz="3600" b="1" dirty="0"/>
              <a:t>Development &amp; Tools</a:t>
            </a:r>
          </a:p>
          <a:p>
            <a:pPr marL="914400" lvl="1" indent="-457200">
              <a:lnSpc>
                <a:spcPct val="100000"/>
              </a:lnSpc>
              <a:buFont typeface="Wingdings" panose="05000000000000000000" pitchFamily="2" charset="2"/>
              <a:buChar char="v"/>
            </a:pPr>
            <a:r>
              <a:rPr lang="en-US" sz="2000" dirty="0"/>
              <a:t>This project is developed in python, although C++ would have made huge difference.</a:t>
            </a:r>
          </a:p>
          <a:p>
            <a:pPr marL="914400" lvl="1" indent="-457200">
              <a:lnSpc>
                <a:spcPct val="100000"/>
              </a:lnSpc>
              <a:buFont typeface="Wingdings" panose="05000000000000000000" pitchFamily="2" charset="2"/>
              <a:buChar char="v"/>
            </a:pPr>
            <a:r>
              <a:rPr lang="en-US" sz="2000" dirty="0"/>
              <a:t>OpenCV is used to process and recognize images</a:t>
            </a:r>
          </a:p>
          <a:p>
            <a:pPr marL="914400" lvl="1" indent="-457200">
              <a:lnSpc>
                <a:spcPct val="100000"/>
              </a:lnSpc>
              <a:buFont typeface="Wingdings" panose="05000000000000000000" pitchFamily="2" charset="2"/>
              <a:buChar char="v"/>
            </a:pPr>
            <a:r>
              <a:rPr lang="en-US" sz="2000" dirty="0"/>
              <a:t>Tkinter is used to developed GUI of project.</a:t>
            </a:r>
          </a:p>
          <a:p>
            <a:pPr lvl="1">
              <a:lnSpc>
                <a:spcPct val="100000"/>
              </a:lnSpc>
            </a:pPr>
            <a:endParaRPr lang="en-US" sz="2000" dirty="0"/>
          </a:p>
          <a:p>
            <a:pPr marL="914400" lvl="1" indent="-457200">
              <a:lnSpc>
                <a:spcPct val="150000"/>
              </a:lnSpc>
              <a:buFont typeface="Wingdings" panose="05000000000000000000" pitchFamily="2" charset="2"/>
              <a:buChar char="v"/>
            </a:pPr>
            <a:endParaRPr lang="en-US" sz="2000" dirty="0"/>
          </a:p>
          <a:p>
            <a:pPr marL="800100" lvl="1" indent="-342900">
              <a:buFont typeface="Wingdings" panose="05000000000000000000" pitchFamily="2" charset="2"/>
              <a:buChar char="v"/>
            </a:pPr>
            <a:endParaRPr lang="en-US" sz="2600" dirty="0"/>
          </a:p>
          <a:p>
            <a:endParaRPr lang="en-US" sz="3200" dirty="0"/>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4871864" cy="864096"/>
          </a:xfrm>
        </p:spPr>
        <p:txBody>
          <a:bodyPr>
            <a:noAutofit/>
          </a:bodyPr>
          <a:lstStyle/>
          <a:p>
            <a:r>
              <a:rPr lang="en-US" sz="4000" b="1" dirty="0"/>
              <a:t>Project Concepts</a:t>
            </a:r>
          </a:p>
        </p:txBody>
      </p:sp>
      <p:sp>
        <p:nvSpPr>
          <p:cNvPr id="3" name="Content Placeholder 2"/>
          <p:cNvSpPr>
            <a:spLocks noGrp="1"/>
          </p:cNvSpPr>
          <p:nvPr>
            <p:ph type="body" idx="1"/>
          </p:nvPr>
        </p:nvSpPr>
        <p:spPr>
          <a:xfrm>
            <a:off x="119336" y="1196752"/>
            <a:ext cx="10657184" cy="4968552"/>
          </a:xfrm>
        </p:spPr>
        <p:txBody>
          <a:bodyPr numCol="1">
            <a:normAutofit/>
          </a:bodyPr>
          <a:lstStyle/>
          <a:p>
            <a:pPr marL="800100" lvl="1" indent="-342900">
              <a:lnSpc>
                <a:spcPct val="15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Accurate Recognition Methods </a:t>
            </a:r>
          </a:p>
          <a:p>
            <a:pPr marL="1314450" lvl="2" indent="-400050">
              <a:lnSpc>
                <a:spcPct val="150000"/>
              </a:lnSpc>
              <a:buFont typeface="+mj-lt"/>
              <a:buAutoNum type="romanUcPeriod"/>
            </a:pPr>
            <a:r>
              <a:rPr lang="en-US" b="1" dirty="0">
                <a:latin typeface="Times New Roman" panose="02020603050405020304" pitchFamily="18" charset="0"/>
                <a:cs typeface="Times New Roman" panose="02020603050405020304" pitchFamily="18" charset="0"/>
              </a:rPr>
              <a:t>Labeled Recognition ( Not Feasible for this project )</a:t>
            </a:r>
          </a:p>
          <a:p>
            <a:pPr marL="1771650" lvl="3" indent="-400050">
              <a:lnSpc>
                <a:spcPct val="150000"/>
              </a:lnSpc>
              <a:buFont typeface="+mj-lt"/>
              <a:buAutoNum type="romanUcPeriod"/>
            </a:pPr>
            <a:r>
              <a:rPr lang="en-US" dirty="0">
                <a:latin typeface="Times New Roman" panose="02020603050405020304" pitchFamily="18" charset="0"/>
                <a:cs typeface="Times New Roman" panose="02020603050405020304" pitchFamily="18" charset="0"/>
              </a:rPr>
              <a:t>Need neural network algorithms ( C-NN, R-CNN and Yolo )</a:t>
            </a:r>
          </a:p>
          <a:p>
            <a:pPr marL="1771650" lvl="3" indent="-400050">
              <a:lnSpc>
                <a:spcPct val="150000"/>
              </a:lnSpc>
              <a:buFont typeface="+mj-lt"/>
              <a:buAutoNum type="romanUcPeriod"/>
            </a:pPr>
            <a:r>
              <a:rPr lang="en-US" dirty="0">
                <a:latin typeface="Times New Roman" panose="02020603050405020304" pitchFamily="18" charset="0"/>
                <a:cs typeface="Times New Roman" panose="02020603050405020304" pitchFamily="18" charset="0"/>
              </a:rPr>
              <a:t>High GPU and previously labelled data </a:t>
            </a:r>
          </a:p>
          <a:p>
            <a:pPr marL="1771650" lvl="3" indent="-400050">
              <a:lnSpc>
                <a:spcPct val="150000"/>
              </a:lnSpc>
              <a:buFont typeface="+mj-lt"/>
              <a:buAutoNum type="romanUcPeriod"/>
            </a:pPr>
            <a:r>
              <a:rPr lang="en-US" dirty="0">
                <a:latin typeface="Times New Roman" panose="02020603050405020304" pitchFamily="18" charset="0"/>
                <a:cs typeface="Times New Roman" panose="02020603050405020304" pitchFamily="18" charset="0"/>
              </a:rPr>
              <a:t>Accuracy is correct most of the time once algorithm has applied</a:t>
            </a:r>
          </a:p>
          <a:p>
            <a:pPr marL="1314450" lvl="2" indent="-400050">
              <a:lnSpc>
                <a:spcPct val="150000"/>
              </a:lnSpc>
              <a:buFont typeface="+mj-lt"/>
              <a:buAutoNum type="romanUcPeriod"/>
            </a:pPr>
            <a:r>
              <a:rPr lang="en-US" sz="1800" b="1" dirty="0">
                <a:latin typeface="Times New Roman" panose="02020603050405020304" pitchFamily="18" charset="0"/>
                <a:cs typeface="Times New Roman" panose="02020603050405020304" pitchFamily="18" charset="0"/>
              </a:rPr>
              <a:t>Feature Based Recognition ( Viable and Executed Approach for this project )</a:t>
            </a:r>
          </a:p>
          <a:p>
            <a:pPr marL="1771650" lvl="3" indent="-400050">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Identify Features in image like ( Corner , edges, contours, shapes)</a:t>
            </a:r>
          </a:p>
          <a:p>
            <a:pPr marL="1771650" lvl="3" indent="-400050">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 Robust Algorithms are already available like ( SIFT, SURF and ORB)</a:t>
            </a:r>
          </a:p>
          <a:p>
            <a:pPr marL="2228850" lvl="4" indent="-400050">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ORB (</a:t>
            </a:r>
            <a:r>
              <a:rPr lang="en-GB" sz="1600" dirty="0">
                <a:latin typeface="Times New Roman" panose="02020603050405020304" pitchFamily="18" charset="0"/>
                <a:cs typeface="Times New Roman" panose="02020603050405020304" pitchFamily="18" charset="0"/>
              </a:rPr>
              <a:t>ORB (Oriented FAST and Rotated BRIEF) is used in this project </a:t>
            </a:r>
            <a:endParaRPr lang="en-US" sz="1600" dirty="0">
              <a:latin typeface="Times New Roman" panose="02020603050405020304" pitchFamily="18" charset="0"/>
              <a:cs typeface="Times New Roman" panose="02020603050405020304" pitchFamily="18" charset="0"/>
            </a:endParaRPr>
          </a:p>
          <a:p>
            <a:pPr marL="1771650" lvl="3" indent="-400050">
              <a:lnSpc>
                <a:spcPct val="150000"/>
              </a:lnSpc>
              <a:buFont typeface="+mj-lt"/>
              <a:buAutoNum type="romanUcPeriod"/>
            </a:pPr>
            <a:r>
              <a:rPr lang="en-US" sz="1600" dirty="0">
                <a:latin typeface="Times New Roman" panose="02020603050405020304" pitchFamily="18" charset="0"/>
                <a:cs typeface="Times New Roman" panose="02020603050405020304" pitchFamily="18" charset="0"/>
              </a:rPr>
              <a:t>Fast and does not need high GPUs which makes it more unique for bus</a:t>
            </a:r>
          </a:p>
          <a:p>
            <a:pPr marL="1771650" lvl="3" indent="-400050">
              <a:lnSpc>
                <a:spcPct val="150000"/>
              </a:lnSpc>
              <a:buFont typeface="+mj-lt"/>
              <a:buAutoNum type="romanUcPeriod"/>
            </a:pPr>
            <a:endParaRPr lang="en-US" sz="1600" dirty="0">
              <a:latin typeface="Times New Roman" panose="02020603050405020304" pitchFamily="18" charset="0"/>
              <a:cs typeface="Times New Roman" panose="02020603050405020304" pitchFamily="18" charset="0"/>
            </a:endParaRPr>
          </a:p>
          <a:p>
            <a:pPr marL="1314450" lvl="2" indent="-400050">
              <a:lnSpc>
                <a:spcPct val="150000"/>
              </a:lnSpc>
              <a:buFont typeface="+mj-lt"/>
              <a:buAutoNum type="romanUcPeriod"/>
            </a:pPr>
            <a:endParaRPr lang="en-US" sz="1800" dirty="0">
              <a:latin typeface="Times New Roman" panose="02020603050405020304" pitchFamily="18"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210959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4583832" cy="864096"/>
          </a:xfrm>
        </p:spPr>
        <p:txBody>
          <a:bodyPr>
            <a:noAutofit/>
          </a:bodyPr>
          <a:lstStyle/>
          <a:p>
            <a:r>
              <a:rPr lang="en-US" sz="4000" b="1" dirty="0"/>
              <a:t>Project Concepts</a:t>
            </a:r>
          </a:p>
        </p:txBody>
      </p:sp>
      <p:sp>
        <p:nvSpPr>
          <p:cNvPr id="9" name="Text Placeholder 8">
            <a:extLst>
              <a:ext uri="{FF2B5EF4-FFF2-40B4-BE49-F238E27FC236}">
                <a16:creationId xmlns:a16="http://schemas.microsoft.com/office/drawing/2014/main" id="{0DBC99FC-95AC-4C21-A56F-880C4EA5E2F0}"/>
              </a:ext>
            </a:extLst>
          </p:cNvPr>
          <p:cNvSpPr>
            <a:spLocks noGrp="1"/>
          </p:cNvSpPr>
          <p:nvPr>
            <p:ph type="body" idx="1"/>
          </p:nvPr>
        </p:nvSpPr>
        <p:spPr>
          <a:xfrm>
            <a:off x="407369" y="1124744"/>
            <a:ext cx="7416824" cy="5040560"/>
          </a:xfrm>
        </p:spPr>
        <p:txBody>
          <a:bodyPr>
            <a:normAutofit fontScale="92500" lnSpcReduction="20000"/>
          </a:bodyPr>
          <a:lstStyle/>
          <a:p>
            <a:pPr marL="342900" indent="-342900" algn="l">
              <a:buFont typeface="Wingdings" panose="05000000000000000000" pitchFamily="2" charset="2"/>
              <a:buChar char="v"/>
            </a:pPr>
            <a:r>
              <a:rPr lang="en-GB" dirty="0"/>
              <a:t>Feature Based Recognition Key elements </a:t>
            </a:r>
          </a:p>
          <a:p>
            <a:pPr marL="800100" lvl="1" indent="-342900">
              <a:buFont typeface="Wingdings" panose="05000000000000000000" pitchFamily="2" charset="2"/>
              <a:buChar char="v"/>
            </a:pPr>
            <a:r>
              <a:rPr lang="en-GB" dirty="0"/>
              <a:t>Corners,  Edges and Contours are </a:t>
            </a:r>
            <a:r>
              <a:rPr lang="en-GB" b="1" dirty="0"/>
              <a:t>IMPORTANT Key COMPONENTS </a:t>
            </a:r>
            <a:r>
              <a:rPr lang="en-GB" dirty="0"/>
              <a:t>in the image </a:t>
            </a:r>
          </a:p>
          <a:p>
            <a:pPr marL="800100" lvl="1" indent="-342900">
              <a:buFont typeface="Wingdings" panose="05000000000000000000" pitchFamily="2" charset="2"/>
              <a:buChar char="v"/>
            </a:pPr>
            <a:r>
              <a:rPr lang="en-GB" dirty="0"/>
              <a:t>All the algorithms try to find these in image as they are feature of that image</a:t>
            </a:r>
          </a:p>
          <a:p>
            <a:pPr marL="342900" indent="-342900" algn="l">
              <a:buFont typeface="Wingdings" panose="05000000000000000000" pitchFamily="2" charset="2"/>
              <a:buChar char="v"/>
            </a:pPr>
            <a:endParaRPr lang="en-GB" dirty="0"/>
          </a:p>
          <a:p>
            <a:pPr marL="342900" indent="-342900" algn="l">
              <a:buFont typeface="Wingdings" panose="05000000000000000000" pitchFamily="2" charset="2"/>
              <a:buChar char="v"/>
            </a:pPr>
            <a:r>
              <a:rPr lang="en-GB" dirty="0"/>
              <a:t>Corner</a:t>
            </a:r>
          </a:p>
          <a:p>
            <a:pPr marL="800100" lvl="1" indent="-342900">
              <a:buFont typeface="Wingdings" panose="05000000000000000000" pitchFamily="2" charset="2"/>
              <a:buChar char="v"/>
            </a:pPr>
            <a:r>
              <a:rPr lang="en-GB" dirty="0"/>
              <a:t>A corner can be defined as the intersection of two edges. </a:t>
            </a:r>
          </a:p>
          <a:p>
            <a:pPr marL="800100" lvl="1" indent="-342900">
              <a:buFont typeface="Wingdings" panose="05000000000000000000" pitchFamily="2" charset="2"/>
              <a:buChar char="v"/>
            </a:pPr>
            <a:r>
              <a:rPr lang="en-GB" dirty="0"/>
              <a:t>OpenCv has provided corner detection algorithms</a:t>
            </a:r>
          </a:p>
          <a:p>
            <a:pPr marL="800100" lvl="1" indent="-342900">
              <a:buFont typeface="Wingdings" panose="05000000000000000000" pitchFamily="2" charset="2"/>
              <a:buChar char="v"/>
            </a:pPr>
            <a:endParaRPr lang="en-GB" dirty="0"/>
          </a:p>
          <a:p>
            <a:pPr marL="342900" indent="-342900" algn="l">
              <a:buFont typeface="Wingdings" panose="05000000000000000000" pitchFamily="2" charset="2"/>
              <a:buChar char="v"/>
            </a:pPr>
            <a:r>
              <a:rPr lang="en-GB" dirty="0"/>
              <a:t>Edge</a:t>
            </a:r>
          </a:p>
          <a:p>
            <a:pPr marL="800100" lvl="1" indent="-342900">
              <a:buFont typeface="Wingdings" panose="05000000000000000000" pitchFamily="2" charset="2"/>
              <a:buChar char="v"/>
            </a:pPr>
            <a:r>
              <a:rPr lang="en-GB" dirty="0"/>
              <a:t>An edge point is a point in an image with coordinates [</a:t>
            </a:r>
            <a:r>
              <a:rPr lang="en-GB" dirty="0" err="1"/>
              <a:t>x,y</a:t>
            </a:r>
            <a:r>
              <a:rPr lang="en-GB" dirty="0"/>
              <a:t>] at the location of a significant local intensity change in the image.</a:t>
            </a:r>
          </a:p>
          <a:p>
            <a:pPr marL="800100" lvl="1" indent="-342900">
              <a:buFont typeface="Wingdings" panose="05000000000000000000" pitchFamily="2" charset="2"/>
              <a:buChar char="v"/>
            </a:pPr>
            <a:r>
              <a:rPr lang="en-GB" b="1" dirty="0"/>
              <a:t>Intensity</a:t>
            </a:r>
            <a:r>
              <a:rPr lang="en-GB" dirty="0"/>
              <a:t> refers to the amount of light or the numerical value of a pixel</a:t>
            </a:r>
          </a:p>
          <a:p>
            <a:pPr marL="342900" indent="-342900" algn="l">
              <a:buFont typeface="Wingdings" panose="05000000000000000000" pitchFamily="2" charset="2"/>
              <a:buChar char="v"/>
            </a:pPr>
            <a:r>
              <a:rPr lang="en-GB" dirty="0"/>
              <a:t>Contours</a:t>
            </a:r>
          </a:p>
          <a:p>
            <a:pPr marL="800100" lvl="1" indent="-342900">
              <a:buFont typeface="Wingdings" panose="05000000000000000000" pitchFamily="2" charset="2"/>
              <a:buChar char="v"/>
            </a:pPr>
            <a:r>
              <a:rPr lang="en-GB" dirty="0"/>
              <a:t>Contours can be explained simply as a curve joining all the continuous points (along the boundary), having same colours or intensity. The contours are a useful tool for shape analysis and object detection and recognition.</a:t>
            </a:r>
          </a:p>
        </p:txBody>
      </p:sp>
      <p:pic>
        <p:nvPicPr>
          <p:cNvPr id="17" name="Picture 16" descr="A picture containing drawing, clock, sign&#10;&#10;Description automatically generated">
            <a:extLst>
              <a:ext uri="{FF2B5EF4-FFF2-40B4-BE49-F238E27FC236}">
                <a16:creationId xmlns:a16="http://schemas.microsoft.com/office/drawing/2014/main" id="{8D8FA3DD-2B54-4735-8BD8-4BBA65638E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5145" y="1124744"/>
            <a:ext cx="3209696" cy="1477376"/>
          </a:xfrm>
          <a:prstGeom prst="rect">
            <a:avLst/>
          </a:prstGeom>
        </p:spPr>
      </p:pic>
      <p:pic>
        <p:nvPicPr>
          <p:cNvPr id="19" name="Picture 18" descr="A close up of a logo&#10;&#10;Description automatically generated">
            <a:extLst>
              <a:ext uri="{FF2B5EF4-FFF2-40B4-BE49-F238E27FC236}">
                <a16:creationId xmlns:a16="http://schemas.microsoft.com/office/drawing/2014/main" id="{851DBB46-2A30-4D1D-9B81-0E6F4EE4C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5145" y="3123616"/>
            <a:ext cx="3312686" cy="1450683"/>
          </a:xfrm>
          <a:prstGeom prst="rect">
            <a:avLst/>
          </a:prstGeom>
        </p:spPr>
      </p:pic>
      <p:pic>
        <p:nvPicPr>
          <p:cNvPr id="21" name="Picture 20" descr="A picture containing object, clock&#10;&#10;Description automatically generated">
            <a:extLst>
              <a:ext uri="{FF2B5EF4-FFF2-40B4-BE49-F238E27FC236}">
                <a16:creationId xmlns:a16="http://schemas.microsoft.com/office/drawing/2014/main" id="{3F0FF000-B848-4F7B-9365-A26EEBE961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9758" y="5013176"/>
            <a:ext cx="3248073" cy="1007976"/>
          </a:xfrm>
          <a:prstGeom prst="rect">
            <a:avLst/>
          </a:prstGeom>
        </p:spPr>
      </p:pic>
      <p:sp>
        <p:nvSpPr>
          <p:cNvPr id="22" name="TextBox 21">
            <a:extLst>
              <a:ext uri="{FF2B5EF4-FFF2-40B4-BE49-F238E27FC236}">
                <a16:creationId xmlns:a16="http://schemas.microsoft.com/office/drawing/2014/main" id="{8758F0E8-EB19-49BF-9740-23B7ED4472D5}"/>
              </a:ext>
            </a:extLst>
          </p:cNvPr>
          <p:cNvSpPr txBox="1"/>
          <p:nvPr/>
        </p:nvSpPr>
        <p:spPr>
          <a:xfrm>
            <a:off x="8760296" y="2647177"/>
            <a:ext cx="2520280" cy="230832"/>
          </a:xfrm>
          <a:prstGeom prst="rect">
            <a:avLst/>
          </a:prstGeom>
          <a:noFill/>
        </p:spPr>
        <p:txBody>
          <a:bodyPr wrap="square" rtlCol="0">
            <a:spAutoFit/>
          </a:bodyPr>
          <a:lstStyle/>
          <a:p>
            <a:pPr lvl="1"/>
            <a:r>
              <a:rPr lang="en-GB" sz="900" dirty="0"/>
              <a:t>Fig 1.1 :Detected Corners </a:t>
            </a:r>
          </a:p>
        </p:txBody>
      </p:sp>
      <p:sp>
        <p:nvSpPr>
          <p:cNvPr id="23" name="TextBox 22">
            <a:extLst>
              <a:ext uri="{FF2B5EF4-FFF2-40B4-BE49-F238E27FC236}">
                <a16:creationId xmlns:a16="http://schemas.microsoft.com/office/drawing/2014/main" id="{BECCF29D-8963-44D6-8483-81393882506F}"/>
              </a:ext>
            </a:extLst>
          </p:cNvPr>
          <p:cNvSpPr txBox="1"/>
          <p:nvPr/>
        </p:nvSpPr>
        <p:spPr>
          <a:xfrm>
            <a:off x="9120336" y="4589074"/>
            <a:ext cx="1872208" cy="230832"/>
          </a:xfrm>
          <a:prstGeom prst="rect">
            <a:avLst/>
          </a:prstGeom>
          <a:noFill/>
        </p:spPr>
        <p:txBody>
          <a:bodyPr wrap="square" rtlCol="0">
            <a:spAutoFit/>
          </a:bodyPr>
          <a:lstStyle/>
          <a:p>
            <a:pPr lvl="1"/>
            <a:r>
              <a:rPr lang="en-GB" sz="900" dirty="0"/>
              <a:t>Fig 2.2 Edges </a:t>
            </a:r>
          </a:p>
        </p:txBody>
      </p:sp>
      <p:sp>
        <p:nvSpPr>
          <p:cNvPr id="24" name="TextBox 23">
            <a:extLst>
              <a:ext uri="{FF2B5EF4-FFF2-40B4-BE49-F238E27FC236}">
                <a16:creationId xmlns:a16="http://schemas.microsoft.com/office/drawing/2014/main" id="{A34311CF-859D-4BD6-A400-998181A45A90}"/>
              </a:ext>
            </a:extLst>
          </p:cNvPr>
          <p:cNvSpPr txBox="1"/>
          <p:nvPr/>
        </p:nvSpPr>
        <p:spPr>
          <a:xfrm>
            <a:off x="9120336" y="6099006"/>
            <a:ext cx="1872208" cy="230832"/>
          </a:xfrm>
          <a:prstGeom prst="rect">
            <a:avLst/>
          </a:prstGeom>
          <a:noFill/>
        </p:spPr>
        <p:txBody>
          <a:bodyPr wrap="square" rtlCol="0">
            <a:spAutoFit/>
          </a:bodyPr>
          <a:lstStyle/>
          <a:p>
            <a:pPr lvl="1"/>
            <a:r>
              <a:rPr lang="en-GB" sz="900" dirty="0"/>
              <a:t>Fig 2.2 RANSAC </a:t>
            </a:r>
          </a:p>
        </p:txBody>
      </p:sp>
    </p:spTree>
    <p:extLst>
      <p:ext uri="{BB962C8B-B14F-4D97-AF65-F5344CB8AC3E}">
        <p14:creationId xmlns:p14="http://schemas.microsoft.com/office/powerpoint/2010/main" val="15813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4583832" cy="864096"/>
          </a:xfrm>
        </p:spPr>
        <p:txBody>
          <a:bodyPr>
            <a:noAutofit/>
          </a:bodyPr>
          <a:lstStyle/>
          <a:p>
            <a:r>
              <a:rPr lang="en-US" sz="4000" b="1" dirty="0"/>
              <a:t>Project Concepts</a:t>
            </a:r>
          </a:p>
        </p:txBody>
      </p:sp>
      <p:sp>
        <p:nvSpPr>
          <p:cNvPr id="9" name="Text Placeholder 8">
            <a:extLst>
              <a:ext uri="{FF2B5EF4-FFF2-40B4-BE49-F238E27FC236}">
                <a16:creationId xmlns:a16="http://schemas.microsoft.com/office/drawing/2014/main" id="{0DBC99FC-95AC-4C21-A56F-880C4EA5E2F0}"/>
              </a:ext>
            </a:extLst>
          </p:cNvPr>
          <p:cNvSpPr>
            <a:spLocks noGrp="1"/>
          </p:cNvSpPr>
          <p:nvPr>
            <p:ph type="body" idx="1"/>
          </p:nvPr>
        </p:nvSpPr>
        <p:spPr>
          <a:xfrm>
            <a:off x="407369" y="1124744"/>
            <a:ext cx="8424935" cy="4896408"/>
          </a:xfrm>
        </p:spPr>
        <p:txBody>
          <a:bodyPr>
            <a:normAutofit/>
          </a:bodyPr>
          <a:lstStyle/>
          <a:p>
            <a:pPr marL="342900" indent="-342900" algn="l">
              <a:buFont typeface="Wingdings" panose="05000000000000000000" pitchFamily="2" charset="2"/>
              <a:buChar char="v"/>
            </a:pPr>
            <a:r>
              <a:rPr lang="en-GB" dirty="0"/>
              <a:t>Key points</a:t>
            </a:r>
          </a:p>
          <a:p>
            <a:pPr marL="800100" lvl="1" indent="-342900">
              <a:buFont typeface="Wingdings" panose="05000000000000000000" pitchFamily="2" charset="2"/>
              <a:buChar char="v"/>
            </a:pPr>
            <a:r>
              <a:rPr lang="en-GB" dirty="0"/>
              <a:t>A keypoint is calculated by considering an area of certain pixel intensities around it. These key point helped to identify objects in a image.</a:t>
            </a:r>
          </a:p>
          <a:p>
            <a:pPr lvl="1"/>
            <a:r>
              <a:rPr lang="en-GB" i="1" dirty="0"/>
              <a:t> </a:t>
            </a:r>
          </a:p>
          <a:p>
            <a:pPr marL="342900" indent="-342900" algn="l">
              <a:buFont typeface="Wingdings" panose="05000000000000000000" pitchFamily="2" charset="2"/>
              <a:buChar char="v"/>
            </a:pPr>
            <a:r>
              <a:rPr lang="en-GB" i="1" dirty="0"/>
              <a:t>Descriptors</a:t>
            </a:r>
          </a:p>
          <a:p>
            <a:pPr marL="800100" lvl="1" indent="-342900">
              <a:buFont typeface="Wingdings" panose="05000000000000000000" pitchFamily="2" charset="2"/>
              <a:buChar char="v"/>
            </a:pPr>
            <a:r>
              <a:rPr lang="en-GB" dirty="0"/>
              <a:t>A descriptor is a finite vector which summarizes properties for the key point</a:t>
            </a:r>
          </a:p>
          <a:p>
            <a:pPr lvl="1"/>
            <a:endParaRPr lang="en-GB" dirty="0"/>
          </a:p>
          <a:p>
            <a:pPr marL="342900" indent="-342900" algn="l">
              <a:buFont typeface="Wingdings" panose="05000000000000000000" pitchFamily="2" charset="2"/>
              <a:buChar char="v"/>
            </a:pPr>
            <a:r>
              <a:rPr lang="en-GB" dirty="0"/>
              <a:t>Hemography </a:t>
            </a:r>
          </a:p>
          <a:p>
            <a:pPr marL="800100" lvl="1" indent="-342900">
              <a:buFont typeface="Wingdings" panose="05000000000000000000" pitchFamily="2" charset="2"/>
              <a:buChar char="v"/>
            </a:pPr>
            <a:r>
              <a:rPr lang="en-GB" dirty="0"/>
              <a:t> Homography is a transformation ( a 3×3 matrix ) that maps the points in one image to the corresponding points in the other image. </a:t>
            </a:r>
          </a:p>
          <a:p>
            <a:pPr marL="800100" lvl="1" indent="-342900">
              <a:buFont typeface="Wingdings" panose="05000000000000000000" pitchFamily="2" charset="2"/>
              <a:buChar char="v"/>
            </a:pPr>
            <a:r>
              <a:rPr lang="en-GB" dirty="0"/>
              <a:t>To explain better if the two images are taken from two different point of view, the features in that image are same but they flipped from one side to other. When matching the features it uses RANSAC to compute the correct matches.</a:t>
            </a:r>
          </a:p>
          <a:p>
            <a:pPr marL="342900" indent="-342900" algn="l">
              <a:buFont typeface="Wingdings" panose="05000000000000000000" pitchFamily="2" charset="2"/>
              <a:buChar char="v"/>
            </a:pPr>
            <a:endParaRPr lang="en-GB" dirty="0"/>
          </a:p>
        </p:txBody>
      </p:sp>
      <p:pic>
        <p:nvPicPr>
          <p:cNvPr id="4" name="Picture 3" descr="A close up of text on a white background&#10;&#10;Description automatically generated">
            <a:extLst>
              <a:ext uri="{FF2B5EF4-FFF2-40B4-BE49-F238E27FC236}">
                <a16:creationId xmlns:a16="http://schemas.microsoft.com/office/drawing/2014/main" id="{04337EDE-05C8-46BA-9D20-3BDAAFE2F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4312" y="3212976"/>
            <a:ext cx="2952419" cy="2214314"/>
          </a:xfrm>
          <a:prstGeom prst="rect">
            <a:avLst/>
          </a:prstGeom>
        </p:spPr>
      </p:pic>
      <p:sp>
        <p:nvSpPr>
          <p:cNvPr id="5" name="Rectangle 4">
            <a:extLst>
              <a:ext uri="{FF2B5EF4-FFF2-40B4-BE49-F238E27FC236}">
                <a16:creationId xmlns:a16="http://schemas.microsoft.com/office/drawing/2014/main" id="{E67B83DB-D703-409A-9D37-621E6588812C}"/>
              </a:ext>
            </a:extLst>
          </p:cNvPr>
          <p:cNvSpPr/>
          <p:nvPr/>
        </p:nvSpPr>
        <p:spPr>
          <a:xfrm>
            <a:off x="9480376" y="5517232"/>
            <a:ext cx="1656184" cy="230832"/>
          </a:xfrm>
          <a:prstGeom prst="rect">
            <a:avLst/>
          </a:prstGeom>
        </p:spPr>
        <p:txBody>
          <a:bodyPr wrap="square">
            <a:spAutoFit/>
          </a:bodyPr>
          <a:lstStyle/>
          <a:p>
            <a:pPr lvl="1"/>
            <a:r>
              <a:rPr lang="en-GB" sz="900" dirty="0"/>
              <a:t>Fig 2.3 Edges </a:t>
            </a:r>
          </a:p>
        </p:txBody>
      </p:sp>
    </p:spTree>
    <p:extLst>
      <p:ext uri="{BB962C8B-B14F-4D97-AF65-F5344CB8AC3E}">
        <p14:creationId xmlns:p14="http://schemas.microsoft.com/office/powerpoint/2010/main" val="162437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4583832" cy="864096"/>
          </a:xfrm>
        </p:spPr>
        <p:txBody>
          <a:bodyPr>
            <a:noAutofit/>
          </a:bodyPr>
          <a:lstStyle/>
          <a:p>
            <a:r>
              <a:rPr lang="en-US" sz="4000" b="1" dirty="0"/>
              <a:t>Project Concepts</a:t>
            </a:r>
          </a:p>
        </p:txBody>
      </p:sp>
      <p:sp>
        <p:nvSpPr>
          <p:cNvPr id="9" name="Text Placeholder 8">
            <a:extLst>
              <a:ext uri="{FF2B5EF4-FFF2-40B4-BE49-F238E27FC236}">
                <a16:creationId xmlns:a16="http://schemas.microsoft.com/office/drawing/2014/main" id="{0DBC99FC-95AC-4C21-A56F-880C4EA5E2F0}"/>
              </a:ext>
            </a:extLst>
          </p:cNvPr>
          <p:cNvSpPr>
            <a:spLocks noGrp="1"/>
          </p:cNvSpPr>
          <p:nvPr>
            <p:ph type="body" idx="1"/>
          </p:nvPr>
        </p:nvSpPr>
        <p:spPr>
          <a:xfrm>
            <a:off x="407368" y="1124744"/>
            <a:ext cx="11521280" cy="4968552"/>
          </a:xfrm>
        </p:spPr>
        <p:txBody>
          <a:bodyPr>
            <a:normAutofit/>
          </a:bodyPr>
          <a:lstStyle/>
          <a:p>
            <a:pPr marL="342900" indent="-342900" algn="l">
              <a:buFont typeface="Wingdings" panose="05000000000000000000" pitchFamily="2" charset="2"/>
              <a:buChar char="v"/>
            </a:pPr>
            <a:r>
              <a:rPr lang="en-GB" dirty="0"/>
              <a:t>ORB Detection Mechanism</a:t>
            </a:r>
          </a:p>
          <a:p>
            <a:pPr marL="800100" lvl="1" indent="-342900">
              <a:buFont typeface="Wingdings" panose="05000000000000000000" pitchFamily="2" charset="2"/>
              <a:buChar char="v"/>
            </a:pPr>
            <a:r>
              <a:rPr lang="en-GB" dirty="0"/>
              <a:t>ORB use FAST( </a:t>
            </a:r>
            <a:r>
              <a:rPr lang="en-GB" b="1" dirty="0"/>
              <a:t>Features from Accelerated Segments Test</a:t>
            </a:r>
            <a:r>
              <a:rPr lang="en-GB" b="1" i="1" dirty="0"/>
              <a:t>)</a:t>
            </a:r>
            <a:r>
              <a:rPr lang="en-GB" dirty="0"/>
              <a:t> algorithm to calculate the keypoints. </a:t>
            </a:r>
          </a:p>
          <a:p>
            <a:pPr marL="800100" lvl="1" indent="-342900">
              <a:buFont typeface="Wingdings" panose="05000000000000000000" pitchFamily="2" charset="2"/>
              <a:buChar char="v"/>
            </a:pPr>
            <a:r>
              <a:rPr lang="en-GB" dirty="0"/>
              <a:t>FAST calculates keypoints by considering pixel brightness around a given area.</a:t>
            </a:r>
          </a:p>
          <a:p>
            <a:pPr marL="800100" lvl="1" indent="-342900">
              <a:buFont typeface="Wingdings" panose="05000000000000000000" pitchFamily="2" charset="2"/>
              <a:buChar char="v"/>
            </a:pPr>
            <a:r>
              <a:rPr lang="en-GB" dirty="0"/>
              <a:t>Further about fast calculation has been described in the report</a:t>
            </a:r>
          </a:p>
          <a:p>
            <a:pPr marL="800100" lvl="1" indent="-342900">
              <a:buFont typeface="Wingdings" panose="05000000000000000000" pitchFamily="2" charset="2"/>
              <a:buChar char="v"/>
            </a:pPr>
            <a:r>
              <a:rPr lang="en-GB" dirty="0"/>
              <a:t>In the next step it applies a Harris corner measure to find top N points among them.</a:t>
            </a:r>
          </a:p>
          <a:p>
            <a:pPr marL="800100" lvl="1" indent="-342900">
              <a:buFont typeface="Wingdings" panose="05000000000000000000" pitchFamily="2" charset="2"/>
              <a:buChar char="v"/>
            </a:pPr>
            <a:endParaRPr lang="en-GB" dirty="0"/>
          </a:p>
          <a:p>
            <a:pPr marL="342900" indent="-342900" algn="l">
              <a:buFont typeface="Wingdings" panose="05000000000000000000" pitchFamily="2" charset="2"/>
              <a:buChar char="v"/>
            </a:pPr>
            <a:r>
              <a:rPr lang="en-GB" dirty="0"/>
              <a:t>ORB Matching Mechanism</a:t>
            </a:r>
          </a:p>
          <a:p>
            <a:pPr marL="800100" lvl="1" indent="-342900">
              <a:buFont typeface="Wingdings" panose="05000000000000000000" pitchFamily="2" charset="2"/>
              <a:buChar char="v"/>
            </a:pPr>
            <a:r>
              <a:rPr lang="en-GB" dirty="0"/>
              <a:t>ORB use BRIEF (</a:t>
            </a:r>
            <a:r>
              <a:rPr lang="en-GB" b="1" dirty="0"/>
              <a:t>Binary Robust Independent Elementary Features) to calculate the key descriptors</a:t>
            </a:r>
          </a:p>
          <a:p>
            <a:pPr marL="800100" lvl="1" indent="-342900">
              <a:buFont typeface="Wingdings" panose="05000000000000000000" pitchFamily="2" charset="2"/>
              <a:buChar char="v"/>
            </a:pPr>
            <a:r>
              <a:rPr lang="en-GB" dirty="0"/>
              <a:t> It is considered as faster method feature descriptor calculation and matching. </a:t>
            </a:r>
          </a:p>
          <a:p>
            <a:pPr marL="800100" lvl="1" indent="-342900">
              <a:buFont typeface="Wingdings" panose="05000000000000000000" pitchFamily="2" charset="2"/>
              <a:buChar char="v"/>
            </a:pPr>
            <a:r>
              <a:rPr lang="en-GB" dirty="0"/>
              <a:t>It also provides high recognition rate unless there is large in-plane rotation.</a:t>
            </a:r>
            <a:endParaRPr lang="en-GB" b="1" dirty="0"/>
          </a:p>
          <a:p>
            <a:pPr marL="800100" lvl="1" indent="-342900">
              <a:buFont typeface="Wingdings" panose="05000000000000000000" pitchFamily="2" charset="2"/>
              <a:buChar char="v"/>
            </a:pPr>
            <a:endParaRPr lang="en-GB" dirty="0"/>
          </a:p>
        </p:txBody>
      </p:sp>
    </p:spTree>
    <p:extLst>
      <p:ext uri="{BB962C8B-B14F-4D97-AF65-F5344CB8AC3E}">
        <p14:creationId xmlns:p14="http://schemas.microsoft.com/office/powerpoint/2010/main" val="122119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6023992" cy="720080"/>
          </a:xfrm>
        </p:spPr>
        <p:txBody>
          <a:bodyPr>
            <a:noAutofit/>
          </a:bodyPr>
          <a:lstStyle/>
          <a:p>
            <a:r>
              <a:rPr lang="en-US" sz="4000" b="1" dirty="0"/>
              <a:t>Project Implementation</a:t>
            </a:r>
          </a:p>
        </p:txBody>
      </p:sp>
      <p:sp>
        <p:nvSpPr>
          <p:cNvPr id="9" name="Text Placeholder 8">
            <a:extLst>
              <a:ext uri="{FF2B5EF4-FFF2-40B4-BE49-F238E27FC236}">
                <a16:creationId xmlns:a16="http://schemas.microsoft.com/office/drawing/2014/main" id="{0DBC99FC-95AC-4C21-A56F-880C4EA5E2F0}"/>
              </a:ext>
            </a:extLst>
          </p:cNvPr>
          <p:cNvSpPr>
            <a:spLocks noGrp="1"/>
          </p:cNvSpPr>
          <p:nvPr>
            <p:ph type="body" idx="1"/>
          </p:nvPr>
        </p:nvSpPr>
        <p:spPr>
          <a:xfrm>
            <a:off x="623392" y="980728"/>
            <a:ext cx="10585176" cy="5472608"/>
          </a:xfrm>
        </p:spPr>
        <p:txBody>
          <a:bodyPr>
            <a:normAutofit fontScale="92500" lnSpcReduction="10000"/>
          </a:bodyPr>
          <a:lstStyle/>
          <a:p>
            <a:pPr marL="457200" indent="-457200" algn="l">
              <a:buFont typeface="+mj-lt"/>
              <a:buAutoNum type="arabicPeriod"/>
            </a:pPr>
            <a:r>
              <a:rPr lang="en-GB" dirty="0"/>
              <a:t>Pre-process the Video</a:t>
            </a:r>
          </a:p>
          <a:p>
            <a:pPr marL="800100" lvl="1" indent="-342900">
              <a:buFont typeface="Wingdings" panose="05000000000000000000" pitchFamily="2" charset="2"/>
              <a:buChar char="v"/>
            </a:pPr>
            <a:r>
              <a:rPr lang="en-GB" dirty="0"/>
              <a:t>Start by saving every 10</a:t>
            </a:r>
            <a:r>
              <a:rPr lang="en-GB" baseline="30000" dirty="0"/>
              <a:t>th</a:t>
            </a:r>
            <a:r>
              <a:rPr lang="en-GB" dirty="0"/>
              <a:t> frame of the video of the bus route </a:t>
            </a:r>
          </a:p>
          <a:p>
            <a:pPr marL="457200" indent="-457200" algn="l">
              <a:buFont typeface="+mj-lt"/>
              <a:buAutoNum type="arabicPeriod"/>
            </a:pPr>
            <a:endParaRPr lang="en-GB" dirty="0"/>
          </a:p>
          <a:p>
            <a:pPr marL="457200" indent="-457200" algn="l">
              <a:buFont typeface="+mj-lt"/>
              <a:buAutoNum type="arabicPeriod"/>
            </a:pPr>
            <a:r>
              <a:rPr lang="en-GB" dirty="0"/>
              <a:t>Predict the region of interest </a:t>
            </a:r>
          </a:p>
          <a:p>
            <a:pPr marL="800100" lvl="1" indent="-342900">
              <a:buFont typeface="Wingdings" panose="05000000000000000000" pitchFamily="2" charset="2"/>
              <a:buChar char="v"/>
            </a:pPr>
            <a:r>
              <a:rPr lang="en-GB" dirty="0"/>
              <a:t>Divide the image in four half </a:t>
            </a:r>
          </a:p>
          <a:p>
            <a:pPr marL="800100" lvl="1" indent="-342900">
              <a:buFont typeface="Wingdings" panose="05000000000000000000" pitchFamily="2" charset="2"/>
              <a:buChar char="v"/>
            </a:pPr>
            <a:r>
              <a:rPr lang="en-GB" dirty="0"/>
              <a:t>The ROI of interest is detected by applying the ORB feature detection algorithm</a:t>
            </a:r>
          </a:p>
          <a:p>
            <a:pPr marL="800100" lvl="1" indent="-342900">
              <a:buFont typeface="Wingdings" panose="05000000000000000000" pitchFamily="2" charset="2"/>
              <a:buChar char="v"/>
            </a:pPr>
            <a:r>
              <a:rPr lang="en-GB" dirty="0"/>
              <a:t>Save the region of interest in the bus directory</a:t>
            </a:r>
          </a:p>
          <a:p>
            <a:pPr marL="457200" indent="-457200" algn="l">
              <a:buFont typeface="+mj-lt"/>
              <a:buAutoNum type="arabicPeriod"/>
            </a:pPr>
            <a:endParaRPr lang="en-GB" dirty="0"/>
          </a:p>
          <a:p>
            <a:pPr marL="457200" indent="-457200" algn="l">
              <a:buFont typeface="+mj-lt"/>
              <a:buAutoNum type="arabicPeriod"/>
            </a:pPr>
            <a:r>
              <a:rPr lang="en-GB" dirty="0"/>
              <a:t>Apply second step Again for Live video</a:t>
            </a:r>
          </a:p>
          <a:p>
            <a:pPr marL="914400" lvl="1" indent="-457200">
              <a:buFont typeface="Wingdings" panose="05000000000000000000" pitchFamily="2" charset="2"/>
              <a:buChar char="v"/>
            </a:pPr>
            <a:r>
              <a:rPr lang="en-GB" dirty="0"/>
              <a:t>Using second step find the ROI again from the live video</a:t>
            </a:r>
          </a:p>
          <a:p>
            <a:pPr marL="914400" lvl="1" indent="-457200">
              <a:buFont typeface="Wingdings" panose="05000000000000000000" pitchFamily="2" charset="2"/>
              <a:buChar char="v"/>
            </a:pPr>
            <a:r>
              <a:rPr lang="en-GB" dirty="0"/>
              <a:t>Match the new detected  ROI using ORB feature matching technique discussed earlier</a:t>
            </a:r>
          </a:p>
          <a:p>
            <a:pPr marL="914400" lvl="1" indent="-457200">
              <a:buFont typeface="Wingdings" panose="05000000000000000000" pitchFamily="2" charset="2"/>
              <a:buChar char="v"/>
            </a:pPr>
            <a:r>
              <a:rPr lang="en-GB" dirty="0"/>
              <a:t>Compare the structural similarity between them if ( similarity higher 70 ) match the region</a:t>
            </a:r>
          </a:p>
          <a:p>
            <a:pPr marL="1371600" lvl="2" indent="-457200">
              <a:buFont typeface="Wingdings" panose="05000000000000000000" pitchFamily="2" charset="2"/>
              <a:buChar char="v"/>
            </a:pPr>
            <a:r>
              <a:rPr lang="en-GB" dirty="0"/>
              <a:t>This step still applied but the structural similarity  ratio is very low during comparison</a:t>
            </a:r>
          </a:p>
          <a:p>
            <a:pPr marL="457200" indent="-457200" algn="l">
              <a:buFont typeface="+mj-lt"/>
              <a:buAutoNum type="arabicPeriod"/>
            </a:pPr>
            <a:endParaRPr lang="en-GB" dirty="0"/>
          </a:p>
          <a:p>
            <a:pPr marL="457200" indent="-457200" algn="l">
              <a:buFont typeface="+mj-lt"/>
              <a:buAutoNum type="arabicPeriod"/>
            </a:pPr>
            <a:r>
              <a:rPr lang="en-GB" dirty="0"/>
              <a:t>Tracking  Location </a:t>
            </a:r>
          </a:p>
          <a:p>
            <a:pPr marL="914400" lvl="1" indent="-457200">
              <a:buFont typeface="+mj-lt"/>
              <a:buAutoNum type="arabicPeriod"/>
            </a:pPr>
            <a:r>
              <a:rPr lang="en-GB" dirty="0"/>
              <a:t>The final objective is achieved as because of location tracking mechanism without GPS is very difficult.</a:t>
            </a:r>
          </a:p>
          <a:p>
            <a:pPr marL="914400" lvl="1" indent="-457200">
              <a:buFont typeface="+mj-lt"/>
              <a:buAutoNum type="arabicPeriod"/>
            </a:pPr>
            <a:r>
              <a:rPr lang="en-GB" dirty="0"/>
              <a:t>One solution not implemented however labelling the data at the pre processing stage </a:t>
            </a:r>
          </a:p>
          <a:p>
            <a:endParaRPr lang="en-GB" dirty="0"/>
          </a:p>
          <a:p>
            <a:pPr marL="914400" lvl="1" indent="-457200">
              <a:buFont typeface="Wingdings" panose="05000000000000000000" pitchFamily="2" charset="2"/>
              <a:buChar char="v"/>
            </a:pPr>
            <a:endParaRPr lang="en-GB" dirty="0"/>
          </a:p>
          <a:p>
            <a:pPr marL="914400" lvl="1" indent="-457200">
              <a:buFont typeface="Wingdings" panose="05000000000000000000" pitchFamily="2" charset="2"/>
              <a:buChar char="v"/>
            </a:pPr>
            <a:endParaRPr lang="en-GB" dirty="0"/>
          </a:p>
          <a:p>
            <a:pPr marL="914400" lvl="1" indent="-457200">
              <a:buFont typeface="Wingdings" panose="05000000000000000000" pitchFamily="2" charset="2"/>
              <a:buChar char="v"/>
            </a:pPr>
            <a:endParaRPr lang="en-GB" dirty="0"/>
          </a:p>
        </p:txBody>
      </p:sp>
    </p:spTree>
    <p:extLst>
      <p:ext uri="{BB962C8B-B14F-4D97-AF65-F5344CB8AC3E}">
        <p14:creationId xmlns:p14="http://schemas.microsoft.com/office/powerpoint/2010/main" val="356505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476ACBF-D85D-437D-B1D2-5D204FA3B80C}"/>
              </a:ext>
            </a:extLst>
          </p:cNvPr>
          <p:cNvSpPr>
            <a:spLocks noGrp="1"/>
          </p:cNvSpPr>
          <p:nvPr>
            <p:ph type="title"/>
          </p:nvPr>
        </p:nvSpPr>
        <p:spPr>
          <a:xfrm>
            <a:off x="983432" y="3140968"/>
            <a:ext cx="2736304" cy="576064"/>
          </a:xfrm>
        </p:spPr>
        <p:txBody>
          <a:bodyPr>
            <a:normAutofit fontScale="90000"/>
          </a:bodyPr>
          <a:lstStyle/>
          <a:p>
            <a:r>
              <a:rPr lang="en-US" dirty="0"/>
              <a:t>Demonstration</a:t>
            </a:r>
          </a:p>
        </p:txBody>
      </p:sp>
      <p:pic>
        <p:nvPicPr>
          <p:cNvPr id="5" name="Picture 4" descr="A screenshot of a cell phone&#10;&#10;Description automatically generated">
            <a:extLst>
              <a:ext uri="{FF2B5EF4-FFF2-40B4-BE49-F238E27FC236}">
                <a16:creationId xmlns:a16="http://schemas.microsoft.com/office/drawing/2014/main" id="{8D9B81B1-147A-423D-B4EC-23339182D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920" y="1268760"/>
            <a:ext cx="6370320" cy="4698110"/>
          </a:xfrm>
          <a:prstGeom prst="rect">
            <a:avLst/>
          </a:prstGeom>
          <a:noFill/>
        </p:spPr>
      </p:pic>
      <p:sp>
        <p:nvSpPr>
          <p:cNvPr id="8" name="TextBox 7">
            <a:extLst>
              <a:ext uri="{FF2B5EF4-FFF2-40B4-BE49-F238E27FC236}">
                <a16:creationId xmlns:a16="http://schemas.microsoft.com/office/drawing/2014/main" id="{A53F0A4A-C6FE-4819-8D60-D905872142B5}"/>
              </a:ext>
            </a:extLst>
          </p:cNvPr>
          <p:cNvSpPr txBox="1"/>
          <p:nvPr/>
        </p:nvSpPr>
        <p:spPr>
          <a:xfrm>
            <a:off x="7104112" y="764704"/>
            <a:ext cx="4032448" cy="369332"/>
          </a:xfrm>
          <a:prstGeom prst="rect">
            <a:avLst/>
          </a:prstGeom>
          <a:noFill/>
        </p:spPr>
        <p:txBody>
          <a:bodyPr wrap="square" rtlCol="0">
            <a:spAutoFit/>
          </a:bodyPr>
          <a:lstStyle/>
          <a:p>
            <a:r>
              <a:rPr lang="en-GB" dirty="0"/>
              <a:t>	Final Result</a:t>
            </a:r>
          </a:p>
        </p:txBody>
      </p:sp>
    </p:spTree>
    <p:extLst>
      <p:ext uri="{BB962C8B-B14F-4D97-AF65-F5344CB8AC3E}">
        <p14:creationId xmlns:p14="http://schemas.microsoft.com/office/powerpoint/2010/main" val="1151355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BCEF-6F98-45C9-8234-AC000F368890}"/>
              </a:ext>
            </a:extLst>
          </p:cNvPr>
          <p:cNvSpPr>
            <a:spLocks noGrp="1"/>
          </p:cNvSpPr>
          <p:nvPr>
            <p:ph type="title"/>
          </p:nvPr>
        </p:nvSpPr>
        <p:spPr/>
        <p:txBody>
          <a:bodyPr/>
          <a:lstStyle/>
          <a:p>
            <a:r>
              <a:rPr lang="en-GB" dirty="0"/>
              <a:t>Thank You </a:t>
            </a:r>
          </a:p>
        </p:txBody>
      </p:sp>
      <p:sp>
        <p:nvSpPr>
          <p:cNvPr id="3" name="Text Placeholder 2">
            <a:extLst>
              <a:ext uri="{FF2B5EF4-FFF2-40B4-BE49-F238E27FC236}">
                <a16:creationId xmlns:a16="http://schemas.microsoft.com/office/drawing/2014/main" id="{70B99E1C-3956-40BC-B314-8ECA6C8647B2}"/>
              </a:ext>
            </a:extLst>
          </p:cNvPr>
          <p:cNvSpPr>
            <a:spLocks noGrp="1"/>
          </p:cNvSpPr>
          <p:nvPr>
            <p:ph type="body" sz="half" idx="2"/>
          </p:nvPr>
        </p:nvSpPr>
        <p:spPr/>
        <p:txBody>
          <a:bodyPr/>
          <a:lstStyle/>
          <a:p>
            <a:r>
              <a:rPr lang="en-GB" dirty="0"/>
              <a:t>Question ?</a:t>
            </a:r>
          </a:p>
          <a:p>
            <a:endParaRPr lang="en-GB" dirty="0"/>
          </a:p>
        </p:txBody>
      </p:sp>
    </p:spTree>
    <p:extLst>
      <p:ext uri="{BB962C8B-B14F-4D97-AF65-F5344CB8AC3E}">
        <p14:creationId xmlns:p14="http://schemas.microsoft.com/office/powerpoint/2010/main" val="329143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768</Words>
  <Application>Microsoft Office PowerPoint</Application>
  <PresentationFormat>Widescreen</PresentationFormat>
  <Paragraphs>104</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Corbel</vt:lpstr>
      <vt:lpstr>Euphemia</vt:lpstr>
      <vt:lpstr>Times New Roman</vt:lpstr>
      <vt:lpstr>Wingdings</vt:lpstr>
      <vt:lpstr>Banded Design Blue 16x9</vt:lpstr>
      <vt:lpstr>CE301 PDO Presentation  GPS Substitute For Buses Based On Image Recognition</vt:lpstr>
      <vt:lpstr>Project Description</vt:lpstr>
      <vt:lpstr>Project Concepts</vt:lpstr>
      <vt:lpstr>Project Concepts</vt:lpstr>
      <vt:lpstr>Project Concepts</vt:lpstr>
      <vt:lpstr>Project Concepts</vt:lpstr>
      <vt:lpstr>Project Implementation</vt:lpstr>
      <vt:lpstr>Demonstration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CE301 PDO Presentation  GPS Substitute For Buses Based On Image Recognition</dc:title>
  <dc:creator>Maaz, Muhammad</dc:creator>
  <cp:lastModifiedBy>Maaz, Muhammad</cp:lastModifiedBy>
  <cp:revision>9</cp:revision>
  <dcterms:created xsi:type="dcterms:W3CDTF">2020-05-05T03:08:37Z</dcterms:created>
  <dcterms:modified xsi:type="dcterms:W3CDTF">2020-05-05T08:08:16Z</dcterms:modified>
</cp:coreProperties>
</file>