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4" r:id="rId6"/>
    <p:sldId id="265" r:id="rId7"/>
    <p:sldId id="260" r:id="rId8"/>
    <p:sldId id="261" r:id="rId9"/>
    <p:sldId id="263"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8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DB2757D0-BF20-463B-8CDB-8FD1C14C837E}" type="datetimeFigureOut">
              <a:rPr lang="en-US" smtClean="0"/>
              <a:t>1/6/2024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91F9999-3730-4BCB-98A2-2FAC31C39C0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325019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757D0-BF20-463B-8CDB-8FD1C14C837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825825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757D0-BF20-463B-8CDB-8FD1C14C837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258745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2757D0-BF20-463B-8CDB-8FD1C14C837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1536712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2757D0-BF20-463B-8CDB-8FD1C14C837E}" type="datetimeFigureOut">
              <a:rPr lang="en-US" smtClean="0"/>
              <a:t>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1F9999-3730-4BCB-98A2-2FAC31C39C01}"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79194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2757D0-BF20-463B-8CDB-8FD1C14C837E}"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127567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2757D0-BF20-463B-8CDB-8FD1C14C837E}" type="datetimeFigureOut">
              <a:rPr lang="en-US" smtClean="0"/>
              <a:t>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3061161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2757D0-BF20-463B-8CDB-8FD1C14C837E}" type="datetimeFigureOut">
              <a:rPr lang="en-US" smtClean="0"/>
              <a:t>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224874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2757D0-BF20-463B-8CDB-8FD1C14C837E}" type="datetimeFigureOut">
              <a:rPr lang="en-US" smtClean="0"/>
              <a:t>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3718325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757D0-BF20-463B-8CDB-8FD1C14C837E}"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785594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2757D0-BF20-463B-8CDB-8FD1C14C837E}" type="datetimeFigureOut">
              <a:rPr lang="en-US" smtClean="0"/>
              <a:t>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1F9999-3730-4BCB-98A2-2FAC31C39C01}" type="slidenum">
              <a:rPr lang="en-US" smtClean="0"/>
              <a:t>‹#›</a:t>
            </a:fld>
            <a:endParaRPr lang="en-US"/>
          </a:p>
        </p:txBody>
      </p:sp>
    </p:spTree>
    <p:extLst>
      <p:ext uri="{BB962C8B-B14F-4D97-AF65-F5344CB8AC3E}">
        <p14:creationId xmlns:p14="http://schemas.microsoft.com/office/powerpoint/2010/main" val="1220071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DB2757D0-BF20-463B-8CDB-8FD1C14C837E}" type="datetimeFigureOut">
              <a:rPr lang="en-US" smtClean="0"/>
              <a:t>1/6/2024</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91F9999-3730-4BCB-98A2-2FAC31C39C01}" type="slidenum">
              <a:rPr lang="en-US" smtClean="0"/>
              <a:t>‹#›</a:t>
            </a:fld>
            <a:endParaRPr lang="en-US"/>
          </a:p>
        </p:txBody>
      </p:sp>
    </p:spTree>
    <p:extLst>
      <p:ext uri="{BB962C8B-B14F-4D97-AF65-F5344CB8AC3E}">
        <p14:creationId xmlns:p14="http://schemas.microsoft.com/office/powerpoint/2010/main" val="32024434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bc.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515FC-3661-41F8-9980-44E3568BB91F}"/>
              </a:ext>
            </a:extLst>
          </p:cNvPr>
          <p:cNvSpPr>
            <a:spLocks noGrp="1"/>
          </p:cNvSpPr>
          <p:nvPr>
            <p:ph type="ctrTitle"/>
          </p:nvPr>
        </p:nvSpPr>
        <p:spPr/>
        <p:txBody>
          <a:bodyPr/>
          <a:lstStyle/>
          <a:p>
            <a:r>
              <a:rPr lang="en-US" dirty="0"/>
              <a:t>On Page SEO</a:t>
            </a:r>
          </a:p>
        </p:txBody>
      </p:sp>
      <p:sp>
        <p:nvSpPr>
          <p:cNvPr id="3" name="Subtitle 2">
            <a:extLst>
              <a:ext uri="{FF2B5EF4-FFF2-40B4-BE49-F238E27FC236}">
                <a16:creationId xmlns:a16="http://schemas.microsoft.com/office/drawing/2014/main" id="{99FC4CB7-45C5-4DB0-B9CF-C69C344A419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352184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FEBB2-D0F0-43B7-8B37-6AE1C95FEBD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D8E74EB3-EDE0-4299-8235-5BB45DBA26F3}"/>
              </a:ext>
            </a:extLst>
          </p:cNvPr>
          <p:cNvPicPr>
            <a:picLocks noGrp="1" noChangeAspect="1"/>
          </p:cNvPicPr>
          <p:nvPr>
            <p:ph idx="1"/>
          </p:nvPr>
        </p:nvPicPr>
        <p:blipFill>
          <a:blip r:embed="rId2"/>
          <a:stretch>
            <a:fillRect/>
          </a:stretch>
        </p:blipFill>
        <p:spPr>
          <a:xfrm>
            <a:off x="2239618" y="2199861"/>
            <a:ext cx="6933303" cy="3432313"/>
          </a:xfrm>
        </p:spPr>
      </p:pic>
    </p:spTree>
    <p:extLst>
      <p:ext uri="{BB962C8B-B14F-4D97-AF65-F5344CB8AC3E}">
        <p14:creationId xmlns:p14="http://schemas.microsoft.com/office/powerpoint/2010/main" val="235916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1A4E9-2E8A-4E48-AB16-F0E4BB78CB63}"/>
              </a:ext>
            </a:extLst>
          </p:cNvPr>
          <p:cNvSpPr>
            <a:spLocks noGrp="1"/>
          </p:cNvSpPr>
          <p:nvPr>
            <p:ph type="title"/>
          </p:nvPr>
        </p:nvSpPr>
        <p:spPr/>
        <p:txBody>
          <a:bodyPr/>
          <a:lstStyle/>
          <a:p>
            <a:r>
              <a:rPr lang="en-US" dirty="0"/>
              <a:t>Important to On-Page SEO</a:t>
            </a:r>
          </a:p>
        </p:txBody>
      </p:sp>
      <p:sp>
        <p:nvSpPr>
          <p:cNvPr id="3" name="Content Placeholder 2">
            <a:extLst>
              <a:ext uri="{FF2B5EF4-FFF2-40B4-BE49-F238E27FC236}">
                <a16:creationId xmlns:a16="http://schemas.microsoft.com/office/drawing/2014/main" id="{0921F04E-14EF-4F54-B3BC-8A54A715E58D}"/>
              </a:ext>
            </a:extLst>
          </p:cNvPr>
          <p:cNvSpPr>
            <a:spLocks noGrp="1"/>
          </p:cNvSpPr>
          <p:nvPr>
            <p:ph idx="1"/>
          </p:nvPr>
        </p:nvSpPr>
        <p:spPr/>
        <p:txBody>
          <a:bodyPr>
            <a:normAutofit fontScale="92500"/>
          </a:bodyPr>
          <a:lstStyle/>
          <a:p>
            <a:pPr marL="0" indent="0">
              <a:lnSpc>
                <a:spcPct val="107000"/>
              </a:lnSpc>
              <a:spcBef>
                <a:spcPts val="0"/>
              </a:spcBef>
              <a:buNone/>
            </a:pPr>
            <a:r>
              <a:rPr lang="en-US" sz="1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1</a:t>
            </a: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 Include keyword in URL</a:t>
            </a:r>
          </a:p>
          <a:p>
            <a:pPr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Website link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URL</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2) Use short URL</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3) Put keyword in front of title tag</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Pages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title tag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keyword use</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4) Use keyword once in 150 words</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Content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after 150 words </a:t>
            </a:r>
            <a:r>
              <a:rPr lang="en-US" sz="24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400" dirty="0">
                <a:effectLst/>
                <a:latin typeface="Calibri" panose="020F0502020204030204" pitchFamily="34" charset="0"/>
                <a:ea typeface="Calibri" panose="020F0502020204030204" pitchFamily="34" charset="0"/>
                <a:cs typeface="Times New Roman" panose="02020603050405020304" pitchFamily="18" charset="0"/>
              </a:rPr>
              <a:t>it important that keyword must be used</a:t>
            </a:r>
          </a:p>
          <a:p>
            <a:pPr marL="0" marR="0" indent="0">
              <a:lnSpc>
                <a:spcPct val="107000"/>
              </a:lnSpc>
              <a:spcBef>
                <a:spcPts val="0"/>
              </a:spcBef>
              <a:spcAft>
                <a:spcPts val="800"/>
              </a:spcAft>
              <a:buNone/>
            </a:pPr>
            <a:r>
              <a:rPr lang="en-US" sz="24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5) Use your keyword in h1, h2, h3 Tags</a:t>
            </a:r>
          </a:p>
          <a:p>
            <a:pPr marL="0" marR="0" indent="0">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h1, h2.h3 tags must be used in your web pages</a:t>
            </a:r>
          </a:p>
          <a:p>
            <a:pPr marL="0" marR="0" indent="0">
              <a:lnSpc>
                <a:spcPct val="107000"/>
              </a:lnSpc>
              <a:spcBef>
                <a:spcPts val="0"/>
              </a:spcBef>
              <a:spcAft>
                <a:spcPts val="800"/>
              </a:spcAft>
              <a:buNone/>
            </a:pPr>
            <a:endParaRPr lang="en-US" dirty="0"/>
          </a:p>
        </p:txBody>
      </p:sp>
    </p:spTree>
    <p:extLst>
      <p:ext uri="{BB962C8B-B14F-4D97-AF65-F5344CB8AC3E}">
        <p14:creationId xmlns:p14="http://schemas.microsoft.com/office/powerpoint/2010/main" val="1219322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FB46-965D-4A23-92E0-F1A21F3B5597}"/>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F186E15F-D419-463D-9465-DA3E8D652EDB}"/>
              </a:ext>
            </a:extLst>
          </p:cNvPr>
          <p:cNvSpPr>
            <a:spLocks noGrp="1"/>
          </p:cNvSpPr>
          <p:nvPr>
            <p:ph idx="1"/>
          </p:nvPr>
        </p:nvSpPr>
        <p:spPr/>
        <p:txBody>
          <a:bodyPr>
            <a:normAutofit fontScale="77500" lnSpcReduction="20000"/>
          </a:bodyPr>
          <a:lstStyle/>
          <a:p>
            <a:pPr marL="0" marR="0" indent="0">
              <a:lnSpc>
                <a:spcPct val="107000"/>
              </a:lnSpc>
              <a:spcBef>
                <a:spcPts val="0"/>
              </a:spcBef>
              <a:spcAft>
                <a:spcPts val="800"/>
              </a:spcAft>
              <a:buNone/>
            </a:pPr>
            <a:r>
              <a:rPr lang="en-US"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6)Optimize images</a:t>
            </a: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Image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rename as yours keyword</a:t>
            </a:r>
            <a:r>
              <a:rPr lang="en-US" sz="280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a:effectLst/>
                <a:latin typeface="Calibri" panose="020F0502020204030204" pitchFamily="34" charset="0"/>
                <a:ea typeface="Calibri" panose="020F0502020204030204" pitchFamily="34" charset="0"/>
                <a:cs typeface="Times New Roman" panose="02020603050405020304" pitchFamily="18" charset="0"/>
              </a:rPr>
              <a:t>  use </a:t>
            </a:r>
            <a:r>
              <a:rPr lang="en-US" sz="2800" dirty="0">
                <a:effectLst/>
                <a:latin typeface="Calibri" panose="020F0502020204030204" pitchFamily="34" charset="0"/>
                <a:ea typeface="Calibri" panose="020F0502020204030204" pitchFamily="34" charset="0"/>
                <a:cs typeface="Times New Roman" panose="02020603050405020304" pitchFamily="18" charset="0"/>
              </a:rPr>
              <a:t>keyword in Alt attribute of image</a:t>
            </a: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Image size must be less than 100kb not mb</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effectLst/>
                <a:latin typeface="Calibri" panose="020F0502020204030204" pitchFamily="34" charset="0"/>
                <a:ea typeface="Calibri" panose="020F0502020204030204" pitchFamily="34" charset="0"/>
                <a:cs typeface="Times New Roman" panose="02020603050405020304" pitchFamily="18" charset="0"/>
              </a:rPr>
              <a:t>Edit image properties</a:t>
            </a:r>
          </a:p>
          <a:p>
            <a:pPr marL="0" marR="0" indent="0">
              <a:lnSpc>
                <a:spcPct val="107000"/>
              </a:lnSpc>
              <a:spcBef>
                <a:spcPts val="0"/>
              </a:spcBef>
              <a:spcAft>
                <a:spcPts val="800"/>
              </a:spcAft>
              <a:buNone/>
            </a:pPr>
            <a:r>
              <a:rPr lang="en-US"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7) Internal links</a:t>
            </a: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Article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link to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home page</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home page to link to those post</a:t>
            </a:r>
          </a:p>
          <a:p>
            <a:pPr marL="0" marR="0" indent="0">
              <a:lnSpc>
                <a:spcPct val="107000"/>
              </a:lnSpc>
              <a:spcBef>
                <a:spcPts val="0"/>
              </a:spcBef>
              <a:spcAft>
                <a:spcPts val="800"/>
              </a:spcAft>
              <a:buNone/>
            </a:pPr>
            <a:r>
              <a:rPr lang="en-US" sz="2800" dirty="0">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8) External links</a:t>
            </a: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Another websites link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reference –</a:t>
            </a:r>
          </a:p>
          <a:p>
            <a:pPr marL="0" marR="0" indent="0">
              <a:lnSpc>
                <a:spcPct val="107000"/>
              </a:lnSpc>
              <a:spcBef>
                <a:spcPts val="0"/>
              </a:spcBef>
              <a:spcAft>
                <a:spcPts val="800"/>
              </a:spcAft>
              <a:buNone/>
            </a:pPr>
            <a:r>
              <a:rPr lang="en-US" sz="2800" dirty="0">
                <a:effectLst/>
                <a:latin typeface="Calibri" panose="020F0502020204030204" pitchFamily="34" charset="0"/>
                <a:ea typeface="Calibri" panose="020F0502020204030204" pitchFamily="34" charset="0"/>
                <a:cs typeface="Times New Roman" panose="02020603050405020304" pitchFamily="18" charset="0"/>
              </a:rPr>
              <a:t>My business link to Islamabad </a:t>
            </a:r>
            <a:r>
              <a:rPr lang="en-US" sz="28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2800" dirty="0">
                <a:effectLst/>
                <a:latin typeface="Calibri" panose="020F0502020204030204" pitchFamily="34" charset="0"/>
                <a:ea typeface="Calibri" panose="020F0502020204030204" pitchFamily="34" charset="0"/>
                <a:cs typeface="Times New Roman" panose="02020603050405020304" pitchFamily="18" charset="0"/>
              </a:rPr>
              <a:t> link to media page of Islamabad</a:t>
            </a:r>
          </a:p>
          <a:p>
            <a:pPr marL="0" indent="0">
              <a:buNone/>
            </a:pPr>
            <a:endParaRPr lang="en-US" dirty="0"/>
          </a:p>
        </p:txBody>
      </p:sp>
    </p:spTree>
    <p:extLst>
      <p:ext uri="{BB962C8B-B14F-4D97-AF65-F5344CB8AC3E}">
        <p14:creationId xmlns:p14="http://schemas.microsoft.com/office/powerpoint/2010/main" val="1973692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A8535-5FF4-47C3-A0F3-B663D412B892}"/>
              </a:ext>
            </a:extLst>
          </p:cNvPr>
          <p:cNvSpPr>
            <a:spLocks noGrp="1"/>
          </p:cNvSpPr>
          <p:nvPr>
            <p:ph type="title"/>
          </p:nvPr>
        </p:nvSpPr>
        <p:spPr/>
        <p:txBody>
          <a:bodyPr/>
          <a:lstStyle/>
          <a:p>
            <a:br>
              <a:rPr lang="en-US" dirty="0"/>
            </a:br>
            <a:r>
              <a:rPr lang="en-US" dirty="0"/>
              <a:t>How to use SEO of HTML website</a:t>
            </a:r>
          </a:p>
        </p:txBody>
      </p:sp>
      <p:sp>
        <p:nvSpPr>
          <p:cNvPr id="3" name="Content Placeholder 2">
            <a:extLst>
              <a:ext uri="{FF2B5EF4-FFF2-40B4-BE49-F238E27FC236}">
                <a16:creationId xmlns:a16="http://schemas.microsoft.com/office/drawing/2014/main" id="{CD710E62-167A-4A09-9C1D-0E129FAB5F93}"/>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&lt;title&gt; &lt;/title&gt;</a:t>
            </a: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&lt;meta name= ”description” content =” “&gt;</a:t>
            </a: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&lt;meta name=”keyword” content=””&gt;</a:t>
            </a:r>
          </a:p>
          <a:p>
            <a:pPr marL="342900" marR="0" indent="-342900">
              <a:lnSpc>
                <a:spcPct val="107000"/>
              </a:lnSpc>
              <a:spcBef>
                <a:spcPts val="0"/>
              </a:spcBef>
              <a:spcAft>
                <a:spcPts val="800"/>
              </a:spcAft>
              <a:buFont typeface="+mj-lt"/>
              <a:buAutoNum type="arabicPeriod"/>
            </a:pPr>
            <a:r>
              <a:rPr lang="en-US" sz="2000" dirty="0">
                <a:effectLst/>
                <a:latin typeface="Calibri" panose="020F0502020204030204" pitchFamily="34" charset="0"/>
                <a:ea typeface="Calibri" panose="020F0502020204030204" pitchFamily="34" charset="0"/>
                <a:cs typeface="Times New Roman" panose="02020603050405020304" pitchFamily="18" charset="0"/>
              </a:rPr>
              <a:t>&lt;meta name =”author” content =”website name”&gt;</a:t>
            </a:r>
          </a:p>
          <a:p>
            <a:pPr marL="0" indent="0">
              <a:buNone/>
            </a:pPr>
            <a:endParaRPr lang="en-US" dirty="0"/>
          </a:p>
        </p:txBody>
      </p:sp>
    </p:spTree>
    <p:extLst>
      <p:ext uri="{BB962C8B-B14F-4D97-AF65-F5344CB8AC3E}">
        <p14:creationId xmlns:p14="http://schemas.microsoft.com/office/powerpoint/2010/main" val="1267410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310A6-7E34-4A4B-AE4E-AE16EE321DA8}"/>
              </a:ext>
            </a:extLst>
          </p:cNvPr>
          <p:cNvSpPr>
            <a:spLocks noGrp="1"/>
          </p:cNvSpPr>
          <p:nvPr>
            <p:ph type="title"/>
          </p:nvPr>
        </p:nvSpPr>
        <p:spPr/>
        <p:txBody>
          <a:bodyPr/>
          <a:lstStyle/>
          <a:p>
            <a:r>
              <a:rPr lang="en-US" dirty="0"/>
              <a:t>On-Page SEO</a:t>
            </a:r>
          </a:p>
        </p:txBody>
      </p:sp>
      <p:sp>
        <p:nvSpPr>
          <p:cNvPr id="3" name="Content Placeholder 2">
            <a:extLst>
              <a:ext uri="{FF2B5EF4-FFF2-40B4-BE49-F238E27FC236}">
                <a16:creationId xmlns:a16="http://schemas.microsoft.com/office/drawing/2014/main" id="{1994D0DE-C8D2-44D9-9668-A8862E1C0723}"/>
              </a:ext>
            </a:extLst>
          </p:cNvPr>
          <p:cNvSpPr>
            <a:spLocks noGrp="1"/>
          </p:cNvSpPr>
          <p:nvPr>
            <p:ph idx="1"/>
          </p:nvPr>
        </p:nvSpPr>
        <p:spPr/>
        <p:txBody>
          <a:bodyPr>
            <a:normAutofit fontScale="92500" lnSpcReduction="20000"/>
          </a:bodyPr>
          <a:lstStyle/>
          <a:p>
            <a:r>
              <a:rPr lang="en-US" dirty="0"/>
              <a:t>HTML tags: Page Titles, Meta Descriptions, Headers are the HTML tags that must be optimized. Visitors see page titles in the search results. Meta description tags describe the contents of the page. Header tags are used to give headings on the page. These tags give specific information about a page to search engines and browsers. Key points to remember</a:t>
            </a:r>
          </a:p>
          <a:p>
            <a:r>
              <a:rPr lang="en-US" dirty="0"/>
              <a:t>Give a unique and descriptive title.</a:t>
            </a:r>
          </a:p>
          <a:p>
            <a:r>
              <a:rPr lang="en-US" dirty="0"/>
              <a:t>Include keyword in the title. </a:t>
            </a:r>
          </a:p>
          <a:p>
            <a:r>
              <a:rPr lang="en-US" dirty="0"/>
              <a:t>A title can have a maximum of 60 characters. </a:t>
            </a:r>
          </a:p>
          <a:p>
            <a:r>
              <a:rPr lang="en-US" dirty="0"/>
              <a:t>Meta description should briefly summarize the content on the page. Ensure to keep them within 155 characters.</a:t>
            </a:r>
          </a:p>
          <a:p>
            <a:r>
              <a:rPr lang="en-US" dirty="0"/>
              <a:t>Heading should be unique and interesting. It should include the primary keyword or phrase for which the page is optimized for. </a:t>
            </a:r>
          </a:p>
          <a:p>
            <a:r>
              <a:rPr lang="en-US" dirty="0"/>
              <a:t>Follow heading hierarchy, that is H1 to H6. Include related keywords and phrases in the subheadings. </a:t>
            </a:r>
          </a:p>
          <a:p>
            <a:endParaRPr lang="en-US" dirty="0"/>
          </a:p>
        </p:txBody>
      </p:sp>
    </p:spTree>
    <p:extLst>
      <p:ext uri="{BB962C8B-B14F-4D97-AF65-F5344CB8AC3E}">
        <p14:creationId xmlns:p14="http://schemas.microsoft.com/office/powerpoint/2010/main" val="2547485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DB6B3-9BF5-483B-B234-03A7BB7C636D}"/>
              </a:ext>
            </a:extLst>
          </p:cNvPr>
          <p:cNvSpPr>
            <a:spLocks noGrp="1"/>
          </p:cNvSpPr>
          <p:nvPr>
            <p:ph type="title"/>
          </p:nvPr>
        </p:nvSpPr>
        <p:spPr/>
        <p:txBody>
          <a:bodyPr/>
          <a:lstStyle/>
          <a:p>
            <a:r>
              <a:rPr lang="en-US" dirty="0"/>
              <a:t>Outbound Links</a:t>
            </a:r>
          </a:p>
        </p:txBody>
      </p:sp>
      <p:sp>
        <p:nvSpPr>
          <p:cNvPr id="3" name="Content Placeholder 2">
            <a:extLst>
              <a:ext uri="{FF2B5EF4-FFF2-40B4-BE49-F238E27FC236}">
                <a16:creationId xmlns:a16="http://schemas.microsoft.com/office/drawing/2014/main" id="{0A1AE276-51E8-4A5C-82FA-4D30029903B9}"/>
              </a:ext>
            </a:extLst>
          </p:cNvPr>
          <p:cNvSpPr>
            <a:spLocks noGrp="1"/>
          </p:cNvSpPr>
          <p:nvPr>
            <p:ph idx="1"/>
          </p:nvPr>
        </p:nvSpPr>
        <p:spPr/>
        <p:txBody>
          <a:bodyPr>
            <a:normAutofit lnSpcReduction="10000"/>
          </a:bodyPr>
          <a:lstStyle/>
          <a:p>
            <a:r>
              <a:rPr lang="en-US" dirty="0"/>
              <a:t>Outbound links, also known as outgoing links or external links, are hyperlinks on a particular webpage that point to a different domain or website. These links direct users to external sources outside of the current website or domain they are on. Outbound links are essential for various reasons:</a:t>
            </a:r>
          </a:p>
          <a:p>
            <a:r>
              <a:rPr lang="en-US" b="1" dirty="0"/>
              <a:t>Credibility and Trust:</a:t>
            </a:r>
            <a:r>
              <a:rPr lang="en-US" dirty="0"/>
              <a:t> Linking to authoritative and relevant external sources can enhance the credibility of your content. It shows that you've done your research and are providing additional resources for your audience.</a:t>
            </a:r>
          </a:p>
          <a:p>
            <a:r>
              <a:rPr lang="en-US" b="1" dirty="0"/>
              <a:t>SEO (Search Engine Optimization):</a:t>
            </a:r>
            <a:r>
              <a:rPr lang="en-US" dirty="0"/>
              <a:t> Search engines use outbound links to understand the context of your content and the relationships between different websites. Linking to reputable sites may positively impact your SEO, although the impact is not as significant as inbound links (backlinks).</a:t>
            </a:r>
          </a:p>
          <a:p>
            <a:r>
              <a:rPr lang="en-US" b="1" dirty="0"/>
              <a:t>User Experience:</a:t>
            </a:r>
            <a:r>
              <a:rPr lang="en-US" dirty="0"/>
              <a:t> Providing outbound links to additional information or related content can improve the overall user experience. It gives your audience the opportunity to explore more about the topics you discuss.</a:t>
            </a:r>
          </a:p>
        </p:txBody>
      </p:sp>
    </p:spTree>
    <p:extLst>
      <p:ext uri="{BB962C8B-B14F-4D97-AF65-F5344CB8AC3E}">
        <p14:creationId xmlns:p14="http://schemas.microsoft.com/office/powerpoint/2010/main" val="162321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D149A-9379-4793-A9AE-8B69CFB87724}"/>
              </a:ext>
            </a:extLst>
          </p:cNvPr>
          <p:cNvSpPr>
            <a:spLocks noGrp="1"/>
          </p:cNvSpPr>
          <p:nvPr>
            <p:ph type="title"/>
          </p:nvPr>
        </p:nvSpPr>
        <p:spPr/>
        <p:txBody>
          <a:bodyPr/>
          <a:lstStyle/>
          <a:p>
            <a:br>
              <a:rPr lang="en-US" dirty="0"/>
            </a:br>
            <a:r>
              <a:rPr lang="en-US" dirty="0"/>
              <a:t>keyword Research</a:t>
            </a:r>
          </a:p>
        </p:txBody>
      </p:sp>
      <p:sp>
        <p:nvSpPr>
          <p:cNvPr id="3" name="Content Placeholder 2">
            <a:extLst>
              <a:ext uri="{FF2B5EF4-FFF2-40B4-BE49-F238E27FC236}">
                <a16:creationId xmlns:a16="http://schemas.microsoft.com/office/drawing/2014/main" id="{7E3EC28A-E3A7-4A10-9E10-2906EB5A1364}"/>
              </a:ext>
            </a:extLst>
          </p:cNvPr>
          <p:cNvSpPr>
            <a:spLocks noGrp="1"/>
          </p:cNvSpPr>
          <p:nvPr>
            <p:ph idx="1"/>
          </p:nvPr>
        </p:nvSpPr>
        <p:spPr/>
        <p:txBody>
          <a:bodyPr/>
          <a:lstStyle/>
          <a:p>
            <a:pPr marL="0" marR="0" indent="0">
              <a:lnSpc>
                <a:spcPct val="107000"/>
              </a:lnSpc>
              <a:spcBef>
                <a:spcPts val="0"/>
              </a:spcBef>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You can easily keyword find in this website..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keywordShitter.com</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Times New Roman" panose="02020603050405020304" pitchFamily="18" charset="0"/>
              </a:rPr>
              <a:t>keywordeverwhere.com</a:t>
            </a: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87632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CF50C-AE3A-40C7-A830-2534FC9D4D62}"/>
              </a:ext>
            </a:extLst>
          </p:cNvPr>
          <p:cNvSpPr>
            <a:spLocks noGrp="1"/>
          </p:cNvSpPr>
          <p:nvPr>
            <p:ph type="title"/>
          </p:nvPr>
        </p:nvSpPr>
        <p:spPr/>
        <p:txBody>
          <a:bodyPr/>
          <a:lstStyle/>
          <a:p>
            <a:r>
              <a:rPr lang="en-US" dirty="0"/>
              <a:t>Google Search Console</a:t>
            </a:r>
          </a:p>
        </p:txBody>
      </p:sp>
      <p:sp>
        <p:nvSpPr>
          <p:cNvPr id="3" name="Content Placeholder 2">
            <a:extLst>
              <a:ext uri="{FF2B5EF4-FFF2-40B4-BE49-F238E27FC236}">
                <a16:creationId xmlns:a16="http://schemas.microsoft.com/office/drawing/2014/main" id="{19421D43-0C52-46F4-AB60-AEC72655EDBB}"/>
              </a:ext>
            </a:extLst>
          </p:cNvPr>
          <p:cNvSpPr>
            <a:spLocks noGrp="1"/>
          </p:cNvSpPr>
          <p:nvPr>
            <p:ph idx="1"/>
          </p:nvPr>
        </p:nvSpPr>
        <p:spPr>
          <a:xfrm>
            <a:off x="1261872" y="1842052"/>
            <a:ext cx="8595360" cy="4351337"/>
          </a:xfrm>
        </p:spPr>
        <p:txBody>
          <a:bodyPr>
            <a:normAutofit lnSpcReduction="10000"/>
          </a:bodyPr>
          <a:lstStyle/>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Google Search Console</a:t>
            </a:r>
          </a:p>
          <a:p>
            <a:pPr marL="0" marR="0" indent="0">
              <a:lnSpc>
                <a:spcPct val="107000"/>
              </a:lnSpc>
              <a:spcBef>
                <a:spcPts val="0"/>
              </a:spcBef>
              <a:spcAft>
                <a:spcPts val="800"/>
              </a:spcAft>
              <a:buNone/>
            </a:pPr>
            <a:r>
              <a:rPr lang="en-US" sz="2900" b="1" dirty="0">
                <a:effectLst/>
                <a:latin typeface="Calibri" panose="020F0502020204030204" pitchFamily="34" charset="0"/>
                <a:ea typeface="Calibri" panose="020F0502020204030204" pitchFamily="34" charset="0"/>
                <a:cs typeface="Times New Roman" panose="02020603050405020304" pitchFamily="18" charset="0"/>
              </a:rPr>
              <a:t>Domain </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https://abc.com</a:t>
            </a:r>
            <a:endParaRPr lang="en-US" sz="1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m.abc.com</a:t>
            </a: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academy.abc.com</a:t>
            </a:r>
          </a:p>
          <a:p>
            <a:pPr marL="0" marR="0" indent="0">
              <a:lnSpc>
                <a:spcPct val="107000"/>
              </a:lnSpc>
              <a:spcBef>
                <a:spcPts val="0"/>
              </a:spcBef>
              <a:spcAft>
                <a:spcPts val="800"/>
              </a:spcAft>
              <a:buNone/>
            </a:pPr>
            <a:r>
              <a:rPr lang="en-US" sz="1900" dirty="0">
                <a:effectLst/>
                <a:latin typeface="Calibri" panose="020F0502020204030204" pitchFamily="34" charset="0"/>
                <a:ea typeface="Calibri" panose="020F0502020204030204" pitchFamily="34" charset="0"/>
                <a:cs typeface="Times New Roman" panose="02020603050405020304" pitchFamily="18" charset="0"/>
              </a:rPr>
              <a:t>verification </a:t>
            </a:r>
            <a:r>
              <a:rPr lang="en-US" sz="19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900" dirty="0">
                <a:effectLst/>
                <a:latin typeface="Calibri" panose="020F0502020204030204" pitchFamily="34" charset="0"/>
                <a:ea typeface="Calibri" panose="020F0502020204030204" pitchFamily="34" charset="0"/>
                <a:cs typeface="Times New Roman" panose="02020603050405020304" pitchFamily="18" charset="0"/>
              </a:rPr>
              <a:t> DNS </a:t>
            </a:r>
            <a:r>
              <a:rPr lang="en-US" sz="1900" dirty="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US" sz="1900" dirty="0">
                <a:effectLst/>
                <a:latin typeface="Calibri" panose="020F0502020204030204" pitchFamily="34" charset="0"/>
                <a:ea typeface="Calibri" panose="020F0502020204030204" pitchFamily="34" charset="0"/>
                <a:cs typeface="Times New Roman" panose="02020603050405020304" pitchFamily="18" charset="0"/>
              </a:rPr>
              <a:t>verification</a:t>
            </a:r>
          </a:p>
          <a:p>
            <a:pPr marL="0" marR="0" indent="0">
              <a:lnSpc>
                <a:spcPct val="107000"/>
              </a:lnSpc>
              <a:spcBef>
                <a:spcPts val="0"/>
              </a:spcBef>
              <a:spcAft>
                <a:spcPts val="800"/>
              </a:spcAft>
              <a:buNone/>
            </a:pPr>
            <a:r>
              <a:rPr lang="en-US" sz="2900" b="1" dirty="0">
                <a:effectLst/>
                <a:latin typeface="Calibri" panose="020F0502020204030204" pitchFamily="34" charset="0"/>
                <a:ea typeface="Calibri" panose="020F0502020204030204" pitchFamily="34" charset="0"/>
                <a:cs typeface="Times New Roman" panose="02020603050405020304" pitchFamily="18" charset="0"/>
              </a:rPr>
              <a:t>URL prefix</a:t>
            </a:r>
            <a:endParaRPr lang="en-US" sz="29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abc.com</a:t>
            </a:r>
          </a:p>
          <a:p>
            <a:pPr marL="0" marR="0" indent="0">
              <a:lnSpc>
                <a:spcPct val="107000"/>
              </a:lnSpc>
              <a:spcBef>
                <a:spcPts val="0"/>
              </a:spcBef>
              <a:spcAft>
                <a:spcPts val="800"/>
              </a:spcAft>
              <a:buNone/>
            </a:pPr>
            <a:r>
              <a:rPr lang="en-US" sz="2000" dirty="0">
                <a:effectLst/>
                <a:latin typeface="Calibri" panose="020F0502020204030204" pitchFamily="34" charset="0"/>
                <a:ea typeface="Calibri" panose="020F0502020204030204" pitchFamily="34" charset="0"/>
                <a:cs typeface="Times New Roman" panose="02020603050405020304" pitchFamily="18" charset="0"/>
              </a:rPr>
              <a:t>abc.com/a</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180779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895AD-FE53-495A-A6CD-406A5DEEE479}"/>
              </a:ext>
            </a:extLst>
          </p:cNvPr>
          <p:cNvSpPr>
            <a:spLocks noGrp="1"/>
          </p:cNvSpPr>
          <p:nvPr>
            <p:ph type="title"/>
          </p:nvPr>
        </p:nvSpPr>
        <p:spPr/>
        <p:txBody>
          <a:bodyPr/>
          <a:lstStyle/>
          <a:p>
            <a:r>
              <a:rPr lang="en-US" dirty="0"/>
              <a:t>Continue..</a:t>
            </a:r>
          </a:p>
        </p:txBody>
      </p:sp>
      <p:sp>
        <p:nvSpPr>
          <p:cNvPr id="3" name="Content Placeholder 2">
            <a:extLst>
              <a:ext uri="{FF2B5EF4-FFF2-40B4-BE49-F238E27FC236}">
                <a16:creationId xmlns:a16="http://schemas.microsoft.com/office/drawing/2014/main" id="{37B44226-9F58-4119-BC91-363891E6315C}"/>
              </a:ext>
            </a:extLst>
          </p:cNvPr>
          <p:cNvSpPr>
            <a:spLocks noGrp="1"/>
          </p:cNvSpPr>
          <p:nvPr>
            <p:ph idx="1"/>
          </p:nvPr>
        </p:nvSpPr>
        <p:spPr/>
        <p:txBody>
          <a:bodyPr/>
          <a:lstStyle/>
          <a:p>
            <a:pPr marL="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you can use both method</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Domain</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abc.com</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academy.abc.com</a:t>
            </a:r>
          </a:p>
          <a:p>
            <a:pPr marL="0" marR="0" indent="0">
              <a:lnSpc>
                <a:spcPct val="107000"/>
              </a:lnSpc>
              <a:spcBef>
                <a:spcPts val="0"/>
              </a:spcBef>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URL prefix</a:t>
            </a:r>
          </a:p>
          <a:p>
            <a:pPr marL="0" marR="0" indent="0">
              <a:lnSpc>
                <a:spcPct val="107000"/>
              </a:lnSpc>
              <a:spcBef>
                <a:spcPts val="0"/>
              </a:spcBef>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abc.com/Services</a:t>
            </a:r>
          </a:p>
          <a:p>
            <a:pPr marL="0" indent="0">
              <a:buNone/>
            </a:pPr>
            <a:endParaRPr lang="en-US" dirty="0"/>
          </a:p>
        </p:txBody>
      </p:sp>
    </p:spTree>
    <p:extLst>
      <p:ext uri="{BB962C8B-B14F-4D97-AF65-F5344CB8AC3E}">
        <p14:creationId xmlns:p14="http://schemas.microsoft.com/office/powerpoint/2010/main" val="3638916498"/>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View</Template>
  <TotalTime>398</TotalTime>
  <Words>513</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Century Schoolbook</vt:lpstr>
      <vt:lpstr>Times New Roman</vt:lpstr>
      <vt:lpstr>Wingdings</vt:lpstr>
      <vt:lpstr>Wingdings 2</vt:lpstr>
      <vt:lpstr>View</vt:lpstr>
      <vt:lpstr>On Page SEO</vt:lpstr>
      <vt:lpstr>Important to On-Page SEO</vt:lpstr>
      <vt:lpstr>Continue…</vt:lpstr>
      <vt:lpstr> How to use SEO of HTML website</vt:lpstr>
      <vt:lpstr>On-Page SEO</vt:lpstr>
      <vt:lpstr>Outbound Links</vt:lpstr>
      <vt:lpstr> keyword Research</vt:lpstr>
      <vt:lpstr>Google Search Console</vt:lpstr>
      <vt:lpstr>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Page SEO</dc:title>
  <dc:creator>Maham Hussain</dc:creator>
  <cp:lastModifiedBy>Maaz ul Haq</cp:lastModifiedBy>
  <cp:revision>9</cp:revision>
  <dcterms:created xsi:type="dcterms:W3CDTF">2023-05-26T09:07:17Z</dcterms:created>
  <dcterms:modified xsi:type="dcterms:W3CDTF">2024-01-06T11:16:15Z</dcterms:modified>
</cp:coreProperties>
</file>